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681" r:id="rId5"/>
    <p:sldMasterId id="2147483661" r:id="rId6"/>
    <p:sldMasterId id="2147483658" r:id="rId7"/>
    <p:sldMasterId id="2147483687" r:id="rId8"/>
    <p:sldMasterId id="2147483696" r:id="rId9"/>
  </p:sldMasterIdLst>
  <p:notesMasterIdLst>
    <p:notesMasterId r:id="rId20"/>
  </p:notesMasterIdLst>
  <p:sldIdLst>
    <p:sldId id="260" r:id="rId10"/>
    <p:sldId id="382" r:id="rId11"/>
    <p:sldId id="356" r:id="rId12"/>
    <p:sldId id="374" r:id="rId13"/>
    <p:sldId id="295" r:id="rId14"/>
    <p:sldId id="357" r:id="rId15"/>
    <p:sldId id="378" r:id="rId16"/>
    <p:sldId id="380" r:id="rId17"/>
    <p:sldId id="381" r:id="rId18"/>
    <p:sldId id="383" r:id="rId19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6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C6"/>
    <a:srgbClr val="808080"/>
    <a:srgbClr val="FDB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9F4AAD-7F79-4623-B2F3-B00EFB720EB2}" v="2" dt="2020-10-12T06:19:17.3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6" autoAdjust="0"/>
    <p:restoredTop sz="60628" autoAdjust="0"/>
  </p:normalViewPr>
  <p:slideViewPr>
    <p:cSldViewPr snapToGrid="0" snapToObjects="1">
      <p:cViewPr varScale="1">
        <p:scale>
          <a:sx n="64" d="100"/>
          <a:sy n="64" d="100"/>
        </p:scale>
        <p:origin x="81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533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2004"/>
    </p:cViewPr>
  </p:sorterViewPr>
  <p:notesViewPr>
    <p:cSldViewPr snapToGrid="0" snapToObjects="1" showGuides="1">
      <p:cViewPr varScale="1">
        <p:scale>
          <a:sx n="43" d="100"/>
          <a:sy n="43" d="100"/>
        </p:scale>
        <p:origin x="2880" y="52"/>
      </p:cViewPr>
      <p:guideLst>
        <p:guide orient="horz" pos="3131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DD31E-7564-4549-A179-8657EF25EC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7F8D2-E997-5A48-A230-36C52A290B68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3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24013" y="444500"/>
            <a:ext cx="3559175" cy="2001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683043"/>
            <a:ext cx="5445760" cy="2152193"/>
          </a:xfrm>
        </p:spPr>
        <p:txBody>
          <a:bodyPr/>
          <a:lstStyle/>
          <a:p>
            <a:pPr lvl="0"/>
            <a:endParaRPr lang="en-AU" dirty="0">
              <a:latin typeface="+mn-lt"/>
              <a:cs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7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90688" y="423863"/>
            <a:ext cx="3449637" cy="193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8088" y="2538663"/>
            <a:ext cx="5833162" cy="599573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609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9575" y="200025"/>
            <a:ext cx="3448050" cy="1939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6483" y="2139951"/>
            <a:ext cx="5903734" cy="572943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1FC66-7275-4784-AE80-67F1C389791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7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0363" y="479425"/>
            <a:ext cx="3544887" cy="1993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598822"/>
            <a:ext cx="5445760" cy="1446706"/>
          </a:xfrm>
        </p:spPr>
        <p:txBody>
          <a:bodyPr/>
          <a:lstStyle/>
          <a:p>
            <a:endParaRPr lang="en-AU" b="0" i="0" dirty="0">
              <a:solidFill>
                <a:srgbClr val="000000"/>
              </a:solidFill>
              <a:effectLst/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11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09688" y="273050"/>
            <a:ext cx="4187825" cy="2355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13612" y="2983445"/>
            <a:ext cx="5702968" cy="4326307"/>
          </a:xfrm>
        </p:spPr>
        <p:txBody>
          <a:bodyPr/>
          <a:lstStyle/>
          <a:p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52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0363" y="479425"/>
            <a:ext cx="3544887" cy="1993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598822"/>
            <a:ext cx="5445760" cy="1446706"/>
          </a:xfrm>
        </p:spPr>
        <p:txBody>
          <a:bodyPr/>
          <a:lstStyle/>
          <a:p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72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0363" y="479425"/>
            <a:ext cx="3544887" cy="1993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598822"/>
            <a:ext cx="5445760" cy="1446706"/>
          </a:xfrm>
        </p:spPr>
        <p:txBody>
          <a:bodyPr/>
          <a:lstStyle/>
          <a:p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23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0363" y="479425"/>
            <a:ext cx="3544887" cy="1993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598822"/>
            <a:ext cx="5445760" cy="1446706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28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0363" y="479425"/>
            <a:ext cx="3544887" cy="1993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598822"/>
            <a:ext cx="5445760" cy="1446706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94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0363" y="479425"/>
            <a:ext cx="3544887" cy="1993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720" y="2598822"/>
            <a:ext cx="5445760" cy="144670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ADD31E-7564-4549-A179-8657EF25EC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28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6000" cy="57437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8307610" y="0"/>
            <a:ext cx="3884389" cy="5496899"/>
          </a:xfrm>
          <a:prstGeom prst="rect">
            <a:avLst/>
          </a:prstGeom>
        </p:spPr>
      </p:pic>
      <p:sp>
        <p:nvSpPr>
          <p:cNvPr id="6" name="Round Single Corner Rectangle 5"/>
          <p:cNvSpPr/>
          <p:nvPr userDrawn="1"/>
        </p:nvSpPr>
        <p:spPr>
          <a:xfrm flipV="1">
            <a:off x="0" y="878582"/>
            <a:ext cx="8484660" cy="3255530"/>
          </a:xfrm>
          <a:prstGeom prst="round1Rect">
            <a:avLst>
              <a:gd name="adj" fmla="val 32226"/>
            </a:avLst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9"/>
          <p:cNvSpPr txBox="1">
            <a:spLocks/>
          </p:cNvSpPr>
          <p:nvPr userDrawn="1"/>
        </p:nvSpPr>
        <p:spPr>
          <a:xfrm>
            <a:off x="559095" y="878582"/>
            <a:ext cx="6681186" cy="3255530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14" name="Round Diagonal Corner Rectangle 13"/>
          <p:cNvSpPr/>
          <p:nvPr userDrawn="1"/>
        </p:nvSpPr>
        <p:spPr>
          <a:xfrm>
            <a:off x="7428639" y="2746192"/>
            <a:ext cx="3662235" cy="2083417"/>
          </a:xfrm>
          <a:prstGeom prst="round2DiagRect">
            <a:avLst>
              <a:gd name="adj1" fmla="val 31956"/>
              <a:gd name="adj2" fmla="val 0"/>
            </a:avLst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7671798" y="2746192"/>
            <a:ext cx="3246634" cy="208341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09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with solid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12192000" cy="5527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142139" y="-1211770"/>
            <a:ext cx="5838092" cy="8261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20" y="938823"/>
            <a:ext cx="6857144" cy="200346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3223967" y="2942283"/>
            <a:ext cx="5363852" cy="2170850"/>
          </a:xfrm>
          <a:prstGeom prst="round2DiagRect">
            <a:avLst>
              <a:gd name="adj1" fmla="val 43138"/>
              <a:gd name="adj2" fmla="val 0"/>
            </a:avLst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087576" y="2942282"/>
            <a:ext cx="4059831" cy="2170851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7273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114936" y="300307"/>
            <a:ext cx="7958374" cy="230832"/>
            <a:chOff x="1981372" y="300307"/>
            <a:chExt cx="7958374" cy="230832"/>
          </a:xfrm>
        </p:grpSpPr>
        <p:sp>
          <p:nvSpPr>
            <p:cNvPr id="7" name="TextBox 6"/>
            <p:cNvSpPr txBox="1"/>
            <p:nvPr userDrawn="1"/>
          </p:nvSpPr>
          <p:spPr>
            <a:xfrm>
              <a:off x="1981372" y="300307"/>
              <a:ext cx="3290122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0" i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Level 18 / 570 Bourke Street Melbourne, 3000 DX210229</a:t>
              </a: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5381039" y="300307"/>
              <a:ext cx="1813648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e. </a:t>
              </a:r>
              <a:r>
                <a:rPr lang="en-US" sz="900" b="0" i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childsafe@ccyp.vic.gov.au</a:t>
              </a:r>
              <a:endParaRPr lang="en-US" sz="900" b="1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7304232" y="300307"/>
              <a:ext cx="1168964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p. </a:t>
              </a:r>
              <a:r>
                <a:rPr lang="en-US" sz="900" b="0" i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1300 782 978 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8582741" y="300307"/>
              <a:ext cx="1357005" cy="230832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w. </a:t>
              </a:r>
              <a:r>
                <a:rPr lang="en-US" sz="900" b="0" i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ccyp.vic.gov.au</a:t>
              </a:r>
              <a:endParaRPr lang="en-US" sz="9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14936" y="1397763"/>
            <a:ext cx="4296138" cy="3516288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Round Diagonal Corner Rectangle 12"/>
          <p:cNvSpPr/>
          <p:nvPr userDrawn="1"/>
        </p:nvSpPr>
        <p:spPr>
          <a:xfrm>
            <a:off x="6411074" y="2157573"/>
            <a:ext cx="3662235" cy="2756478"/>
          </a:xfrm>
          <a:prstGeom prst="round2DiagRect">
            <a:avLst>
              <a:gd name="adj1" fmla="val 29720"/>
              <a:gd name="adj2" fmla="val 0"/>
            </a:avLst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6781893" y="2157572"/>
            <a:ext cx="2916910" cy="275647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152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8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Rectangle 10"/>
          <p:cNvSpPr/>
          <p:nvPr userDrawn="1"/>
        </p:nvSpPr>
        <p:spPr>
          <a:xfrm flipV="1">
            <a:off x="0" y="294979"/>
            <a:ext cx="9164320" cy="5550236"/>
          </a:xfrm>
          <a:prstGeom prst="round1Rect">
            <a:avLst>
              <a:gd name="adj" fmla="val 261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59139"/>
            <a:ext cx="7885430" cy="3728381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1" y="4450080"/>
            <a:ext cx="7631429" cy="1024855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8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980680" cy="13969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48" y="1942180"/>
            <a:ext cx="537786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948" y="2766092"/>
            <a:ext cx="5377861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42180"/>
            <a:ext cx="5404346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766092"/>
            <a:ext cx="5404346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3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78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8628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373" y="19862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8785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881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9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314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58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50863" y="619761"/>
            <a:ext cx="6497268" cy="1676400"/>
          </a:xfrm>
          <a:prstGeom prst="rect">
            <a:avLst/>
          </a:prstGeom>
        </p:spPr>
        <p:txBody>
          <a:bodyPr/>
          <a:lstStyle>
            <a:lvl1pPr algn="l">
              <a:defRPr sz="4400"/>
            </a:lvl1pPr>
          </a:lstStyle>
          <a:p>
            <a:pPr algn="l"/>
            <a:r>
              <a:rPr lang="en-US" sz="4200" b="0" i="0" dirty="0">
                <a:solidFill>
                  <a:schemeClr val="bg1"/>
                </a:solidFill>
                <a:latin typeface="Helvetica Neue LT Std 55 Roman" charset="0"/>
                <a:ea typeface="Helvetica Neue LT Std 55 Roman" charset="0"/>
                <a:cs typeface="Helvetica Neue LT Std 55 Roman" charset="0"/>
              </a:rPr>
              <a:t>New</a:t>
            </a:r>
            <a:r>
              <a:rPr lang="en-US" sz="4200" b="0" i="0" dirty="0">
                <a:solidFill>
                  <a:schemeClr val="bg1"/>
                </a:solidFill>
                <a:latin typeface="Helvetica Neue LT Std 65 Medium" charset="0"/>
                <a:ea typeface="Helvetica Neue LT Std 65 Medium" charset="0"/>
                <a:cs typeface="Helvetica Neue LT Std 65 Medium" charset="0"/>
              </a:rPr>
              <a:t> Slide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50863" y="2951384"/>
            <a:ext cx="9166807" cy="2500293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1pPr>
            <a:lvl2pPr marL="800100" indent="-34290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2pPr>
            <a:lvl3pPr marL="1257300" indent="-34290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3pPr>
            <a:lvl4pPr marL="1657350" indent="-28575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4pPr>
            <a:lvl5pPr marL="2114550" indent="-285750">
              <a:buClr>
                <a:schemeClr val="accent2"/>
              </a:buClr>
              <a:buFont typeface="Arial" charset="0"/>
              <a:buChar char="•"/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267127"/>
            <a:ext cx="1203187" cy="1190835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49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84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Rectangle 10"/>
          <p:cNvSpPr/>
          <p:nvPr userDrawn="1"/>
        </p:nvSpPr>
        <p:spPr>
          <a:xfrm flipV="1">
            <a:off x="0" y="294979"/>
            <a:ext cx="9164320" cy="5550236"/>
          </a:xfrm>
          <a:prstGeom prst="round1Rect">
            <a:avLst>
              <a:gd name="adj" fmla="val 261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59139"/>
            <a:ext cx="7885430" cy="3728381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1" y="4450080"/>
            <a:ext cx="7631429" cy="1024855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7C10D04-88B1-BB43-98FF-139BDF730588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2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5D951AD-54EE-8248-82DF-F0751BA43C5F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64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980680" cy="13969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48" y="1942180"/>
            <a:ext cx="537786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948" y="2766092"/>
            <a:ext cx="5377861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42180"/>
            <a:ext cx="5404346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766092"/>
            <a:ext cx="5404346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C89ADC3-B8C8-3A42-82AC-CFA001802AC2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89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7B21A26-AAB0-3141-8DB9-658746E27220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35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8628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373" y="19862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8785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9F8F6F60-770F-C04D-AA9F-E3C85D5CF6C8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13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9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2440CF5-73CA-DF45-8865-1655F894057B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619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1FC8911-384D-5D46-8EFC-9DDDAAAF85BE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33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594360" y="6301510"/>
            <a:ext cx="909577" cy="248677"/>
          </a:xfrm>
          <a:prstGeom prst="rect">
            <a:avLst/>
          </a:prstGeom>
        </p:spPr>
        <p:txBody>
          <a:bodyPr/>
          <a:lstStyle/>
          <a:p>
            <a:fld id="{3E0BBA81-999C-2242-B416-F26143EF1FE5}" type="datetime1">
              <a:rPr lang="en-AU" smtClean="0"/>
              <a:t>12/10/2020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80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Rectangle 10"/>
          <p:cNvSpPr/>
          <p:nvPr userDrawn="1"/>
        </p:nvSpPr>
        <p:spPr>
          <a:xfrm flipV="1">
            <a:off x="0" y="294979"/>
            <a:ext cx="9164320" cy="5550236"/>
          </a:xfrm>
          <a:prstGeom prst="round1Rect">
            <a:avLst>
              <a:gd name="adj" fmla="val 261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59139"/>
            <a:ext cx="7885430" cy="3728381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1" y="4450080"/>
            <a:ext cx="7631429" cy="1024855"/>
          </a:xfrm>
        </p:spPr>
        <p:txBody>
          <a:bodyPr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7C10D04-88B1-BB43-98FF-139BDF730588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52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2070595"/>
            <a:ext cx="5318760" cy="3807672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5D951AD-54EE-8248-82DF-F0751BA43C5F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54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980680" cy="98772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948" y="1942180"/>
            <a:ext cx="537786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948" y="2766092"/>
            <a:ext cx="5377861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42180"/>
            <a:ext cx="5404346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766092"/>
            <a:ext cx="5404346" cy="2974308"/>
          </a:xfrm>
        </p:spPr>
        <p:txBody>
          <a:bodyPr/>
          <a:lstStyle>
            <a:lvl1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accent2"/>
              </a:buCl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C89ADC3-B8C8-3A42-82AC-CFA001802AC2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24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7B21A26-AAB0-3141-8DB9-658746E27220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661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8628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373" y="198628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8785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9F8F6F60-770F-C04D-AA9F-E3C85D5CF6C8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488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9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065084" cy="14137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2440CF5-73CA-DF45-8865-1655F894057B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90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45362" y="6303966"/>
            <a:ext cx="4572558" cy="2486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1FC8911-384D-5D46-8EFC-9DDDAAAF85BE}" type="datetime1">
              <a:rPr lang="en-AU" smtClean="0"/>
              <a:t>12/10/2020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40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57418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7012816" y="1"/>
            <a:ext cx="5179185" cy="5496899"/>
          </a:xfrm>
          <a:prstGeom prst="rect">
            <a:avLst/>
          </a:prstGeom>
        </p:spPr>
      </p:pic>
      <p:sp>
        <p:nvSpPr>
          <p:cNvPr id="6" name="Round Single Corner Rectangle 5"/>
          <p:cNvSpPr/>
          <p:nvPr userDrawn="1"/>
        </p:nvSpPr>
        <p:spPr>
          <a:xfrm flipV="1">
            <a:off x="1" y="1233377"/>
            <a:ext cx="8137451" cy="2833674"/>
          </a:xfrm>
          <a:prstGeom prst="round1Rect">
            <a:avLst>
              <a:gd name="adj" fmla="val 32226"/>
            </a:avLst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 Diagonal Corner Rectangle 13"/>
          <p:cNvSpPr/>
          <p:nvPr userDrawn="1"/>
        </p:nvSpPr>
        <p:spPr>
          <a:xfrm>
            <a:off x="7040848" y="3026735"/>
            <a:ext cx="4272193" cy="1662965"/>
          </a:xfrm>
          <a:prstGeom prst="round2DiagRect">
            <a:avLst>
              <a:gd name="adj1" fmla="val 39324"/>
              <a:gd name="adj2" fmla="val 0"/>
            </a:avLst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7284006" y="3026735"/>
            <a:ext cx="3787373" cy="166296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91620" y="1233377"/>
            <a:ext cx="6225299" cy="2833674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048" y="5853693"/>
            <a:ext cx="1688552" cy="88900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594360" y="6259318"/>
            <a:ext cx="3290122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0" i="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Level 18 / 570 Bourke Street Melbourne, 3000 DX210229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3994027" y="6259318"/>
            <a:ext cx="1813648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e. </a:t>
            </a:r>
            <a:r>
              <a:rPr lang="en-US" sz="900" b="0" i="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contact@ccyp.vic.gov.au</a:t>
            </a:r>
            <a:endParaRPr lang="en-US" sz="900" b="1" i="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917220" y="6259318"/>
            <a:ext cx="1168964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p. </a:t>
            </a:r>
            <a:r>
              <a:rPr lang="en-US" sz="900" b="0" i="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03 8601 5281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195729" y="6259318"/>
            <a:ext cx="1357005" cy="230832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w. </a:t>
            </a:r>
            <a:r>
              <a:rPr lang="en-US" sz="900" b="0" i="0" dirty="0" err="1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ccyp.vic.gov.au</a:t>
            </a:r>
            <a:endParaRPr lang="en-US" sz="900" b="0" i="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12192000" cy="5527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142139" y="-1211770"/>
            <a:ext cx="5838092" cy="8261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2432" y="5527496"/>
            <a:ext cx="2527136" cy="133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5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ingle Corner Rectangle 17"/>
          <p:cNvSpPr/>
          <p:nvPr userDrawn="1"/>
        </p:nvSpPr>
        <p:spPr>
          <a:xfrm rot="10800000" flipV="1">
            <a:off x="4305300" y="0"/>
            <a:ext cx="7903284" cy="1148080"/>
          </a:xfrm>
          <a:prstGeom prst="round1Rect">
            <a:avLst>
              <a:gd name="adj" fmla="val 420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0" y="294979"/>
            <a:ext cx="9154160" cy="1413744"/>
          </a:xfrm>
          <a:prstGeom prst="round1Rect">
            <a:avLst>
              <a:gd name="adj" fmla="val 420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048" y="5843333"/>
            <a:ext cx="1688552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899400" cy="1413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594360" y="1892936"/>
            <a:ext cx="10515600" cy="376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0"/>
            <a:ext cx="1203187" cy="1148081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9" r:id="rId6"/>
    <p:sldLayoutId id="2147483670" r:id="rId7"/>
    <p:sldLayoutId id="2147483671" r:id="rId8"/>
  </p:sldLayoutIdLst>
  <p:hf hdr="0"/>
  <p:txStyles>
    <p:titleStyle>
      <a:lvl1pPr marL="9525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0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Rectangle 5"/>
          <p:cNvSpPr/>
          <p:nvPr userDrawn="1"/>
        </p:nvSpPr>
        <p:spPr>
          <a:xfrm rot="10800000" flipV="1">
            <a:off x="2732926" y="267128"/>
            <a:ext cx="9459074" cy="1190833"/>
          </a:xfrm>
          <a:prstGeom prst="round1Rect">
            <a:avLst>
              <a:gd name="adj" fmla="val 420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ound Single Corner Rectangle 7"/>
          <p:cNvSpPr/>
          <p:nvPr userDrawn="1"/>
        </p:nvSpPr>
        <p:spPr>
          <a:xfrm flipV="1">
            <a:off x="-1" y="620734"/>
            <a:ext cx="8136443" cy="1675427"/>
          </a:xfrm>
          <a:prstGeom prst="round1Rect">
            <a:avLst>
              <a:gd name="adj" fmla="val 420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1595" y="5889308"/>
            <a:ext cx="1688552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0408" y="820017"/>
            <a:ext cx="67316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267127"/>
            <a:ext cx="1203187" cy="1190835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02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34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ingle Corner Rectangle 17"/>
          <p:cNvSpPr/>
          <p:nvPr userDrawn="1"/>
        </p:nvSpPr>
        <p:spPr>
          <a:xfrm rot="10800000" flipV="1">
            <a:off x="4305300" y="0"/>
            <a:ext cx="7903284" cy="742741"/>
          </a:xfrm>
          <a:prstGeom prst="round1Rect">
            <a:avLst>
              <a:gd name="adj" fmla="val 420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0" y="294979"/>
            <a:ext cx="9074844" cy="853102"/>
          </a:xfrm>
          <a:prstGeom prst="round1Rect">
            <a:avLst>
              <a:gd name="adj" fmla="val 420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048" y="5843333"/>
            <a:ext cx="1688552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899400" cy="853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594360" y="1337022"/>
            <a:ext cx="10515600" cy="4625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73359" y="0"/>
            <a:ext cx="1203187" cy="1148081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6301510"/>
            <a:ext cx="909577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anchor="ctr" anchorCtr="0"/>
          <a:lstStyle>
            <a:lvl1pPr algn="ctr">
              <a:defRPr sz="100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5FCE0D6-377C-2E40-92A6-CC9624072BEF}" type="datetime1">
              <a:rPr lang="en-AU" smtClean="0"/>
              <a:t>12/10/2020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3"/>
          </p:nvPr>
        </p:nvSpPr>
        <p:spPr>
          <a:xfrm>
            <a:off x="1641389" y="6301510"/>
            <a:ext cx="4578179" cy="248677"/>
          </a:xfrm>
          <a:prstGeom prst="rect">
            <a:avLst/>
          </a:prstGeom>
          <a:ln w="3175">
            <a:solidFill>
              <a:schemeClr val="accent6"/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9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</p:sldLayoutIdLst>
  <p:hf hdr="0"/>
  <p:txStyles>
    <p:titleStyle>
      <a:lvl1pPr marL="9525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0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ingle Corner Rectangle 17"/>
          <p:cNvSpPr/>
          <p:nvPr userDrawn="1"/>
        </p:nvSpPr>
        <p:spPr>
          <a:xfrm rot="10800000" flipV="1">
            <a:off x="4305300" y="0"/>
            <a:ext cx="7903284" cy="690225"/>
          </a:xfrm>
          <a:prstGeom prst="round1Rect">
            <a:avLst>
              <a:gd name="adj" fmla="val 420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0" y="294978"/>
            <a:ext cx="9154160" cy="995939"/>
          </a:xfrm>
          <a:prstGeom prst="round1Rect">
            <a:avLst>
              <a:gd name="adj" fmla="val 420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448" y="5843333"/>
            <a:ext cx="1688552" cy="889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94979"/>
            <a:ext cx="7899400" cy="995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594360" y="1457324"/>
            <a:ext cx="10515600" cy="4459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6130" y="-1"/>
            <a:ext cx="1203187" cy="690225"/>
          </a:xfrm>
          <a:prstGeom prst="rect">
            <a:avLst/>
          </a:prstGeom>
        </p:spPr>
        <p:txBody>
          <a:bodyPr vert="horz" lIns="91440" tIns="0" rIns="91440" bIns="45720" rtlCol="0" anchor="ctr" anchorCtr="0"/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7887A72-1DD9-B842-AB39-6DEC548542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91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/>
  <p:txStyles>
    <p:titleStyle>
      <a:lvl1pPr marL="9525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0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19" y="522258"/>
            <a:ext cx="10939119" cy="200346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AU" sz="4800" dirty="0"/>
              <a:t>DEFINING AND MEASURING </a:t>
            </a:r>
            <a:br>
              <a:rPr lang="en-AU" sz="4800" dirty="0"/>
            </a:br>
            <a:r>
              <a:rPr lang="en-AU" sz="4800" dirty="0"/>
              <a:t>PUBLIC VALUE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9181" y="2896494"/>
            <a:ext cx="5451998" cy="2170851"/>
          </a:xfrm>
        </p:spPr>
        <p:txBody>
          <a:bodyPr/>
          <a:lstStyle/>
          <a:p>
            <a:r>
              <a:rPr lang="en-US" dirty="0"/>
              <a:t>Emily Sanders</a:t>
            </a:r>
          </a:p>
          <a:p>
            <a:r>
              <a:rPr lang="en-US" dirty="0"/>
              <a:t>Director Regulation</a:t>
            </a:r>
          </a:p>
          <a:p>
            <a:r>
              <a:rPr lang="en-US" dirty="0"/>
              <a:t>Commission for Children and Young People - Victoria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889D7-6CAF-4BE0-8253-1E69692F4350}"/>
              </a:ext>
            </a:extLst>
          </p:cNvPr>
          <p:cNvSpPr txBox="1"/>
          <p:nvPr/>
        </p:nvSpPr>
        <p:spPr>
          <a:xfrm>
            <a:off x="9668656" y="5156616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28475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2100" y="480679"/>
            <a:ext cx="8293100" cy="995938"/>
          </a:xfrm>
        </p:spPr>
        <p:txBody>
          <a:bodyPr>
            <a:normAutofit/>
          </a:bodyPr>
          <a:lstStyle/>
          <a:p>
            <a:r>
              <a:rPr lang="en-AU" dirty="0"/>
              <a:t>Child Safe Standards and </a:t>
            </a:r>
            <a:br>
              <a:rPr lang="en-AU" dirty="0"/>
            </a:br>
            <a:r>
              <a:rPr lang="en-AU" dirty="0"/>
              <a:t>Reportable Conduct Scheme – started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73359" y="-347240"/>
            <a:ext cx="1203187" cy="1148081"/>
          </a:xfrm>
        </p:spPr>
        <p:txBody>
          <a:bodyPr/>
          <a:lstStyle/>
          <a:p>
            <a:fld id="{57887A72-1DD9-B842-AB39-6DEC54854239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-11575" y="1673703"/>
            <a:ext cx="11898775" cy="21772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Arial"/>
              <a:buChar char="•"/>
            </a:pPr>
            <a:r>
              <a:rPr lang="en-AU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CCYP – independent statutory authority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Arial"/>
              <a:buChar char="•"/>
            </a:pPr>
            <a:r>
              <a:rPr lang="en-AU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Regulate about 60,000 organisations:</a:t>
            </a:r>
          </a:p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Arial"/>
              <a:buChar char="•"/>
            </a:pPr>
            <a:r>
              <a:rPr lang="en-AU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Sports clubs, charities, religious organisations, child care, schools, out of home care, disability services, hospitals, Victorian Government departments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AU" dirty="0">
              <a:solidFill>
                <a:srgbClr val="00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919713" y="3800015"/>
            <a:ext cx="3381829" cy="2235200"/>
            <a:chOff x="-1690915" y="2031907"/>
            <a:chExt cx="3381829" cy="2235200"/>
          </a:xfrm>
        </p:grpSpPr>
        <p:sp>
          <p:nvSpPr>
            <p:cNvPr id="2" name="Round Diagonal Corner Rectangle 1"/>
            <p:cNvSpPr/>
            <p:nvPr/>
          </p:nvSpPr>
          <p:spPr>
            <a:xfrm>
              <a:off x="-1690915" y="2031907"/>
              <a:ext cx="3381829" cy="2235200"/>
            </a:xfrm>
            <a:prstGeom prst="roundRect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  <a:effectLst>
              <a:outerShdw blurRad="304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  <a:p>
              <a:pPr algn="ctr"/>
              <a:endParaRPr lang="en-AU" dirty="0"/>
            </a:p>
            <a:p>
              <a:pPr algn="ctr"/>
              <a:r>
                <a:rPr lang="en-AU" sz="2000" b="1" dirty="0"/>
                <a:t>A system to promote child safety, prevent child abuse and respond properly to suspected child abuse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-1530927" y="2082800"/>
              <a:ext cx="3061854" cy="55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Child Safe Standards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94285" y="3800015"/>
            <a:ext cx="3381829" cy="2235200"/>
            <a:chOff x="-1690915" y="2031907"/>
            <a:chExt cx="3381829" cy="2235200"/>
          </a:xfrm>
        </p:grpSpPr>
        <p:sp>
          <p:nvSpPr>
            <p:cNvPr id="13" name="Round Diagonal Corner Rectangle 12"/>
            <p:cNvSpPr/>
            <p:nvPr/>
          </p:nvSpPr>
          <p:spPr>
            <a:xfrm>
              <a:off x="-1690915" y="2031907"/>
              <a:ext cx="3381829" cy="2235200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  <a:effectLst>
              <a:outerShdw blurRad="304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  <a:p>
              <a:pPr algn="ctr"/>
              <a:endParaRPr lang="en-AU" dirty="0"/>
            </a:p>
            <a:p>
              <a:pPr algn="ctr"/>
              <a:r>
                <a:rPr lang="en-AU" sz="2000" b="1" dirty="0"/>
                <a:t>A system to independently oversee and respond to reportable allegations</a:t>
              </a:r>
            </a:p>
          </p:txBody>
        </p:sp>
        <p:sp>
          <p:nvSpPr>
            <p:cNvPr id="14" name="Round Diagonal Corner Rectangle 8"/>
            <p:cNvSpPr/>
            <p:nvPr/>
          </p:nvSpPr>
          <p:spPr>
            <a:xfrm>
              <a:off x="-1491805" y="2082800"/>
              <a:ext cx="2978728" cy="6698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20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Reportable Conduct Scheme</a:t>
              </a:r>
            </a:p>
          </p:txBody>
        </p:sp>
      </p:grpSp>
      <p:sp>
        <p:nvSpPr>
          <p:cNvPr id="15" name="Arrow: Curved Down 14">
            <a:extLst>
              <a:ext uri="{FF2B5EF4-FFF2-40B4-BE49-F238E27FC236}">
                <a16:creationId xmlns:a16="http://schemas.microsoft.com/office/drawing/2014/main" id="{045CA049-D01C-42BF-9D99-2AFDB3F0F043}"/>
              </a:ext>
            </a:extLst>
          </p:cNvPr>
          <p:cNvSpPr/>
          <p:nvPr/>
        </p:nvSpPr>
        <p:spPr>
          <a:xfrm rot="10800000">
            <a:off x="4655127" y="6085746"/>
            <a:ext cx="2646218" cy="466129"/>
          </a:xfrm>
          <a:prstGeom prst="curvedDownArrow">
            <a:avLst>
              <a:gd name="adj1" fmla="val 40843"/>
              <a:gd name="adj2" fmla="val 99006"/>
              <a:gd name="adj3" fmla="val 5096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FCDB5246-F908-4C4E-89BF-CE23EF731D5A}"/>
              </a:ext>
            </a:extLst>
          </p:cNvPr>
          <p:cNvSpPr/>
          <p:nvPr/>
        </p:nvSpPr>
        <p:spPr>
          <a:xfrm>
            <a:off x="4772891" y="3388504"/>
            <a:ext cx="2646218" cy="411512"/>
          </a:xfrm>
          <a:prstGeom prst="curvedDownArrow">
            <a:avLst>
              <a:gd name="adj1" fmla="val 40843"/>
              <a:gd name="adj2" fmla="val 99006"/>
              <a:gd name="adj3" fmla="val 5096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57E882-662E-432B-8478-AD6F2A8BC750}"/>
              </a:ext>
            </a:extLst>
          </p:cNvPr>
          <p:cNvSpPr txBox="1"/>
          <p:nvPr/>
        </p:nvSpPr>
        <p:spPr>
          <a:xfrm>
            <a:off x="10485620" y="453994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00629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0200" y="294979"/>
            <a:ext cx="8163560" cy="995938"/>
          </a:xfrm>
        </p:spPr>
        <p:txBody>
          <a:bodyPr>
            <a:normAutofit/>
          </a:bodyPr>
          <a:lstStyle/>
          <a:p>
            <a:r>
              <a:rPr lang="en-US" dirty="0"/>
              <a:t>Strategic triangle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887A72-1DD9-B842-AB39-6DEC5485423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613D8D6-8A36-4F37-BA1D-A0B28DD55433}"/>
              </a:ext>
            </a:extLst>
          </p:cNvPr>
          <p:cNvSpPr/>
          <p:nvPr/>
        </p:nvSpPr>
        <p:spPr>
          <a:xfrm>
            <a:off x="3897911" y="1256372"/>
            <a:ext cx="2821259" cy="2080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/>
              <a:t>Authorising Environment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9D5CD4-44F2-42CB-9ECA-8C94045E8FED}"/>
              </a:ext>
            </a:extLst>
          </p:cNvPr>
          <p:cNvSpPr/>
          <p:nvPr/>
        </p:nvSpPr>
        <p:spPr>
          <a:xfrm>
            <a:off x="7750099" y="4014439"/>
            <a:ext cx="2382890" cy="20936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/>
              <a:t>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Private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Public  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4ED59D-2EFA-43E3-88C6-3F729A9B6541}"/>
              </a:ext>
            </a:extLst>
          </p:cNvPr>
          <p:cNvSpPr/>
          <p:nvPr/>
        </p:nvSpPr>
        <p:spPr>
          <a:xfrm>
            <a:off x="1441853" y="4092498"/>
            <a:ext cx="2524140" cy="20936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/>
              <a:t>Operational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Internal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external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A2A4F48-4A45-4312-8276-15AA644BC62D}"/>
              </a:ext>
            </a:extLst>
          </p:cNvPr>
          <p:cNvCxnSpPr>
            <a:cxnSpLocks/>
          </p:cNvCxnSpPr>
          <p:nvPr/>
        </p:nvCxnSpPr>
        <p:spPr>
          <a:xfrm flipH="1" flipV="1">
            <a:off x="6738753" y="2866420"/>
            <a:ext cx="1453490" cy="1148019"/>
          </a:xfrm>
          <a:prstGeom prst="straightConnector1">
            <a:avLst/>
          </a:prstGeom>
          <a:ln w="82550" cap="flat" cmpd="sng" algn="ctr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9FFE3FA-F09C-4330-B75D-BE2F5BBDE14C}"/>
              </a:ext>
            </a:extLst>
          </p:cNvPr>
          <p:cNvSpPr/>
          <p:nvPr/>
        </p:nvSpPr>
        <p:spPr>
          <a:xfrm>
            <a:off x="11998712" y="2843561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5BDAAB-3563-4A0E-94D4-5293BE927600}"/>
              </a:ext>
            </a:extLst>
          </p:cNvPr>
          <p:cNvCxnSpPr>
            <a:cxnSpLocks/>
          </p:cNvCxnSpPr>
          <p:nvPr/>
        </p:nvCxnSpPr>
        <p:spPr>
          <a:xfrm>
            <a:off x="6372707" y="3258612"/>
            <a:ext cx="1413215" cy="1138242"/>
          </a:xfrm>
          <a:prstGeom prst="straightConnector1">
            <a:avLst/>
          </a:prstGeom>
          <a:ln w="82550" cap="flat" cmpd="sng" algn="ctr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043C498-2878-4B7E-85F5-8758F6869087}"/>
              </a:ext>
            </a:extLst>
          </p:cNvPr>
          <p:cNvCxnSpPr>
            <a:cxnSpLocks/>
          </p:cNvCxnSpPr>
          <p:nvPr/>
        </p:nvCxnSpPr>
        <p:spPr>
          <a:xfrm>
            <a:off x="4270917" y="5382221"/>
            <a:ext cx="3308011" cy="0"/>
          </a:xfrm>
          <a:prstGeom prst="straightConnector1">
            <a:avLst/>
          </a:prstGeom>
          <a:ln w="82550" cap="flat" cmpd="sng" algn="ctr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3CBB61-2328-4C57-8811-A6433C96214A}"/>
              </a:ext>
            </a:extLst>
          </p:cNvPr>
          <p:cNvCxnSpPr>
            <a:cxnSpLocks/>
          </p:cNvCxnSpPr>
          <p:nvPr/>
        </p:nvCxnSpPr>
        <p:spPr>
          <a:xfrm flipH="1">
            <a:off x="3010830" y="3023862"/>
            <a:ext cx="996174" cy="990577"/>
          </a:xfrm>
          <a:prstGeom prst="straightConnector1">
            <a:avLst/>
          </a:prstGeom>
          <a:ln w="82550" cap="flat" cmpd="sng" algn="ctr">
            <a:solidFill>
              <a:schemeClr val="dk1"/>
            </a:solidFill>
            <a:prstDash val="solid"/>
            <a:round/>
            <a:headEnd type="none" w="med" len="med"/>
            <a:tailEnd type="stealth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0DFD89C-B234-42A8-9F87-B8204EFAE86A}"/>
              </a:ext>
            </a:extLst>
          </p:cNvPr>
          <p:cNvSpPr txBox="1"/>
          <p:nvPr/>
        </p:nvSpPr>
        <p:spPr>
          <a:xfrm>
            <a:off x="7704380" y="2889280"/>
            <a:ext cx="352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Perceived value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896A7A-225F-43F6-9EBB-E8BDE7E07DFE}"/>
              </a:ext>
            </a:extLst>
          </p:cNvPr>
          <p:cNvSpPr txBox="1"/>
          <p:nvPr/>
        </p:nvSpPr>
        <p:spPr>
          <a:xfrm>
            <a:off x="10152572" y="3723166"/>
            <a:ext cx="201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Purpose</a:t>
            </a:r>
          </a:p>
          <a:p>
            <a:r>
              <a:rPr lang="en-AU" dirty="0"/>
              <a:t>Mission</a:t>
            </a:r>
          </a:p>
          <a:p>
            <a:r>
              <a:rPr lang="en-AU" dirty="0"/>
              <a:t>Goals</a:t>
            </a:r>
          </a:p>
          <a:p>
            <a:r>
              <a:rPr lang="en-AU" dirty="0"/>
              <a:t>Objectives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941AAC-5693-4A9D-AA87-079B692CF331}"/>
              </a:ext>
            </a:extLst>
          </p:cNvPr>
          <p:cNvSpPr txBox="1"/>
          <p:nvPr/>
        </p:nvSpPr>
        <p:spPr>
          <a:xfrm>
            <a:off x="5647510" y="3805397"/>
            <a:ext cx="352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Permission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91587C-EBEB-4F09-93DF-68FC311049E1}"/>
              </a:ext>
            </a:extLst>
          </p:cNvPr>
          <p:cNvSpPr txBox="1"/>
          <p:nvPr/>
        </p:nvSpPr>
        <p:spPr>
          <a:xfrm>
            <a:off x="4270917" y="5570972"/>
            <a:ext cx="3524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Production and co-production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AE541E-8AE0-4DE2-A5D7-F9B632811F6A}"/>
              </a:ext>
            </a:extLst>
          </p:cNvPr>
          <p:cNvSpPr txBox="1"/>
          <p:nvPr/>
        </p:nvSpPr>
        <p:spPr>
          <a:xfrm>
            <a:off x="130781" y="4588763"/>
            <a:ext cx="2012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Staff</a:t>
            </a:r>
          </a:p>
          <a:p>
            <a:r>
              <a:rPr lang="en-AU" dirty="0"/>
              <a:t>Skills </a:t>
            </a:r>
          </a:p>
          <a:p>
            <a:r>
              <a:rPr lang="en-AU" dirty="0"/>
              <a:t>Technology</a:t>
            </a:r>
          </a:p>
          <a:p>
            <a:r>
              <a:rPr lang="en-AU" dirty="0"/>
              <a:t>Contractors</a:t>
            </a:r>
          </a:p>
          <a:p>
            <a:r>
              <a:rPr lang="en-AU" dirty="0"/>
              <a:t>Volunteers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1DB9AD-712F-44D2-AF71-10970BFB9A22}"/>
              </a:ext>
            </a:extLst>
          </p:cNvPr>
          <p:cNvSpPr txBox="1"/>
          <p:nvPr/>
        </p:nvSpPr>
        <p:spPr>
          <a:xfrm>
            <a:off x="1117173" y="2874904"/>
            <a:ext cx="2012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Funding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Legal authority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8B589D2-8360-41FC-A2A7-5F3303D89527}"/>
              </a:ext>
            </a:extLst>
          </p:cNvPr>
          <p:cNvSpPr txBox="1"/>
          <p:nvPr/>
        </p:nvSpPr>
        <p:spPr>
          <a:xfrm>
            <a:off x="2619861" y="1330849"/>
            <a:ext cx="201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Authority</a:t>
            </a:r>
          </a:p>
          <a:p>
            <a:r>
              <a:rPr lang="en-AU" dirty="0"/>
              <a:t>Legitimacy</a:t>
            </a:r>
          </a:p>
          <a:p>
            <a:r>
              <a:rPr lang="en-AU" dirty="0"/>
              <a:t>Support</a:t>
            </a:r>
          </a:p>
          <a:p>
            <a:r>
              <a:rPr lang="en-AU" dirty="0"/>
              <a:t>Credibility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8A032F-5F8A-42F8-99CC-AB394BFA34EF}"/>
              </a:ext>
            </a:extLst>
          </p:cNvPr>
          <p:cNvSpPr txBox="1"/>
          <p:nvPr/>
        </p:nvSpPr>
        <p:spPr>
          <a:xfrm>
            <a:off x="9616190" y="203114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71988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EDCB88-BAAC-482A-84E9-14398A8E41BA}"/>
              </a:ext>
            </a:extLst>
          </p:cNvPr>
          <p:cNvSpPr/>
          <p:nvPr/>
        </p:nvSpPr>
        <p:spPr>
          <a:xfrm>
            <a:off x="469342" y="1892936"/>
            <a:ext cx="9399487" cy="46700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Authorising Environment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71CC79-A62E-423B-B24D-0F86AE6AD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2071355"/>
            <a:ext cx="9107201" cy="4491666"/>
          </a:xfrm>
        </p:spPr>
        <p:txBody>
          <a:bodyPr>
            <a:noAutofit/>
          </a:bodyPr>
          <a:lstStyle/>
          <a:p>
            <a:r>
              <a:rPr lang="en-AU" sz="2200" dirty="0">
                <a:latin typeface="+mn-lt"/>
              </a:rPr>
              <a:t>Where to look: </a:t>
            </a:r>
          </a:p>
          <a:p>
            <a:pPr lvl="1"/>
            <a:r>
              <a:rPr lang="en-AU" sz="2200" dirty="0">
                <a:latin typeface="+mn-lt"/>
              </a:rPr>
              <a:t>Government, Ministers</a:t>
            </a:r>
          </a:p>
          <a:p>
            <a:pPr lvl="1"/>
            <a:r>
              <a:rPr lang="en-AU" sz="2200" dirty="0">
                <a:latin typeface="+mn-lt"/>
              </a:rPr>
              <a:t>Children and young people, survivors of abuse, parents/carers, regulated organisations, general public, media</a:t>
            </a:r>
          </a:p>
          <a:p>
            <a:pPr lvl="1"/>
            <a:r>
              <a:rPr lang="en-AU" sz="2200" dirty="0">
                <a:latin typeface="+mn-lt"/>
              </a:rPr>
              <a:t>Inquiries.</a:t>
            </a:r>
          </a:p>
          <a:p>
            <a:pPr lvl="2"/>
            <a:endParaRPr lang="en-AU" sz="2200" dirty="0">
              <a:latin typeface="+mn-lt"/>
            </a:endParaRPr>
          </a:p>
          <a:p>
            <a:r>
              <a:rPr lang="en-AU" sz="2200" dirty="0">
                <a:latin typeface="+mn-lt"/>
              </a:rPr>
              <a:t>2013 - Victorian Parliamentary Inquiry - Betrayal of Trust: Inquiry into the Handling of Child Abuse by Religious and Other Non-Government Organisations </a:t>
            </a:r>
          </a:p>
          <a:p>
            <a:r>
              <a:rPr lang="en-AU" sz="2200" dirty="0">
                <a:solidFill>
                  <a:srgbClr val="000000"/>
                </a:solidFill>
                <a:latin typeface="+mn-lt"/>
              </a:rPr>
              <a:t>2017 - Royal Commission into Institutional Child Sexual Abuse</a:t>
            </a:r>
          </a:p>
          <a:p>
            <a:r>
              <a:rPr lang="en-AU" sz="2200" dirty="0">
                <a:solidFill>
                  <a:srgbClr val="000000"/>
                </a:solidFill>
                <a:latin typeface="+mn-lt"/>
              </a:rPr>
              <a:t>Both r</a:t>
            </a:r>
            <a:r>
              <a:rPr lang="en-AU" sz="2200" b="0" i="0" dirty="0">
                <a:solidFill>
                  <a:srgbClr val="000000"/>
                </a:solidFill>
                <a:effectLst/>
                <a:latin typeface="+mn-lt"/>
              </a:rPr>
              <a:t>ecommended independent oversight and monitoring to improve child safety systems and the handling of allegations of child abuse.</a:t>
            </a:r>
            <a:endParaRPr lang="en-AU" sz="2200" dirty="0">
              <a:latin typeface="+mn-lt"/>
            </a:endParaRPr>
          </a:p>
        </p:txBody>
      </p:sp>
      <p:pic>
        <p:nvPicPr>
          <p:cNvPr id="1026" name="Picture 2" descr="Child_Abuse__Final_Cover_vol_1">
            <a:extLst>
              <a:ext uri="{FF2B5EF4-FFF2-40B4-BE49-F238E27FC236}">
                <a16:creationId xmlns:a16="http://schemas.microsoft.com/office/drawing/2014/main" id="{769BE527-FDB6-412F-A894-66DF853E8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3"/>
          <a:stretch/>
        </p:blipFill>
        <p:spPr bwMode="auto">
          <a:xfrm>
            <a:off x="9649708" y="1326500"/>
            <a:ext cx="2317841" cy="387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6330BD-5CF7-4940-B6D0-C5972ADCBBEA}"/>
              </a:ext>
            </a:extLst>
          </p:cNvPr>
          <p:cNvSpPr txBox="1"/>
          <p:nvPr/>
        </p:nvSpPr>
        <p:spPr>
          <a:xfrm>
            <a:off x="9668656" y="324959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524741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4365" y="2141317"/>
            <a:ext cx="10955841" cy="895791"/>
          </a:xfrm>
        </p:spPr>
        <p:txBody>
          <a:bodyPr>
            <a:noAutofit/>
          </a:bodyPr>
          <a:lstStyle/>
          <a:p>
            <a:r>
              <a:rPr lang="en-AU" dirty="0"/>
              <a:t>The Final Report contains </a:t>
            </a:r>
            <a:r>
              <a:rPr lang="en-AU" b="1" dirty="0"/>
              <a:t>3,955</a:t>
            </a:r>
            <a:r>
              <a:rPr lang="en-AU" dirty="0"/>
              <a:t> narratives based on survivors' personal experiences of child sexual abuse.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Royal Commission into Institutional Child Sexual Abuse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DF96F7-F579-46E6-B1D3-12377055BD28}"/>
              </a:ext>
            </a:extLst>
          </p:cNvPr>
          <p:cNvSpPr txBox="1"/>
          <p:nvPr/>
        </p:nvSpPr>
        <p:spPr>
          <a:xfrm>
            <a:off x="166096" y="3161350"/>
            <a:ext cx="11104110" cy="36009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78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/>
            <a:endParaRPr lang="en-AU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AU" sz="2400" dirty="0">
                <a:solidFill>
                  <a:schemeClr val="accent1">
                    <a:lumMod val="75000"/>
                  </a:schemeClr>
                </a:solidFill>
              </a:rPr>
              <a:t>“Through the work of the Royal Commission, the Australian public has learnt about the multiple and persistent failings of institutions to keep children safe, the cultures of secrecy and cover-up, and the devastating effects child sexual abuse can have on an individual's life.</a:t>
            </a:r>
          </a:p>
          <a:p>
            <a:pPr lvl="1"/>
            <a:br>
              <a:rPr lang="en-A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AU" sz="2400" dirty="0">
                <a:solidFill>
                  <a:schemeClr val="accent1">
                    <a:lumMod val="75000"/>
                  </a:schemeClr>
                </a:solidFill>
              </a:rPr>
              <a:t>We have now completed our work. It's up to governments and institutions to take the next steps and implement the Royal Commission's recommendations."</a:t>
            </a:r>
          </a:p>
          <a:p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303C44-D4B3-4FD4-AA1C-A87728A79F35}"/>
              </a:ext>
            </a:extLst>
          </p:cNvPr>
          <p:cNvSpPr txBox="1"/>
          <p:nvPr/>
        </p:nvSpPr>
        <p:spPr>
          <a:xfrm>
            <a:off x="9668657" y="389374"/>
            <a:ext cx="2019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285183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EDCB88-BAAC-482A-84E9-14398A8E41BA}"/>
              </a:ext>
            </a:extLst>
          </p:cNvPr>
          <p:cNvSpPr/>
          <p:nvPr/>
        </p:nvSpPr>
        <p:spPr>
          <a:xfrm>
            <a:off x="469342" y="1892936"/>
            <a:ext cx="9399487" cy="46700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Operational Capabilities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71CC79-A62E-423B-B24D-0F86AE6AD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2071355"/>
            <a:ext cx="9107201" cy="4491666"/>
          </a:xfrm>
        </p:spPr>
        <p:txBody>
          <a:bodyPr>
            <a:normAutofit/>
          </a:bodyPr>
          <a:lstStyle/>
          <a:p>
            <a:r>
              <a:rPr lang="en-AU" i="1" dirty="0"/>
              <a:t>Child Wellbeing and Safety Act 2005</a:t>
            </a:r>
            <a:r>
              <a:rPr lang="en-AU" dirty="0"/>
              <a:t>  - powers</a:t>
            </a:r>
          </a:p>
          <a:p>
            <a:r>
              <a:rPr lang="en-AU" dirty="0"/>
              <a:t>Funding from Government - staff and technology</a:t>
            </a:r>
          </a:p>
          <a:p>
            <a:r>
              <a:rPr lang="en-AU" dirty="0"/>
              <a:t>Production through organisations regulated by CCYP</a:t>
            </a:r>
          </a:p>
          <a:p>
            <a:r>
              <a:rPr lang="en-AU" dirty="0"/>
              <a:t>Reliance on co-production</a:t>
            </a:r>
          </a:p>
          <a:p>
            <a:pPr lvl="1"/>
            <a:r>
              <a:rPr lang="en-AU" dirty="0"/>
              <a:t>‘</a:t>
            </a:r>
            <a:r>
              <a:rPr lang="en-AU" dirty="0" err="1"/>
              <a:t>Whistleblowers</a:t>
            </a:r>
            <a:r>
              <a:rPr lang="en-AU" dirty="0"/>
              <a:t>’ and change agents inside organisations</a:t>
            </a:r>
          </a:p>
          <a:p>
            <a:pPr lvl="1"/>
            <a:r>
              <a:rPr lang="en-AU" dirty="0"/>
              <a:t>Parents</a:t>
            </a:r>
          </a:p>
          <a:p>
            <a:pPr lvl="1"/>
            <a:r>
              <a:rPr lang="en-AU" dirty="0"/>
              <a:t>Advocates</a:t>
            </a:r>
          </a:p>
          <a:p>
            <a:pPr lvl="1"/>
            <a:r>
              <a:rPr lang="en-AU" dirty="0"/>
              <a:t>General public </a:t>
            </a:r>
          </a:p>
          <a:p>
            <a:pPr lvl="1"/>
            <a:r>
              <a:rPr lang="en-AU" dirty="0"/>
              <a:t>Regulated organisations</a:t>
            </a:r>
          </a:p>
          <a:p>
            <a:pPr lvl="1"/>
            <a:endParaRPr lang="en-AU" dirty="0"/>
          </a:p>
        </p:txBody>
      </p:sp>
      <p:pic>
        <p:nvPicPr>
          <p:cNvPr id="16" name="Graphic 15" descr="Labor">
            <a:extLst>
              <a:ext uri="{FF2B5EF4-FFF2-40B4-BE49-F238E27FC236}">
                <a16:creationId xmlns:a16="http://schemas.microsoft.com/office/drawing/2014/main" id="{02B8CCC0-7EA7-438C-A15E-75BEB4456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39963" y="1332294"/>
            <a:ext cx="2096706" cy="20967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EF0E24-C698-4B72-B5B0-7F49CD79E951}"/>
              </a:ext>
            </a:extLst>
          </p:cNvPr>
          <p:cNvSpPr txBox="1"/>
          <p:nvPr/>
        </p:nvSpPr>
        <p:spPr>
          <a:xfrm>
            <a:off x="9657275" y="389374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1916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EDCB88-BAAC-482A-84E9-14398A8E41BA}"/>
              </a:ext>
            </a:extLst>
          </p:cNvPr>
          <p:cNvSpPr/>
          <p:nvPr/>
        </p:nvSpPr>
        <p:spPr>
          <a:xfrm>
            <a:off x="469342" y="1892936"/>
            <a:ext cx="9399487" cy="46700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Public Value - outcomes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AFB7A5-8655-48C0-B30C-DF3E52168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41" y="2149643"/>
            <a:ext cx="9904018" cy="4251158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800"/>
              </a:spcAft>
              <a:buFont typeface="+mj-lt"/>
              <a:buAutoNum type="arabicPeriod"/>
            </a:pPr>
            <a:r>
              <a:rPr lang="en-AU" sz="4000" dirty="0"/>
              <a:t>Child abuse in institutions is prevented.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AU" sz="4000" dirty="0"/>
              <a:t>Where allegations of abuse in institutions arise, they are handled effectively in a way that prioritises the safety of children and young people.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9FD061-13A0-45EA-93CD-DCFFD551378C}"/>
              </a:ext>
            </a:extLst>
          </p:cNvPr>
          <p:cNvSpPr txBox="1"/>
          <p:nvPr/>
        </p:nvSpPr>
        <p:spPr>
          <a:xfrm>
            <a:off x="9668656" y="389374"/>
            <a:ext cx="1907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784330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EDCB88-BAAC-482A-84E9-14398A8E41BA}"/>
              </a:ext>
            </a:extLst>
          </p:cNvPr>
          <p:cNvSpPr/>
          <p:nvPr/>
        </p:nvSpPr>
        <p:spPr>
          <a:xfrm>
            <a:off x="469342" y="1892936"/>
            <a:ext cx="9399487" cy="46700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Measuring Public Value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71CC79-A62E-423B-B24D-0F86AE6AD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97" y="1827206"/>
            <a:ext cx="9656545" cy="4993019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AU" b="0" i="0" dirty="0">
                <a:solidFill>
                  <a:srgbClr val="333333"/>
                </a:solidFill>
                <a:effectLst/>
                <a:latin typeface="Oxygen"/>
              </a:rPr>
              <a:t>Faulkner and Kaufman – </a:t>
            </a:r>
            <a:r>
              <a:rPr lang="en-AU" b="0" i="0" dirty="0" err="1">
                <a:solidFill>
                  <a:srgbClr val="333333"/>
                </a:solidFill>
                <a:effectLst/>
                <a:latin typeface="Oxygen"/>
              </a:rPr>
              <a:t>BehaviourWorks</a:t>
            </a:r>
            <a:r>
              <a:rPr lang="en-AU" b="0" i="0" dirty="0">
                <a:solidFill>
                  <a:srgbClr val="333333"/>
                </a:solidFill>
                <a:effectLst/>
                <a:latin typeface="Oxygen"/>
              </a:rPr>
              <a:t>, Monash University</a:t>
            </a:r>
            <a:endParaRPr lang="en-AU" dirty="0"/>
          </a:p>
          <a:p>
            <a:r>
              <a:rPr lang="en-AU" b="1" dirty="0"/>
              <a:t>Outcome achievement</a:t>
            </a:r>
            <a:r>
              <a:rPr lang="en-AU" dirty="0"/>
              <a:t> - extent to which organisation is improving publicly valued outcomes across variety of areas.</a:t>
            </a:r>
          </a:p>
          <a:p>
            <a:r>
              <a:rPr lang="en-AU" b="1" dirty="0"/>
              <a:t>Trust and legitimacy</a:t>
            </a:r>
            <a:r>
              <a:rPr lang="en-AU" dirty="0"/>
              <a:t> - extent to which organisation and its activities are trusted and perceived to be legitimate by public and key stakeholders.</a:t>
            </a:r>
          </a:p>
          <a:p>
            <a:r>
              <a:rPr lang="en-AU" b="1" dirty="0"/>
              <a:t>Service delivery quality</a:t>
            </a:r>
            <a:r>
              <a:rPr lang="en-AU" dirty="0"/>
              <a:t> - extent to which services delivered in high-quality manner considerate of users’ needs.</a:t>
            </a:r>
          </a:p>
          <a:p>
            <a:r>
              <a:rPr lang="en-AU" b="1" dirty="0"/>
              <a:t>Efficiency</a:t>
            </a:r>
            <a:r>
              <a:rPr lang="en-AU" dirty="0"/>
              <a:t> - extent to which organisation achieving maximal benefits with minimal resources.</a:t>
            </a:r>
            <a:endParaRPr lang="en-AU" b="0" i="0" u="none" strike="noStrike" baseline="0" dirty="0">
              <a:solidFill>
                <a:srgbClr val="000000"/>
              </a:solidFill>
              <a:latin typeface="HelveticaNeue-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E525BE-BA48-475A-8F21-FCE8D819A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011" y="840228"/>
            <a:ext cx="2139881" cy="21054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97A910-B422-4955-BBC1-76CD531264DF}"/>
              </a:ext>
            </a:extLst>
          </p:cNvPr>
          <p:cNvSpPr txBox="1"/>
          <p:nvPr/>
        </p:nvSpPr>
        <p:spPr>
          <a:xfrm>
            <a:off x="9653667" y="204708"/>
            <a:ext cx="1772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97428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EDCB88-BAAC-482A-84E9-14398A8E41BA}"/>
              </a:ext>
            </a:extLst>
          </p:cNvPr>
          <p:cNvSpPr/>
          <p:nvPr/>
        </p:nvSpPr>
        <p:spPr>
          <a:xfrm>
            <a:off x="469342" y="2066556"/>
            <a:ext cx="9531185" cy="46700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9" y="294979"/>
            <a:ext cx="8480193" cy="1413744"/>
          </a:xfrm>
        </p:spPr>
        <p:txBody>
          <a:bodyPr>
            <a:normAutofit/>
          </a:bodyPr>
          <a:lstStyle/>
          <a:p>
            <a:r>
              <a:rPr lang="en-AU" sz="3200" dirty="0"/>
              <a:t>How do we show we’re doing it?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71CC79-A62E-423B-B24D-0F86AE6AD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1" y="2066556"/>
            <a:ext cx="9406166" cy="467008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AU" b="1" i="0" u="none" strike="noStrike" baseline="0" dirty="0">
                <a:solidFill>
                  <a:srgbClr val="000000"/>
                </a:solidFill>
                <a:latin typeface="HelveticaNeue-Light"/>
              </a:rPr>
              <a:t> Build internal and external knowledge of the problem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AU" b="1" i="0" u="none" strike="noStrike" baseline="0" dirty="0">
                <a:solidFill>
                  <a:srgbClr val="000000"/>
                </a:solidFill>
                <a:latin typeface="HelveticaNeue-Light"/>
              </a:rPr>
              <a:t> Explain our role in addressing it</a:t>
            </a:r>
          </a:p>
          <a:p>
            <a:pPr lvl="1">
              <a:spcAft>
                <a:spcPts val="600"/>
              </a:spcAft>
            </a:pPr>
            <a:r>
              <a:rPr lang="en-AU" dirty="0">
                <a:solidFill>
                  <a:srgbClr val="000000"/>
                </a:solidFill>
                <a:latin typeface="HelveticaNeue-Light"/>
              </a:rPr>
              <a:t>Publish data on abuse allegations – build transparency, illustrate the problem and establish baselines</a:t>
            </a:r>
          </a:p>
          <a:p>
            <a:pPr lvl="1">
              <a:spcAft>
                <a:spcPts val="600"/>
              </a:spcAft>
            </a:pPr>
            <a:r>
              <a:rPr lang="en-AU" dirty="0">
                <a:solidFill>
                  <a:srgbClr val="000000"/>
                </a:solidFill>
                <a:latin typeface="HelveticaNeue-Light"/>
              </a:rPr>
              <a:t>Engage with the media – explain our role</a:t>
            </a:r>
          </a:p>
          <a:p>
            <a:pPr lvl="1">
              <a:spcAft>
                <a:spcPts val="600"/>
              </a:spcAft>
            </a:pPr>
            <a:r>
              <a:rPr lang="en-AU" dirty="0">
                <a:solidFill>
                  <a:srgbClr val="000000"/>
                </a:solidFill>
                <a:latin typeface="HelveticaNeue-Light"/>
              </a:rPr>
              <a:t>Themes – share what we see and hear</a:t>
            </a:r>
          </a:p>
          <a:p>
            <a:pPr lvl="1">
              <a:spcAft>
                <a:spcPts val="600"/>
              </a:spcAft>
            </a:pPr>
            <a:r>
              <a:rPr lang="en-AU" b="0" i="0" u="none" strike="noStrike" baseline="0" dirty="0">
                <a:solidFill>
                  <a:srgbClr val="000000"/>
                </a:solidFill>
                <a:latin typeface="HelveticaNeue-Light"/>
              </a:rPr>
              <a:t>Case studies – show how we changed an organisation</a:t>
            </a:r>
            <a:endParaRPr lang="en-AU" dirty="0">
              <a:solidFill>
                <a:srgbClr val="000000"/>
              </a:solidFill>
              <a:latin typeface="HelveticaNeue-Light"/>
            </a:endParaRPr>
          </a:p>
          <a:p>
            <a:pPr lvl="1">
              <a:spcAft>
                <a:spcPts val="600"/>
              </a:spcAft>
            </a:pPr>
            <a:r>
              <a:rPr lang="en-AU" dirty="0">
                <a:solidFill>
                  <a:srgbClr val="000000"/>
                </a:solidFill>
                <a:latin typeface="HelveticaNeue-Light"/>
              </a:rPr>
              <a:t>Limited ability to publish details about an organisation’s systemic issues with compliance – naming that organisation. </a:t>
            </a:r>
          </a:p>
        </p:txBody>
      </p:sp>
      <p:pic>
        <p:nvPicPr>
          <p:cNvPr id="4" name="Graphic 3" descr="Bar graph with upward trend">
            <a:extLst>
              <a:ext uri="{FF2B5EF4-FFF2-40B4-BE49-F238E27FC236}">
                <a16:creationId xmlns:a16="http://schemas.microsoft.com/office/drawing/2014/main" id="{70064356-A824-405B-A65B-F28047BEA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4948" y="1271279"/>
            <a:ext cx="2571516" cy="2571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DE472A-59A6-441D-ADA3-29DC156C528D}"/>
              </a:ext>
            </a:extLst>
          </p:cNvPr>
          <p:cNvSpPr txBox="1"/>
          <p:nvPr/>
        </p:nvSpPr>
        <p:spPr>
          <a:xfrm>
            <a:off x="9668656" y="389374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86922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EDCB88-BAAC-482A-84E9-14398A8E41BA}"/>
              </a:ext>
            </a:extLst>
          </p:cNvPr>
          <p:cNvSpPr/>
          <p:nvPr/>
        </p:nvSpPr>
        <p:spPr>
          <a:xfrm>
            <a:off x="469342" y="2066556"/>
            <a:ext cx="11107204" cy="46700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9" y="294979"/>
            <a:ext cx="8480193" cy="1413744"/>
          </a:xfrm>
        </p:spPr>
        <p:txBody>
          <a:bodyPr>
            <a:normAutofit/>
          </a:bodyPr>
          <a:lstStyle/>
          <a:p>
            <a:r>
              <a:rPr lang="en-AU" sz="3200" dirty="0"/>
              <a:t>Where do you start?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7A72-1DD9-B842-AB39-6DEC5485423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71CC79-A62E-423B-B24D-0F86AE6AD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42" y="2119020"/>
            <a:ext cx="10982185" cy="4670085"/>
          </a:xfrm>
        </p:spPr>
        <p:txBody>
          <a:bodyPr>
            <a:normAutofit fontScale="70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AU" sz="4000" b="1" dirty="0">
                <a:solidFill>
                  <a:srgbClr val="000000"/>
                </a:solidFill>
                <a:latin typeface="HelveticaNeue-Light"/>
              </a:rPr>
              <a:t>New regulators have a lot to do….you have to pace yourself.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AU" sz="4000" b="1" dirty="0">
                <a:solidFill>
                  <a:srgbClr val="000000"/>
                </a:solidFill>
                <a:latin typeface="HelveticaNeue-Light"/>
              </a:rPr>
              <a:t>Start, and then expand:</a:t>
            </a:r>
          </a:p>
          <a:p>
            <a:pPr lvl="1">
              <a:spcAft>
                <a:spcPts val="600"/>
              </a:spcAft>
            </a:pPr>
            <a:r>
              <a:rPr lang="en-AU" sz="3100" dirty="0">
                <a:solidFill>
                  <a:srgbClr val="000000"/>
                </a:solidFill>
                <a:latin typeface="HelveticaNeue-Light"/>
              </a:rPr>
              <a:t>Small regulators usually have fewer resources to dedicate to measurement than larger regulators or departments. Do what you can and add over time.</a:t>
            </a:r>
          </a:p>
          <a:p>
            <a:pPr lvl="1">
              <a:spcAft>
                <a:spcPts val="600"/>
              </a:spcAft>
            </a:pPr>
            <a:r>
              <a:rPr lang="en-AU" sz="3100" dirty="0">
                <a:solidFill>
                  <a:srgbClr val="000000"/>
                </a:solidFill>
                <a:latin typeface="HelveticaNeue-Light"/>
              </a:rPr>
              <a:t>Learn what success looks like -  identify the wins, and the losses, to build up an understanding of what’s possible</a:t>
            </a:r>
          </a:p>
          <a:p>
            <a:pPr lvl="1">
              <a:spcAft>
                <a:spcPts val="600"/>
              </a:spcAft>
            </a:pPr>
            <a:r>
              <a:rPr lang="en-AU" sz="3100" dirty="0">
                <a:solidFill>
                  <a:srgbClr val="000000"/>
                </a:solidFill>
                <a:latin typeface="HelveticaNeue-Light"/>
              </a:rPr>
              <a:t>Add to data collection over time – add or change over as you learn more</a:t>
            </a:r>
            <a:endParaRPr lang="en-AU" sz="3100" b="0" i="0" u="none" strike="noStrike" baseline="0" dirty="0">
              <a:solidFill>
                <a:srgbClr val="000000"/>
              </a:solidFill>
              <a:latin typeface="HelveticaNeue-Light"/>
            </a:endParaRPr>
          </a:p>
          <a:p>
            <a:pPr lvl="1">
              <a:spcAft>
                <a:spcPts val="600"/>
              </a:spcAft>
            </a:pPr>
            <a:r>
              <a:rPr lang="en-AU" sz="3100" b="0" i="0" u="none" strike="noStrike" baseline="0" dirty="0">
                <a:solidFill>
                  <a:srgbClr val="000000"/>
                </a:solidFill>
                <a:latin typeface="HelveticaNeue-Light"/>
              </a:rPr>
              <a:t>KPIs – publish as you establish them. See this as important to building trust</a:t>
            </a:r>
          </a:p>
          <a:p>
            <a:pPr lvl="1">
              <a:spcAft>
                <a:spcPts val="600"/>
              </a:spcAft>
            </a:pPr>
            <a:r>
              <a:rPr lang="en-AU" sz="3100" dirty="0">
                <a:solidFill>
                  <a:srgbClr val="000000"/>
                </a:solidFill>
                <a:latin typeface="HelveticaNeue-Light"/>
              </a:rPr>
              <a:t>Commit to a culture of reporting and measurement as well as learning, adaption and improvement</a:t>
            </a:r>
          </a:p>
          <a:p>
            <a:pPr lvl="1">
              <a:spcAft>
                <a:spcPts val="600"/>
              </a:spcAft>
            </a:pPr>
            <a:r>
              <a:rPr lang="en-AU" sz="3100" b="0" i="0" u="none" strike="noStrike" baseline="0" dirty="0">
                <a:solidFill>
                  <a:srgbClr val="000000"/>
                </a:solidFill>
                <a:latin typeface="HelveticaNeue-Light"/>
              </a:rPr>
              <a:t>Keep connecting with your public value – we deliver outcomes for people, not numbers on a page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C03107-0F35-407A-8BED-4165202FEDF8}"/>
              </a:ext>
            </a:extLst>
          </p:cNvPr>
          <p:cNvSpPr txBox="1"/>
          <p:nvPr/>
        </p:nvSpPr>
        <p:spPr>
          <a:xfrm>
            <a:off x="9818557" y="532151"/>
            <a:ext cx="1712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139858025"/>
      </p:ext>
    </p:extLst>
  </p:cSld>
  <p:clrMapOvr>
    <a:masterClrMapping/>
  </p:clrMapOvr>
</p:sld>
</file>

<file path=ppt/theme/theme1.xml><?xml version="1.0" encoding="utf-8"?>
<a:theme xmlns:a="http://schemas.openxmlformats.org/drawingml/2006/main" name="CCYP COVER PAGE 1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CYP COVER PAGE 2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CYP STANDARD LAYOUT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CYP STANDARD LAYOUT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CYP STANDARD LAYOUT">
  <a:themeElements>
    <a:clrScheme name="CCYP">
      <a:dk1>
        <a:srgbClr val="000000"/>
      </a:dk1>
      <a:lt1>
        <a:srgbClr val="FFFFFF"/>
      </a:lt1>
      <a:dk2>
        <a:srgbClr val="4D4D4F"/>
      </a:dk2>
      <a:lt2>
        <a:srgbClr val="D1D3D3"/>
      </a:lt2>
      <a:accent1>
        <a:srgbClr val="0081C6"/>
      </a:accent1>
      <a:accent2>
        <a:srgbClr val="F68A33"/>
      </a:accent2>
      <a:accent3>
        <a:srgbClr val="FDB913"/>
      </a:accent3>
      <a:accent4>
        <a:srgbClr val="EE3024"/>
      </a:accent4>
      <a:accent5>
        <a:srgbClr val="00B085"/>
      </a:accent5>
      <a:accent6>
        <a:srgbClr val="93959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A2076E-67DE-44D3-A772-D19F71985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EF8D1D-92D3-4089-94B4-FDF62C7FC1FE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5fe5f515-21e2-4430-b2c5-8938785ae444"/>
    <ds:schemaRef ds:uri="http://schemas.microsoft.com/sharepoint/v3"/>
    <ds:schemaRef ds:uri="http://purl.org/dc/elements/1.1/"/>
    <ds:schemaRef ds:uri="941e4863-408d-4232-9006-e4ece879a4b8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93B341B-D6B2-439C-B921-A8EE5FF69F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728</Words>
  <Application>Microsoft Office PowerPoint</Application>
  <PresentationFormat>Widescreen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Helvetica Neue LT Std 55 Roman</vt:lpstr>
      <vt:lpstr>Helvetica Neue LT Std 65 Medium</vt:lpstr>
      <vt:lpstr>HelveticaNeue-Light</vt:lpstr>
      <vt:lpstr>Oxygen</vt:lpstr>
      <vt:lpstr>Arial</vt:lpstr>
      <vt:lpstr>Arial Black</vt:lpstr>
      <vt:lpstr>Calibri</vt:lpstr>
      <vt:lpstr>Georgia</vt:lpstr>
      <vt:lpstr>Wingdings</vt:lpstr>
      <vt:lpstr>CCYP COVER PAGE 1</vt:lpstr>
      <vt:lpstr>CCYP COVER PAGE 2</vt:lpstr>
      <vt:lpstr>CCYP STANDARD LAYOUT</vt:lpstr>
      <vt:lpstr>Custom Design</vt:lpstr>
      <vt:lpstr>1_CCYP STANDARD LAYOUT</vt:lpstr>
      <vt:lpstr>2_CCYP STANDARD LAYOUT</vt:lpstr>
      <vt:lpstr>DEFINING AND MEASURING  PUBLIC VALUE</vt:lpstr>
      <vt:lpstr>Child Safe Standards and  Reportable Conduct Scheme – started 2017</vt:lpstr>
      <vt:lpstr>Strategic triangle</vt:lpstr>
      <vt:lpstr>Authorising Environment</vt:lpstr>
      <vt:lpstr>Royal Commission into Institutional Child Sexual Abuse</vt:lpstr>
      <vt:lpstr>Operational Capabilities</vt:lpstr>
      <vt:lpstr>Public Value - outcomes</vt:lpstr>
      <vt:lpstr>Measuring Public Value</vt:lpstr>
      <vt:lpstr>How do we show we’re doing it? </vt:lpstr>
      <vt:lpstr>Where do you start?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Ryan</dc:creator>
  <cp:lastModifiedBy>Monica Pfeffer</cp:lastModifiedBy>
  <cp:revision>437</cp:revision>
  <cp:lastPrinted>2019-11-20T23:54:36Z</cp:lastPrinted>
  <dcterms:created xsi:type="dcterms:W3CDTF">2017-03-06T02:41:05Z</dcterms:created>
  <dcterms:modified xsi:type="dcterms:W3CDTF">2020-10-12T06:22:03Z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3e64453-338c-4f93-8a4d-0039a0a41f2a_Enabled">
    <vt:lpwstr>True</vt:lpwstr>
  </property>
  <property fmtid="{D5CDD505-2E9C-101B-9397-08002B2CF9AE}" pid="3" name="MSIP_Label_43e64453-338c-4f93-8a4d-0039a0a41f2a_SiteId">
    <vt:lpwstr>c0e0601f-0fac-449c-9c88-a104c4eb9f28</vt:lpwstr>
  </property>
  <property fmtid="{D5CDD505-2E9C-101B-9397-08002B2CF9AE}" pid="4" name="MSIP_Label_43e64453-338c-4f93-8a4d-0039a0a41f2a_Owner">
    <vt:lpwstr>Emily.K.Sanders@ccyp.vic.gov.au</vt:lpwstr>
  </property>
  <property fmtid="{D5CDD505-2E9C-101B-9397-08002B2CF9AE}" pid="5" name="MSIP_Label_43e64453-338c-4f93-8a4d-0039a0a41f2a_SetDate">
    <vt:lpwstr>2020-10-06T22:58:30.4608604Z</vt:lpwstr>
  </property>
  <property fmtid="{D5CDD505-2E9C-101B-9397-08002B2CF9AE}" pid="6" name="MSIP_Label_43e64453-338c-4f93-8a4d-0039a0a41f2a_Name">
    <vt:lpwstr>OFFICIAL</vt:lpwstr>
  </property>
  <property fmtid="{D5CDD505-2E9C-101B-9397-08002B2CF9AE}" pid="7" name="MSIP_Label_43e64453-338c-4f93-8a4d-0039a0a41f2a_Application">
    <vt:lpwstr>Microsoft Azure Information Protection</vt:lpwstr>
  </property>
  <property fmtid="{D5CDD505-2E9C-101B-9397-08002B2CF9AE}" pid="8" name="MSIP_Label_43e64453-338c-4f93-8a4d-0039a0a41f2a_ActionId">
    <vt:lpwstr>0ef33add-0384-457d-aedf-3d989ce8ceec</vt:lpwstr>
  </property>
  <property fmtid="{D5CDD505-2E9C-101B-9397-08002B2CF9AE}" pid="9" name="MSIP_Label_43e64453-338c-4f93-8a4d-0039a0a41f2a_Extended_MSFT_Method">
    <vt:lpwstr>Manual</vt:lpwstr>
  </property>
  <property fmtid="{D5CDD505-2E9C-101B-9397-08002B2CF9AE}" pid="10" name="ContentTypeId">
    <vt:lpwstr>0x0101004E8F180B4C198844BF045B7BC2D5DE4A</vt:lpwstr>
  </property>
</Properties>
</file>