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9" r:id="rId7"/>
    <p:sldId id="260" r:id="rId8"/>
    <p:sldId id="267" r:id="rId9"/>
    <p:sldId id="261" r:id="rId10"/>
    <p:sldId id="269" r:id="rId11"/>
    <p:sldId id="268" r:id="rId12"/>
    <p:sldId id="264" r:id="rId13"/>
    <p:sldId id="262" r:id="rId14"/>
    <p:sldId id="26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973"/>
    <a:srgbClr val="42BDA3"/>
    <a:srgbClr val="F04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D19532-DC14-416C-97C3-626EA8F79BDF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6A9E6D59-1527-4A3B-B8C0-B4963F6456A7}">
      <dgm:prSet phldrT="[Text]"/>
      <dgm:spPr/>
      <dgm:t>
        <a:bodyPr/>
        <a:lstStyle/>
        <a:p>
          <a:r>
            <a:rPr lang="en-NZ"/>
            <a:t>Core Knowledge</a:t>
          </a:r>
          <a:br>
            <a:rPr lang="en-NZ"/>
          </a:br>
          <a:r>
            <a:rPr lang="en-NZ"/>
            <a:t>Certificate L3</a:t>
          </a:r>
          <a:br>
            <a:rPr lang="en-NZ"/>
          </a:br>
          <a:br>
            <a:rPr lang="en-NZ"/>
          </a:br>
          <a:r>
            <a:rPr lang="en-NZ"/>
            <a:t>Online</a:t>
          </a:r>
        </a:p>
      </dgm:t>
    </dgm:pt>
    <dgm:pt modelId="{613EFC0A-A5ED-4531-828B-2E5EFA7A0EDB}" type="parTrans" cxnId="{08311884-3273-4944-8C31-B9C5CB9AEC7A}">
      <dgm:prSet/>
      <dgm:spPr/>
      <dgm:t>
        <a:bodyPr/>
        <a:lstStyle/>
        <a:p>
          <a:endParaRPr lang="en-NZ"/>
        </a:p>
      </dgm:t>
    </dgm:pt>
    <dgm:pt modelId="{14A37983-3BAC-4567-BB70-0AD8E9051AC1}" type="sibTrans" cxnId="{08311884-3273-4944-8C31-B9C5CB9AEC7A}">
      <dgm:prSet/>
      <dgm:spPr/>
      <dgm:t>
        <a:bodyPr/>
        <a:lstStyle/>
        <a:p>
          <a:endParaRPr lang="en-NZ"/>
        </a:p>
      </dgm:t>
    </dgm:pt>
    <dgm:pt modelId="{02C40C53-755D-4FB2-885E-EE8E34D75CB5}">
      <dgm:prSet phldrT="[Text]"/>
      <dgm:spPr/>
      <dgm:t>
        <a:bodyPr/>
        <a:lstStyle/>
        <a:p>
          <a:r>
            <a:rPr lang="en-NZ"/>
            <a:t>Operational Knowledge</a:t>
          </a:r>
          <a:br>
            <a:rPr lang="en-NZ"/>
          </a:br>
          <a:r>
            <a:rPr lang="en-NZ"/>
            <a:t>Certificate L4</a:t>
          </a:r>
          <a:br>
            <a:rPr lang="en-NZ"/>
          </a:br>
          <a:br>
            <a:rPr lang="en-NZ"/>
          </a:br>
          <a:r>
            <a:rPr lang="en-NZ"/>
            <a:t>Online</a:t>
          </a:r>
        </a:p>
      </dgm:t>
    </dgm:pt>
    <dgm:pt modelId="{9F759FDE-72FE-4587-BEDB-1D1CD1DFE8EE}" type="parTrans" cxnId="{B60F5B1D-90B1-4C61-BAEA-9B6F287FBC9F}">
      <dgm:prSet/>
      <dgm:spPr/>
      <dgm:t>
        <a:bodyPr/>
        <a:lstStyle/>
        <a:p>
          <a:endParaRPr lang="en-NZ"/>
        </a:p>
      </dgm:t>
    </dgm:pt>
    <dgm:pt modelId="{7C6EF44C-3701-4000-9F6E-A306ECC55C18}" type="sibTrans" cxnId="{B60F5B1D-90B1-4C61-BAEA-9B6F287FBC9F}">
      <dgm:prSet/>
      <dgm:spPr/>
      <dgm:t>
        <a:bodyPr/>
        <a:lstStyle/>
        <a:p>
          <a:endParaRPr lang="en-NZ"/>
        </a:p>
      </dgm:t>
    </dgm:pt>
    <dgm:pt modelId="{771E0B40-030F-4E6A-9A6D-E61CFDF7253E}">
      <dgm:prSet phldrT="[Text]"/>
      <dgm:spPr/>
      <dgm:t>
        <a:bodyPr/>
        <a:lstStyle/>
        <a:p>
          <a:r>
            <a:rPr lang="en-NZ"/>
            <a:t>Operation Practice</a:t>
          </a:r>
          <a:br>
            <a:rPr lang="en-NZ"/>
          </a:br>
          <a:r>
            <a:rPr lang="en-NZ"/>
            <a:t>Certificate L4</a:t>
          </a:r>
          <a:br>
            <a:rPr lang="en-NZ"/>
          </a:br>
          <a:br>
            <a:rPr lang="en-NZ"/>
          </a:br>
          <a:r>
            <a:rPr lang="en-NZ"/>
            <a:t>on-job – evidence based</a:t>
          </a:r>
        </a:p>
      </dgm:t>
    </dgm:pt>
    <dgm:pt modelId="{083A905D-2786-4755-9B1B-E158BAC4DC5C}" type="parTrans" cxnId="{B8DC784C-BE94-43F4-820D-A380B6929539}">
      <dgm:prSet/>
      <dgm:spPr/>
      <dgm:t>
        <a:bodyPr/>
        <a:lstStyle/>
        <a:p>
          <a:endParaRPr lang="en-NZ"/>
        </a:p>
      </dgm:t>
    </dgm:pt>
    <dgm:pt modelId="{5735ACFB-B0F4-4B91-9F30-D0BC0A4B5317}" type="sibTrans" cxnId="{B8DC784C-BE94-43F4-820D-A380B6929539}">
      <dgm:prSet/>
      <dgm:spPr/>
      <dgm:t>
        <a:bodyPr/>
        <a:lstStyle/>
        <a:p>
          <a:endParaRPr lang="en-NZ"/>
        </a:p>
      </dgm:t>
    </dgm:pt>
    <dgm:pt modelId="{C69E91D1-A8B3-4940-BE48-7ADAF0D47DDD}">
      <dgm:prSet phldrT="[Text]"/>
      <dgm:spPr/>
      <dgm:t>
        <a:bodyPr/>
        <a:lstStyle/>
        <a:p>
          <a:r>
            <a:rPr lang="en-NZ"/>
            <a:t>Specialised Operational Practice</a:t>
          </a:r>
          <a:br>
            <a:rPr lang="en-NZ"/>
          </a:br>
          <a:br>
            <a:rPr lang="en-NZ"/>
          </a:br>
          <a:r>
            <a:rPr lang="en-NZ"/>
            <a:t>Audit, Investigation, Inspection, Operations</a:t>
          </a:r>
          <a:br>
            <a:rPr lang="en-NZ"/>
          </a:br>
          <a:r>
            <a:rPr lang="en-NZ"/>
            <a:t>Certificate L5</a:t>
          </a:r>
          <a:br>
            <a:rPr lang="en-NZ"/>
          </a:br>
          <a:br>
            <a:rPr lang="en-NZ"/>
          </a:br>
          <a:r>
            <a:rPr lang="en-NZ"/>
            <a:t>On-job evidence based</a:t>
          </a:r>
        </a:p>
      </dgm:t>
    </dgm:pt>
    <dgm:pt modelId="{525DA5B9-B5DC-461B-AD66-7ED9F39517DC}" type="parTrans" cxnId="{04F8E8F7-A68C-462D-988F-B57817B44253}">
      <dgm:prSet/>
      <dgm:spPr/>
      <dgm:t>
        <a:bodyPr/>
        <a:lstStyle/>
        <a:p>
          <a:endParaRPr lang="en-NZ"/>
        </a:p>
      </dgm:t>
    </dgm:pt>
    <dgm:pt modelId="{BBA3B9E0-B183-42D8-81CB-EB8911AFB11A}" type="sibTrans" cxnId="{04F8E8F7-A68C-462D-988F-B57817B44253}">
      <dgm:prSet/>
      <dgm:spPr/>
      <dgm:t>
        <a:bodyPr/>
        <a:lstStyle/>
        <a:p>
          <a:endParaRPr lang="en-NZ"/>
        </a:p>
      </dgm:t>
    </dgm:pt>
    <dgm:pt modelId="{98F95931-8AD3-41D7-AD8D-584CCEA4866F}">
      <dgm:prSet phldrT="[Text]"/>
      <dgm:spPr/>
      <dgm:t>
        <a:bodyPr/>
        <a:lstStyle/>
        <a:p>
          <a:r>
            <a:rPr lang="en-NZ"/>
            <a:t>Specialist Investigations</a:t>
          </a:r>
          <a:br>
            <a:rPr lang="en-NZ"/>
          </a:br>
          <a:r>
            <a:rPr lang="en-NZ"/>
            <a:t>Diploma L6</a:t>
          </a:r>
          <a:br>
            <a:rPr lang="en-NZ"/>
          </a:br>
          <a:br>
            <a:rPr lang="en-NZ"/>
          </a:br>
          <a:r>
            <a:rPr lang="en-NZ"/>
            <a:t>On-job evidence based</a:t>
          </a:r>
        </a:p>
      </dgm:t>
    </dgm:pt>
    <dgm:pt modelId="{849402FF-53E2-4F58-B79F-26FB2418C30A}" type="parTrans" cxnId="{70EEA604-B544-4426-A9B6-9B59AC24DA99}">
      <dgm:prSet/>
      <dgm:spPr/>
      <dgm:t>
        <a:bodyPr/>
        <a:lstStyle/>
        <a:p>
          <a:endParaRPr lang="en-NZ"/>
        </a:p>
      </dgm:t>
    </dgm:pt>
    <dgm:pt modelId="{74954B24-E3A3-46A1-B510-7C7C5CEDC5E6}" type="sibTrans" cxnId="{70EEA604-B544-4426-A9B6-9B59AC24DA99}">
      <dgm:prSet/>
      <dgm:spPr/>
      <dgm:t>
        <a:bodyPr/>
        <a:lstStyle/>
        <a:p>
          <a:endParaRPr lang="en-NZ"/>
        </a:p>
      </dgm:t>
    </dgm:pt>
    <dgm:pt modelId="{AE32C67E-42C5-4687-A65C-14F16CB82DC5}" type="pres">
      <dgm:prSet presAssocID="{4ED19532-DC14-416C-97C3-626EA8F79BDF}" presName="rootnode" presStyleCnt="0">
        <dgm:presLayoutVars>
          <dgm:chMax/>
          <dgm:chPref/>
          <dgm:dir/>
          <dgm:animLvl val="lvl"/>
        </dgm:presLayoutVars>
      </dgm:prSet>
      <dgm:spPr/>
    </dgm:pt>
    <dgm:pt modelId="{88F8B06D-8A08-439F-90CF-AF70284ED3C3}" type="pres">
      <dgm:prSet presAssocID="{6A9E6D59-1527-4A3B-B8C0-B4963F6456A7}" presName="composite" presStyleCnt="0"/>
      <dgm:spPr/>
    </dgm:pt>
    <dgm:pt modelId="{459ED06B-A6D0-4703-AF5D-1FC6B5ECF1AB}" type="pres">
      <dgm:prSet presAssocID="{6A9E6D59-1527-4A3B-B8C0-B4963F6456A7}" presName="LShape" presStyleLbl="alignNode1" presStyleIdx="0" presStyleCnt="9"/>
      <dgm:spPr>
        <a:solidFill>
          <a:srgbClr val="42BDA3"/>
        </a:solidFill>
        <a:ln>
          <a:noFill/>
        </a:ln>
      </dgm:spPr>
    </dgm:pt>
    <dgm:pt modelId="{4D288671-2F65-44F1-B629-567B3A03267E}" type="pres">
      <dgm:prSet presAssocID="{6A9E6D59-1527-4A3B-B8C0-B4963F6456A7}" presName="ParentTex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68200100-A756-431D-A1E9-DBA78595D971}" type="pres">
      <dgm:prSet presAssocID="{6A9E6D59-1527-4A3B-B8C0-B4963F6456A7}" presName="Triangle" presStyleLbl="alignNode1" presStyleIdx="1" presStyleCnt="9"/>
      <dgm:spPr>
        <a:solidFill>
          <a:srgbClr val="193973"/>
        </a:solidFill>
      </dgm:spPr>
    </dgm:pt>
    <dgm:pt modelId="{EBBB30C2-8688-4528-9D2C-B7649FE9BD0A}" type="pres">
      <dgm:prSet presAssocID="{14A37983-3BAC-4567-BB70-0AD8E9051AC1}" presName="sibTrans" presStyleCnt="0"/>
      <dgm:spPr/>
    </dgm:pt>
    <dgm:pt modelId="{4A72DB96-B55F-4769-B277-F7CEE17488E8}" type="pres">
      <dgm:prSet presAssocID="{14A37983-3BAC-4567-BB70-0AD8E9051AC1}" presName="space" presStyleCnt="0"/>
      <dgm:spPr/>
    </dgm:pt>
    <dgm:pt modelId="{A55BDFC8-B8EE-47F5-A0EC-36B5BB93D108}" type="pres">
      <dgm:prSet presAssocID="{02C40C53-755D-4FB2-885E-EE8E34D75CB5}" presName="composite" presStyleCnt="0"/>
      <dgm:spPr/>
    </dgm:pt>
    <dgm:pt modelId="{AC679397-E648-4C7E-B3B7-F3CED4E078F9}" type="pres">
      <dgm:prSet presAssocID="{02C40C53-755D-4FB2-885E-EE8E34D75CB5}" presName="LShape" presStyleLbl="alignNode1" presStyleIdx="2" presStyleCnt="9"/>
      <dgm:spPr>
        <a:solidFill>
          <a:srgbClr val="42BDA3"/>
        </a:solidFill>
        <a:ln>
          <a:noFill/>
        </a:ln>
      </dgm:spPr>
    </dgm:pt>
    <dgm:pt modelId="{1CB7CDCB-D289-49A6-8761-5BC2CDEF0E13}" type="pres">
      <dgm:prSet presAssocID="{02C40C53-755D-4FB2-885E-EE8E34D75CB5}" presName="ParentTex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D8711E35-3734-4208-99C4-EDF491C26AD3}" type="pres">
      <dgm:prSet presAssocID="{02C40C53-755D-4FB2-885E-EE8E34D75CB5}" presName="Triangle" presStyleLbl="alignNode1" presStyleIdx="3" presStyleCnt="9"/>
      <dgm:spPr>
        <a:solidFill>
          <a:srgbClr val="193973"/>
        </a:solidFill>
      </dgm:spPr>
    </dgm:pt>
    <dgm:pt modelId="{E05DEDBF-0337-42A4-84B2-0C218CE2D223}" type="pres">
      <dgm:prSet presAssocID="{7C6EF44C-3701-4000-9F6E-A306ECC55C18}" presName="sibTrans" presStyleCnt="0"/>
      <dgm:spPr/>
    </dgm:pt>
    <dgm:pt modelId="{FD8925A9-2701-4CC7-B133-D62623E1F302}" type="pres">
      <dgm:prSet presAssocID="{7C6EF44C-3701-4000-9F6E-A306ECC55C18}" presName="space" presStyleCnt="0"/>
      <dgm:spPr/>
    </dgm:pt>
    <dgm:pt modelId="{D718514A-61E7-4E8A-8993-1A3867A5BB34}" type="pres">
      <dgm:prSet presAssocID="{771E0B40-030F-4E6A-9A6D-E61CFDF7253E}" presName="composite" presStyleCnt="0"/>
      <dgm:spPr/>
    </dgm:pt>
    <dgm:pt modelId="{C1F7F148-B189-4F7D-B00E-5FE6C58265C0}" type="pres">
      <dgm:prSet presAssocID="{771E0B40-030F-4E6A-9A6D-E61CFDF7253E}" presName="LShape" presStyleLbl="alignNode1" presStyleIdx="4" presStyleCnt="9"/>
      <dgm:spPr>
        <a:solidFill>
          <a:srgbClr val="42BDA3"/>
        </a:solidFill>
        <a:ln>
          <a:noFill/>
        </a:ln>
      </dgm:spPr>
    </dgm:pt>
    <dgm:pt modelId="{3AF18C6C-608F-4D1D-94F2-B047DC07B4B1}" type="pres">
      <dgm:prSet presAssocID="{771E0B40-030F-4E6A-9A6D-E61CFDF7253E}" presName="ParentTex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1E4C760F-6963-4AE1-8A13-B9B87D3F31FA}" type="pres">
      <dgm:prSet presAssocID="{771E0B40-030F-4E6A-9A6D-E61CFDF7253E}" presName="Triangle" presStyleLbl="alignNode1" presStyleIdx="5" presStyleCnt="9"/>
      <dgm:spPr>
        <a:solidFill>
          <a:srgbClr val="193973"/>
        </a:solidFill>
      </dgm:spPr>
    </dgm:pt>
    <dgm:pt modelId="{5D1EE771-75ED-4A95-A5A5-0542F06CFAD7}" type="pres">
      <dgm:prSet presAssocID="{5735ACFB-B0F4-4B91-9F30-D0BC0A4B5317}" presName="sibTrans" presStyleCnt="0"/>
      <dgm:spPr/>
    </dgm:pt>
    <dgm:pt modelId="{80E3880E-663A-4A1C-87F8-73CC0CA2EE40}" type="pres">
      <dgm:prSet presAssocID="{5735ACFB-B0F4-4B91-9F30-D0BC0A4B5317}" presName="space" presStyleCnt="0"/>
      <dgm:spPr/>
    </dgm:pt>
    <dgm:pt modelId="{1E350931-E3D1-4E1F-A61D-A5D2040C3AD2}" type="pres">
      <dgm:prSet presAssocID="{C69E91D1-A8B3-4940-BE48-7ADAF0D47DDD}" presName="composite" presStyleCnt="0"/>
      <dgm:spPr/>
    </dgm:pt>
    <dgm:pt modelId="{EDF31BDE-1441-4F80-9132-81AEAD619294}" type="pres">
      <dgm:prSet presAssocID="{C69E91D1-A8B3-4940-BE48-7ADAF0D47DDD}" presName="LShape" presStyleLbl="alignNode1" presStyleIdx="6" presStyleCnt="9"/>
      <dgm:spPr>
        <a:solidFill>
          <a:srgbClr val="42BDA3"/>
        </a:solidFill>
        <a:ln>
          <a:noFill/>
        </a:ln>
      </dgm:spPr>
    </dgm:pt>
    <dgm:pt modelId="{B4F81B4E-41E8-4BCE-B6F6-B6E5FF14015D}" type="pres">
      <dgm:prSet presAssocID="{C69E91D1-A8B3-4940-BE48-7ADAF0D47DDD}" presName="ParentTex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9D5306F7-34E0-4D39-8FF0-C07E700E6CDD}" type="pres">
      <dgm:prSet presAssocID="{C69E91D1-A8B3-4940-BE48-7ADAF0D47DDD}" presName="Triangle" presStyleLbl="alignNode1" presStyleIdx="7" presStyleCnt="9"/>
      <dgm:spPr>
        <a:solidFill>
          <a:srgbClr val="193973"/>
        </a:solidFill>
      </dgm:spPr>
    </dgm:pt>
    <dgm:pt modelId="{5ABBE366-7868-4971-AA4C-3BC8E8D9671B}" type="pres">
      <dgm:prSet presAssocID="{BBA3B9E0-B183-42D8-81CB-EB8911AFB11A}" presName="sibTrans" presStyleCnt="0"/>
      <dgm:spPr/>
    </dgm:pt>
    <dgm:pt modelId="{CFD1C5CC-DCE8-4FD4-A962-AC877A768C8E}" type="pres">
      <dgm:prSet presAssocID="{BBA3B9E0-B183-42D8-81CB-EB8911AFB11A}" presName="space" presStyleCnt="0"/>
      <dgm:spPr/>
    </dgm:pt>
    <dgm:pt modelId="{26A39D10-78DC-4A84-B621-26D6C898B506}" type="pres">
      <dgm:prSet presAssocID="{98F95931-8AD3-41D7-AD8D-584CCEA4866F}" presName="composite" presStyleCnt="0"/>
      <dgm:spPr/>
    </dgm:pt>
    <dgm:pt modelId="{C46402FB-C7CD-4B27-A967-5024EC73BEF3}" type="pres">
      <dgm:prSet presAssocID="{98F95931-8AD3-41D7-AD8D-584CCEA4866F}" presName="LShape" presStyleLbl="alignNode1" presStyleIdx="8" presStyleCnt="9"/>
      <dgm:spPr>
        <a:solidFill>
          <a:srgbClr val="42BDA3"/>
        </a:solidFill>
        <a:ln>
          <a:noFill/>
        </a:ln>
      </dgm:spPr>
    </dgm:pt>
    <dgm:pt modelId="{D6B1C65A-5860-4669-87F2-23B7A0D0CE8A}" type="pres">
      <dgm:prSet presAssocID="{98F95931-8AD3-41D7-AD8D-584CCEA4866F}" presName="ParentTex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70EEA604-B544-4426-A9B6-9B59AC24DA99}" srcId="{4ED19532-DC14-416C-97C3-626EA8F79BDF}" destId="{98F95931-8AD3-41D7-AD8D-584CCEA4866F}" srcOrd="4" destOrd="0" parTransId="{849402FF-53E2-4F58-B79F-26FB2418C30A}" sibTransId="{74954B24-E3A3-46A1-B510-7C7C5CEDC5E6}"/>
    <dgm:cxn modelId="{B60F5B1D-90B1-4C61-BAEA-9B6F287FBC9F}" srcId="{4ED19532-DC14-416C-97C3-626EA8F79BDF}" destId="{02C40C53-755D-4FB2-885E-EE8E34D75CB5}" srcOrd="1" destOrd="0" parTransId="{9F759FDE-72FE-4587-BEDB-1D1CD1DFE8EE}" sibTransId="{7C6EF44C-3701-4000-9F6E-A306ECC55C18}"/>
    <dgm:cxn modelId="{F03C632F-38AB-4FE3-9A6E-B813F8476A1C}" type="presOf" srcId="{98F95931-8AD3-41D7-AD8D-584CCEA4866F}" destId="{D6B1C65A-5860-4669-87F2-23B7A0D0CE8A}" srcOrd="0" destOrd="0" presId="urn:microsoft.com/office/officeart/2009/3/layout/StepUpProcess"/>
    <dgm:cxn modelId="{DEB5FA38-CB87-49FB-B6FD-FE836F3F1060}" type="presOf" srcId="{6A9E6D59-1527-4A3B-B8C0-B4963F6456A7}" destId="{4D288671-2F65-44F1-B629-567B3A03267E}" srcOrd="0" destOrd="0" presId="urn:microsoft.com/office/officeart/2009/3/layout/StepUpProcess"/>
    <dgm:cxn modelId="{5B067A60-6904-468D-A6EA-DC5CF5F136EF}" type="presOf" srcId="{02C40C53-755D-4FB2-885E-EE8E34D75CB5}" destId="{1CB7CDCB-D289-49A6-8761-5BC2CDEF0E13}" srcOrd="0" destOrd="0" presId="urn:microsoft.com/office/officeart/2009/3/layout/StepUpProcess"/>
    <dgm:cxn modelId="{B8DC784C-BE94-43F4-820D-A380B6929539}" srcId="{4ED19532-DC14-416C-97C3-626EA8F79BDF}" destId="{771E0B40-030F-4E6A-9A6D-E61CFDF7253E}" srcOrd="2" destOrd="0" parTransId="{083A905D-2786-4755-9B1B-E158BAC4DC5C}" sibTransId="{5735ACFB-B0F4-4B91-9F30-D0BC0A4B5317}"/>
    <dgm:cxn modelId="{08311884-3273-4944-8C31-B9C5CB9AEC7A}" srcId="{4ED19532-DC14-416C-97C3-626EA8F79BDF}" destId="{6A9E6D59-1527-4A3B-B8C0-B4963F6456A7}" srcOrd="0" destOrd="0" parTransId="{613EFC0A-A5ED-4531-828B-2E5EFA7A0EDB}" sibTransId="{14A37983-3BAC-4567-BB70-0AD8E9051AC1}"/>
    <dgm:cxn modelId="{C0F702A8-7683-4C64-A931-D9416C0A9FD5}" type="presOf" srcId="{771E0B40-030F-4E6A-9A6D-E61CFDF7253E}" destId="{3AF18C6C-608F-4D1D-94F2-B047DC07B4B1}" srcOrd="0" destOrd="0" presId="urn:microsoft.com/office/officeart/2009/3/layout/StepUpProcess"/>
    <dgm:cxn modelId="{4B5D7FAC-51D0-451D-9816-615B0D35E1B3}" type="presOf" srcId="{C69E91D1-A8B3-4940-BE48-7ADAF0D47DDD}" destId="{B4F81B4E-41E8-4BCE-B6F6-B6E5FF14015D}" srcOrd="0" destOrd="0" presId="urn:microsoft.com/office/officeart/2009/3/layout/StepUpProcess"/>
    <dgm:cxn modelId="{2A2B37DC-0D81-4AB1-982D-AD8B50F72005}" type="presOf" srcId="{4ED19532-DC14-416C-97C3-626EA8F79BDF}" destId="{AE32C67E-42C5-4687-A65C-14F16CB82DC5}" srcOrd="0" destOrd="0" presId="urn:microsoft.com/office/officeart/2009/3/layout/StepUpProcess"/>
    <dgm:cxn modelId="{04F8E8F7-A68C-462D-988F-B57817B44253}" srcId="{4ED19532-DC14-416C-97C3-626EA8F79BDF}" destId="{C69E91D1-A8B3-4940-BE48-7ADAF0D47DDD}" srcOrd="3" destOrd="0" parTransId="{525DA5B9-B5DC-461B-AD66-7ED9F39517DC}" sibTransId="{BBA3B9E0-B183-42D8-81CB-EB8911AFB11A}"/>
    <dgm:cxn modelId="{39F8C20C-11FC-4F36-B10E-12A98CD1DF78}" type="presParOf" srcId="{AE32C67E-42C5-4687-A65C-14F16CB82DC5}" destId="{88F8B06D-8A08-439F-90CF-AF70284ED3C3}" srcOrd="0" destOrd="0" presId="urn:microsoft.com/office/officeart/2009/3/layout/StepUpProcess"/>
    <dgm:cxn modelId="{E29CFC0E-C328-486B-8641-8F8828B4236B}" type="presParOf" srcId="{88F8B06D-8A08-439F-90CF-AF70284ED3C3}" destId="{459ED06B-A6D0-4703-AF5D-1FC6B5ECF1AB}" srcOrd="0" destOrd="0" presId="urn:microsoft.com/office/officeart/2009/3/layout/StepUpProcess"/>
    <dgm:cxn modelId="{7EF88A00-7E44-4EF1-B09F-52BE36540D66}" type="presParOf" srcId="{88F8B06D-8A08-439F-90CF-AF70284ED3C3}" destId="{4D288671-2F65-44F1-B629-567B3A03267E}" srcOrd="1" destOrd="0" presId="urn:microsoft.com/office/officeart/2009/3/layout/StepUpProcess"/>
    <dgm:cxn modelId="{A43B5D59-E0BA-4FCA-B43B-C9587EE8E0D0}" type="presParOf" srcId="{88F8B06D-8A08-439F-90CF-AF70284ED3C3}" destId="{68200100-A756-431D-A1E9-DBA78595D971}" srcOrd="2" destOrd="0" presId="urn:microsoft.com/office/officeart/2009/3/layout/StepUpProcess"/>
    <dgm:cxn modelId="{E9A7C94E-90DD-48F7-9E26-13CCCF6C50AC}" type="presParOf" srcId="{AE32C67E-42C5-4687-A65C-14F16CB82DC5}" destId="{EBBB30C2-8688-4528-9D2C-B7649FE9BD0A}" srcOrd="1" destOrd="0" presId="urn:microsoft.com/office/officeart/2009/3/layout/StepUpProcess"/>
    <dgm:cxn modelId="{9A15EA1E-7212-484A-8093-68BA19B0E503}" type="presParOf" srcId="{EBBB30C2-8688-4528-9D2C-B7649FE9BD0A}" destId="{4A72DB96-B55F-4769-B277-F7CEE17488E8}" srcOrd="0" destOrd="0" presId="urn:microsoft.com/office/officeart/2009/3/layout/StepUpProcess"/>
    <dgm:cxn modelId="{EDCA8618-7762-4720-8957-289CC21ECCFB}" type="presParOf" srcId="{AE32C67E-42C5-4687-A65C-14F16CB82DC5}" destId="{A55BDFC8-B8EE-47F5-A0EC-36B5BB93D108}" srcOrd="2" destOrd="0" presId="urn:microsoft.com/office/officeart/2009/3/layout/StepUpProcess"/>
    <dgm:cxn modelId="{B89B93BE-7FE5-414A-82D6-41C068873548}" type="presParOf" srcId="{A55BDFC8-B8EE-47F5-A0EC-36B5BB93D108}" destId="{AC679397-E648-4C7E-B3B7-F3CED4E078F9}" srcOrd="0" destOrd="0" presId="urn:microsoft.com/office/officeart/2009/3/layout/StepUpProcess"/>
    <dgm:cxn modelId="{49D0BD12-189A-4BC4-B566-EE61457BE4F7}" type="presParOf" srcId="{A55BDFC8-B8EE-47F5-A0EC-36B5BB93D108}" destId="{1CB7CDCB-D289-49A6-8761-5BC2CDEF0E13}" srcOrd="1" destOrd="0" presId="urn:microsoft.com/office/officeart/2009/3/layout/StepUpProcess"/>
    <dgm:cxn modelId="{F91A611D-60E7-47D8-8FFF-5DE4510B564F}" type="presParOf" srcId="{A55BDFC8-B8EE-47F5-A0EC-36B5BB93D108}" destId="{D8711E35-3734-4208-99C4-EDF491C26AD3}" srcOrd="2" destOrd="0" presId="urn:microsoft.com/office/officeart/2009/3/layout/StepUpProcess"/>
    <dgm:cxn modelId="{53C7FA04-1B81-4F84-8354-520F00ABB3E6}" type="presParOf" srcId="{AE32C67E-42C5-4687-A65C-14F16CB82DC5}" destId="{E05DEDBF-0337-42A4-84B2-0C218CE2D223}" srcOrd="3" destOrd="0" presId="urn:microsoft.com/office/officeart/2009/3/layout/StepUpProcess"/>
    <dgm:cxn modelId="{EAAE90B3-1700-442B-9E2E-485CE7FB0C82}" type="presParOf" srcId="{E05DEDBF-0337-42A4-84B2-0C218CE2D223}" destId="{FD8925A9-2701-4CC7-B133-D62623E1F302}" srcOrd="0" destOrd="0" presId="urn:microsoft.com/office/officeart/2009/3/layout/StepUpProcess"/>
    <dgm:cxn modelId="{15089B23-E606-4828-97FE-E52210864539}" type="presParOf" srcId="{AE32C67E-42C5-4687-A65C-14F16CB82DC5}" destId="{D718514A-61E7-4E8A-8993-1A3867A5BB34}" srcOrd="4" destOrd="0" presId="urn:microsoft.com/office/officeart/2009/3/layout/StepUpProcess"/>
    <dgm:cxn modelId="{4A18D48A-F530-46D6-9801-DEC28158BE3A}" type="presParOf" srcId="{D718514A-61E7-4E8A-8993-1A3867A5BB34}" destId="{C1F7F148-B189-4F7D-B00E-5FE6C58265C0}" srcOrd="0" destOrd="0" presId="urn:microsoft.com/office/officeart/2009/3/layout/StepUpProcess"/>
    <dgm:cxn modelId="{E82150EB-F2B0-431F-B0D8-50C09C98E0BF}" type="presParOf" srcId="{D718514A-61E7-4E8A-8993-1A3867A5BB34}" destId="{3AF18C6C-608F-4D1D-94F2-B047DC07B4B1}" srcOrd="1" destOrd="0" presId="urn:microsoft.com/office/officeart/2009/3/layout/StepUpProcess"/>
    <dgm:cxn modelId="{D76112F6-54A3-4B15-A973-95FFA5B3EC26}" type="presParOf" srcId="{D718514A-61E7-4E8A-8993-1A3867A5BB34}" destId="{1E4C760F-6963-4AE1-8A13-B9B87D3F31FA}" srcOrd="2" destOrd="0" presId="urn:microsoft.com/office/officeart/2009/3/layout/StepUpProcess"/>
    <dgm:cxn modelId="{093D5922-6BAD-44E5-ACA0-56B81433AE7E}" type="presParOf" srcId="{AE32C67E-42C5-4687-A65C-14F16CB82DC5}" destId="{5D1EE771-75ED-4A95-A5A5-0542F06CFAD7}" srcOrd="5" destOrd="0" presId="urn:microsoft.com/office/officeart/2009/3/layout/StepUpProcess"/>
    <dgm:cxn modelId="{5E29EAC0-C93B-4931-A0A8-994B7F6BDA42}" type="presParOf" srcId="{5D1EE771-75ED-4A95-A5A5-0542F06CFAD7}" destId="{80E3880E-663A-4A1C-87F8-73CC0CA2EE40}" srcOrd="0" destOrd="0" presId="urn:microsoft.com/office/officeart/2009/3/layout/StepUpProcess"/>
    <dgm:cxn modelId="{D6E06E4C-9B0B-4439-95CB-AB74D3926ABD}" type="presParOf" srcId="{AE32C67E-42C5-4687-A65C-14F16CB82DC5}" destId="{1E350931-E3D1-4E1F-A61D-A5D2040C3AD2}" srcOrd="6" destOrd="0" presId="urn:microsoft.com/office/officeart/2009/3/layout/StepUpProcess"/>
    <dgm:cxn modelId="{AB272027-3BB0-4FD1-A731-FEF0356F8450}" type="presParOf" srcId="{1E350931-E3D1-4E1F-A61D-A5D2040C3AD2}" destId="{EDF31BDE-1441-4F80-9132-81AEAD619294}" srcOrd="0" destOrd="0" presId="urn:microsoft.com/office/officeart/2009/3/layout/StepUpProcess"/>
    <dgm:cxn modelId="{15F6EBB0-13B6-4F69-9FD6-7084E5E85777}" type="presParOf" srcId="{1E350931-E3D1-4E1F-A61D-A5D2040C3AD2}" destId="{B4F81B4E-41E8-4BCE-B6F6-B6E5FF14015D}" srcOrd="1" destOrd="0" presId="urn:microsoft.com/office/officeart/2009/3/layout/StepUpProcess"/>
    <dgm:cxn modelId="{6754A473-E1C8-4593-A660-888DE9D301F4}" type="presParOf" srcId="{1E350931-E3D1-4E1F-A61D-A5D2040C3AD2}" destId="{9D5306F7-34E0-4D39-8FF0-C07E700E6CDD}" srcOrd="2" destOrd="0" presId="urn:microsoft.com/office/officeart/2009/3/layout/StepUpProcess"/>
    <dgm:cxn modelId="{30FE9A02-54B4-496A-911C-916EEFD9230E}" type="presParOf" srcId="{AE32C67E-42C5-4687-A65C-14F16CB82DC5}" destId="{5ABBE366-7868-4971-AA4C-3BC8E8D9671B}" srcOrd="7" destOrd="0" presId="urn:microsoft.com/office/officeart/2009/3/layout/StepUpProcess"/>
    <dgm:cxn modelId="{A1990E01-7FAE-4224-90BB-76D0E6B0FF0D}" type="presParOf" srcId="{5ABBE366-7868-4971-AA4C-3BC8E8D9671B}" destId="{CFD1C5CC-DCE8-4FD4-A962-AC877A768C8E}" srcOrd="0" destOrd="0" presId="urn:microsoft.com/office/officeart/2009/3/layout/StepUpProcess"/>
    <dgm:cxn modelId="{ABED9A7E-E406-445E-ACEF-ED42E7B19B06}" type="presParOf" srcId="{AE32C67E-42C5-4687-A65C-14F16CB82DC5}" destId="{26A39D10-78DC-4A84-B621-26D6C898B506}" srcOrd="8" destOrd="0" presId="urn:microsoft.com/office/officeart/2009/3/layout/StepUpProcess"/>
    <dgm:cxn modelId="{B4B52147-7024-4862-999F-270B669114B4}" type="presParOf" srcId="{26A39D10-78DC-4A84-B621-26D6C898B506}" destId="{C46402FB-C7CD-4B27-A967-5024EC73BEF3}" srcOrd="0" destOrd="0" presId="urn:microsoft.com/office/officeart/2009/3/layout/StepUpProcess"/>
    <dgm:cxn modelId="{46BDA998-2790-44E6-ACF9-1E9633E831DE}" type="presParOf" srcId="{26A39D10-78DC-4A84-B621-26D6C898B506}" destId="{D6B1C65A-5860-4669-87F2-23B7A0D0CE8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9ED06B-A6D0-4703-AF5D-1FC6B5ECF1AB}">
      <dsp:nvSpPr>
        <dsp:cNvPr id="0" name=""/>
        <dsp:cNvSpPr/>
      </dsp:nvSpPr>
      <dsp:spPr>
        <a:xfrm rot="5400000">
          <a:off x="313932" y="2059414"/>
          <a:ext cx="940617" cy="1565167"/>
        </a:xfrm>
        <a:prstGeom prst="corner">
          <a:avLst>
            <a:gd name="adj1" fmla="val 16120"/>
            <a:gd name="adj2" fmla="val 16110"/>
          </a:avLst>
        </a:prstGeom>
        <a:solidFill>
          <a:srgbClr val="42BDA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288671-2F65-44F1-B629-567B3A03267E}">
      <dsp:nvSpPr>
        <dsp:cNvPr id="0" name=""/>
        <dsp:cNvSpPr/>
      </dsp:nvSpPr>
      <dsp:spPr>
        <a:xfrm>
          <a:off x="156919" y="2527062"/>
          <a:ext cx="1413041" cy="1238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kern="1200"/>
            <a:t>Core Knowledge</a:t>
          </a:r>
          <a:br>
            <a:rPr lang="en-NZ" sz="1000" kern="1200"/>
          </a:br>
          <a:r>
            <a:rPr lang="en-NZ" sz="1000" kern="1200"/>
            <a:t>Certificate L3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Online</a:t>
          </a:r>
        </a:p>
      </dsp:txBody>
      <dsp:txXfrm>
        <a:off x="156919" y="2527062"/>
        <a:ext cx="1413041" cy="1238613"/>
      </dsp:txXfrm>
    </dsp:sp>
    <dsp:sp modelId="{68200100-A756-431D-A1E9-DBA78595D971}">
      <dsp:nvSpPr>
        <dsp:cNvPr id="0" name=""/>
        <dsp:cNvSpPr/>
      </dsp:nvSpPr>
      <dsp:spPr>
        <a:xfrm>
          <a:off x="1303349" y="1944185"/>
          <a:ext cx="266611" cy="266611"/>
        </a:xfrm>
        <a:prstGeom prst="triangle">
          <a:avLst>
            <a:gd name="adj" fmla="val 100000"/>
          </a:avLst>
        </a:prstGeom>
        <a:solidFill>
          <a:srgbClr val="193973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79397-E648-4C7E-B3B7-F3CED4E078F9}">
      <dsp:nvSpPr>
        <dsp:cNvPr id="0" name=""/>
        <dsp:cNvSpPr/>
      </dsp:nvSpPr>
      <dsp:spPr>
        <a:xfrm rot="5400000">
          <a:off x="2043771" y="1631364"/>
          <a:ext cx="940617" cy="1565167"/>
        </a:xfrm>
        <a:prstGeom prst="corner">
          <a:avLst>
            <a:gd name="adj1" fmla="val 16120"/>
            <a:gd name="adj2" fmla="val 16110"/>
          </a:avLst>
        </a:prstGeom>
        <a:solidFill>
          <a:srgbClr val="42BDA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7CDCB-D289-49A6-8761-5BC2CDEF0E13}">
      <dsp:nvSpPr>
        <dsp:cNvPr id="0" name=""/>
        <dsp:cNvSpPr/>
      </dsp:nvSpPr>
      <dsp:spPr>
        <a:xfrm>
          <a:off x="1886758" y="2099012"/>
          <a:ext cx="1413041" cy="1238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kern="1200"/>
            <a:t>Operational Knowledge</a:t>
          </a:r>
          <a:br>
            <a:rPr lang="en-NZ" sz="1000" kern="1200"/>
          </a:br>
          <a:r>
            <a:rPr lang="en-NZ" sz="1000" kern="1200"/>
            <a:t>Certificate L4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Online</a:t>
          </a:r>
        </a:p>
      </dsp:txBody>
      <dsp:txXfrm>
        <a:off x="1886758" y="2099012"/>
        <a:ext cx="1413041" cy="1238613"/>
      </dsp:txXfrm>
    </dsp:sp>
    <dsp:sp modelId="{D8711E35-3734-4208-99C4-EDF491C26AD3}">
      <dsp:nvSpPr>
        <dsp:cNvPr id="0" name=""/>
        <dsp:cNvSpPr/>
      </dsp:nvSpPr>
      <dsp:spPr>
        <a:xfrm>
          <a:off x="3033188" y="1516134"/>
          <a:ext cx="266611" cy="266611"/>
        </a:xfrm>
        <a:prstGeom prst="triangle">
          <a:avLst>
            <a:gd name="adj" fmla="val 100000"/>
          </a:avLst>
        </a:prstGeom>
        <a:solidFill>
          <a:srgbClr val="193973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7F148-B189-4F7D-B00E-5FE6C58265C0}">
      <dsp:nvSpPr>
        <dsp:cNvPr id="0" name=""/>
        <dsp:cNvSpPr/>
      </dsp:nvSpPr>
      <dsp:spPr>
        <a:xfrm rot="5400000">
          <a:off x="3773610" y="1203313"/>
          <a:ext cx="940617" cy="1565167"/>
        </a:xfrm>
        <a:prstGeom prst="corner">
          <a:avLst>
            <a:gd name="adj1" fmla="val 16120"/>
            <a:gd name="adj2" fmla="val 16110"/>
          </a:avLst>
        </a:prstGeom>
        <a:solidFill>
          <a:srgbClr val="42BDA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18C6C-608F-4D1D-94F2-B047DC07B4B1}">
      <dsp:nvSpPr>
        <dsp:cNvPr id="0" name=""/>
        <dsp:cNvSpPr/>
      </dsp:nvSpPr>
      <dsp:spPr>
        <a:xfrm>
          <a:off x="3616597" y="1670961"/>
          <a:ext cx="1413041" cy="1238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kern="1200"/>
            <a:t>Operation Practice</a:t>
          </a:r>
          <a:br>
            <a:rPr lang="en-NZ" sz="1000" kern="1200"/>
          </a:br>
          <a:r>
            <a:rPr lang="en-NZ" sz="1000" kern="1200"/>
            <a:t>Certificate L4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on-job – evidence based</a:t>
          </a:r>
        </a:p>
      </dsp:txBody>
      <dsp:txXfrm>
        <a:off x="3616597" y="1670961"/>
        <a:ext cx="1413041" cy="1238613"/>
      </dsp:txXfrm>
    </dsp:sp>
    <dsp:sp modelId="{1E4C760F-6963-4AE1-8A13-B9B87D3F31FA}">
      <dsp:nvSpPr>
        <dsp:cNvPr id="0" name=""/>
        <dsp:cNvSpPr/>
      </dsp:nvSpPr>
      <dsp:spPr>
        <a:xfrm>
          <a:off x="4763027" y="1088084"/>
          <a:ext cx="266611" cy="266611"/>
        </a:xfrm>
        <a:prstGeom prst="triangle">
          <a:avLst>
            <a:gd name="adj" fmla="val 100000"/>
          </a:avLst>
        </a:prstGeom>
        <a:solidFill>
          <a:srgbClr val="193973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31BDE-1441-4F80-9132-81AEAD619294}">
      <dsp:nvSpPr>
        <dsp:cNvPr id="0" name=""/>
        <dsp:cNvSpPr/>
      </dsp:nvSpPr>
      <dsp:spPr>
        <a:xfrm rot="5400000">
          <a:off x="5503449" y="775263"/>
          <a:ext cx="940617" cy="1565167"/>
        </a:xfrm>
        <a:prstGeom prst="corner">
          <a:avLst>
            <a:gd name="adj1" fmla="val 16120"/>
            <a:gd name="adj2" fmla="val 16110"/>
          </a:avLst>
        </a:prstGeom>
        <a:solidFill>
          <a:srgbClr val="42BDA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F81B4E-41E8-4BCE-B6F6-B6E5FF14015D}">
      <dsp:nvSpPr>
        <dsp:cNvPr id="0" name=""/>
        <dsp:cNvSpPr/>
      </dsp:nvSpPr>
      <dsp:spPr>
        <a:xfrm>
          <a:off x="5346436" y="1242911"/>
          <a:ext cx="1413041" cy="1238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kern="1200"/>
            <a:t>Specialised Operational Practice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Audit, Investigation, Inspection, Operations</a:t>
          </a:r>
          <a:br>
            <a:rPr lang="en-NZ" sz="1000" kern="1200"/>
          </a:br>
          <a:r>
            <a:rPr lang="en-NZ" sz="1000" kern="1200"/>
            <a:t>Certificate L5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On-job evidence based</a:t>
          </a:r>
        </a:p>
      </dsp:txBody>
      <dsp:txXfrm>
        <a:off x="5346436" y="1242911"/>
        <a:ext cx="1413041" cy="1238613"/>
      </dsp:txXfrm>
    </dsp:sp>
    <dsp:sp modelId="{9D5306F7-34E0-4D39-8FF0-C07E700E6CDD}">
      <dsp:nvSpPr>
        <dsp:cNvPr id="0" name=""/>
        <dsp:cNvSpPr/>
      </dsp:nvSpPr>
      <dsp:spPr>
        <a:xfrm>
          <a:off x="6492866" y="660034"/>
          <a:ext cx="266611" cy="266611"/>
        </a:xfrm>
        <a:prstGeom prst="triangle">
          <a:avLst>
            <a:gd name="adj" fmla="val 100000"/>
          </a:avLst>
        </a:prstGeom>
        <a:solidFill>
          <a:srgbClr val="193973"/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6402FB-C7CD-4B27-A967-5024EC73BEF3}">
      <dsp:nvSpPr>
        <dsp:cNvPr id="0" name=""/>
        <dsp:cNvSpPr/>
      </dsp:nvSpPr>
      <dsp:spPr>
        <a:xfrm rot="5400000">
          <a:off x="7233288" y="347213"/>
          <a:ext cx="940617" cy="1565167"/>
        </a:xfrm>
        <a:prstGeom prst="corner">
          <a:avLst>
            <a:gd name="adj1" fmla="val 16120"/>
            <a:gd name="adj2" fmla="val 16110"/>
          </a:avLst>
        </a:prstGeom>
        <a:solidFill>
          <a:srgbClr val="42BDA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1C65A-5860-4669-87F2-23B7A0D0CE8A}">
      <dsp:nvSpPr>
        <dsp:cNvPr id="0" name=""/>
        <dsp:cNvSpPr/>
      </dsp:nvSpPr>
      <dsp:spPr>
        <a:xfrm>
          <a:off x="7076275" y="814860"/>
          <a:ext cx="1413041" cy="12386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000" kern="1200"/>
            <a:t>Specialist Investigations</a:t>
          </a:r>
          <a:br>
            <a:rPr lang="en-NZ" sz="1000" kern="1200"/>
          </a:br>
          <a:r>
            <a:rPr lang="en-NZ" sz="1000" kern="1200"/>
            <a:t>Diploma L6</a:t>
          </a:r>
          <a:br>
            <a:rPr lang="en-NZ" sz="1000" kern="1200"/>
          </a:br>
          <a:br>
            <a:rPr lang="en-NZ" sz="1000" kern="1200"/>
          </a:br>
          <a:r>
            <a:rPr lang="en-NZ" sz="1000" kern="1200"/>
            <a:t>On-job evidence based</a:t>
          </a:r>
        </a:p>
      </dsp:txBody>
      <dsp:txXfrm>
        <a:off x="7076275" y="814860"/>
        <a:ext cx="1413041" cy="1238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1939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570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5973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92275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1179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562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2730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901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7543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5505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554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F6580-D804-4628-9B46-4413239A0431}" type="datetimeFigureOut">
              <a:rPr lang="en-NZ" smtClean="0"/>
              <a:t>28/04/2020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6E804-D79D-4580-81A9-4701BF1FDC2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96037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-reg.govt.n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tonym@skills.org.nz" TargetMode="External"/><Relationship Id="rId2" Type="http://schemas.openxmlformats.org/officeDocument/2006/relationships/hyperlink" Target="http://www.g-reg.govt.n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9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>
                <a:solidFill>
                  <a:schemeClr val="bg1"/>
                </a:solidFill>
              </a:rPr>
              <a:t>Government Regulatory Practice Initiative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32" y="5660965"/>
            <a:ext cx="2169976" cy="8824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617" y="5245331"/>
            <a:ext cx="2580271" cy="16126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88" y="5724222"/>
            <a:ext cx="2167043" cy="7559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341" y="5896799"/>
            <a:ext cx="3032681" cy="30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>
                <a:solidFill>
                  <a:srgbClr val="42BDA3"/>
                </a:solidFill>
              </a:rPr>
              <a:t>Government Regulatory Practice Initiative</a:t>
            </a:r>
            <a:br>
              <a:rPr lang="en-NZ">
                <a:solidFill>
                  <a:srgbClr val="42BDA3"/>
                </a:solidFill>
              </a:rPr>
            </a:br>
            <a:r>
              <a:rPr lang="en-NZ">
                <a:solidFill>
                  <a:srgbClr val="42BDA3"/>
                </a:solidFill>
              </a:rPr>
              <a:t>(G-REG)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6"/>
            <a:ext cx="10515599" cy="1404136"/>
          </a:xfrm>
        </p:spPr>
        <p:txBody>
          <a:bodyPr>
            <a:normAutofit fontScale="85000" lnSpcReduction="20000"/>
          </a:bodyPr>
          <a:lstStyle/>
          <a:p>
            <a:r>
              <a:rPr lang="en-NZ">
                <a:solidFill>
                  <a:srgbClr val="F04C24"/>
                </a:solidFill>
              </a:rPr>
              <a:t>Partnership between and across central and local government</a:t>
            </a:r>
          </a:p>
          <a:p>
            <a:r>
              <a:rPr lang="en-NZ">
                <a:solidFill>
                  <a:srgbClr val="F04C24"/>
                </a:solidFill>
              </a:rPr>
              <a:t>Seeks to lead and contribute to regulatory practice and capability initiatives</a:t>
            </a:r>
          </a:p>
          <a:p>
            <a:r>
              <a:rPr lang="en-NZ">
                <a:solidFill>
                  <a:srgbClr val="F04C24"/>
                </a:solidFill>
              </a:rPr>
              <a:t>Works on actions to improve leadership, culture, regulatory practice and workforce capability in organisations and systems</a:t>
            </a:r>
          </a:p>
          <a:p>
            <a:pPr marL="0" indent="0">
              <a:buNone/>
            </a:pPr>
            <a:endParaRPr lang="en-NZ">
              <a:solidFill>
                <a:srgbClr val="F04C24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BEBB34-DCFB-4AC4-98A6-A4BBB53710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88F40E-8BA1-4736-BC71-A76AF052E93D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954DD87-F2C6-4A8C-98C1-7FE5F3909AB5}"/>
              </a:ext>
            </a:extLst>
          </p:cNvPr>
          <p:cNvSpPr txBox="1">
            <a:spLocks/>
          </p:cNvSpPr>
          <p:nvPr/>
        </p:nvSpPr>
        <p:spPr>
          <a:xfrm>
            <a:off x="838198" y="31697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NZ">
                <a:solidFill>
                  <a:srgbClr val="42BDA3"/>
                </a:solidFill>
              </a:rPr>
              <a:t>Productivity Commission Report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D49B4C-6515-4782-811A-C70E5D36C7DB}"/>
              </a:ext>
            </a:extLst>
          </p:cNvPr>
          <p:cNvSpPr txBox="1">
            <a:spLocks/>
          </p:cNvSpPr>
          <p:nvPr/>
        </p:nvSpPr>
        <p:spPr>
          <a:xfrm>
            <a:off x="838198" y="42448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>
                <a:solidFill>
                  <a:srgbClr val="F04C24"/>
                </a:solidFill>
              </a:rPr>
              <a:t>Inquiries into regulatory failures highlighted capability deficiencies</a:t>
            </a:r>
          </a:p>
          <a:p>
            <a:r>
              <a:rPr lang="en-NZ">
                <a:solidFill>
                  <a:srgbClr val="F04C24"/>
                </a:solidFill>
              </a:rPr>
              <a:t>Difficult to assess capability across the regulatory system, evidence that capability is patchy and inconsistent</a:t>
            </a:r>
          </a:p>
          <a:p>
            <a:r>
              <a:rPr lang="en-NZ">
                <a:solidFill>
                  <a:srgbClr val="F04C24"/>
                </a:solidFill>
              </a:rPr>
              <a:t>No common approach, each organisation re-invents the wheel</a:t>
            </a:r>
          </a:p>
        </p:txBody>
      </p:sp>
    </p:spTree>
    <p:extLst>
      <p:ext uri="{BB962C8B-B14F-4D97-AF65-F5344CB8AC3E}">
        <p14:creationId xmlns:p14="http://schemas.microsoft.com/office/powerpoint/2010/main" val="317020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Work programme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F04C24"/>
                </a:solidFill>
              </a:rPr>
              <a:t>Qualifications</a:t>
            </a:r>
          </a:p>
          <a:p>
            <a:r>
              <a:rPr lang="en-NZ">
                <a:solidFill>
                  <a:srgbClr val="F04C24"/>
                </a:solidFill>
              </a:rPr>
              <a:t>Use of information</a:t>
            </a:r>
          </a:p>
          <a:p>
            <a:r>
              <a:rPr lang="en-NZ">
                <a:solidFill>
                  <a:srgbClr val="F04C24"/>
                </a:solidFill>
              </a:rPr>
              <a:t>Risk and the communication of risk</a:t>
            </a:r>
          </a:p>
          <a:p>
            <a:r>
              <a:rPr lang="en-NZ">
                <a:solidFill>
                  <a:srgbClr val="F04C24"/>
                </a:solidFill>
              </a:rPr>
              <a:t>The exercise of discretion</a:t>
            </a:r>
          </a:p>
          <a:p>
            <a:r>
              <a:rPr lang="en-NZ">
                <a:solidFill>
                  <a:srgbClr val="F04C24"/>
                </a:solidFill>
              </a:rPr>
              <a:t>Regulatory stewardship</a:t>
            </a:r>
          </a:p>
          <a:p>
            <a:r>
              <a:rPr lang="en-NZ">
                <a:solidFill>
                  <a:srgbClr val="F04C24"/>
                </a:solidFill>
              </a:rPr>
              <a:t>The future of the qualifications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A4AA1C-28C3-4467-9918-D7CE47165F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C9BE02-DCFE-4197-8DD4-1944C42CE255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510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Structure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F04C24"/>
                </a:solidFill>
              </a:rPr>
              <a:t>CE Forum (13 Government organisations including local government)</a:t>
            </a:r>
          </a:p>
          <a:p>
            <a:r>
              <a:rPr lang="en-NZ">
                <a:solidFill>
                  <a:srgbClr val="F04C24"/>
                </a:solidFill>
              </a:rPr>
              <a:t>Steering Group – CE deputies</a:t>
            </a:r>
          </a:p>
          <a:p>
            <a:r>
              <a:rPr lang="en-NZ">
                <a:solidFill>
                  <a:srgbClr val="F04C24"/>
                </a:solidFill>
              </a:rPr>
              <a:t>Secretariat</a:t>
            </a:r>
            <a:br>
              <a:rPr lang="en-NZ">
                <a:solidFill>
                  <a:srgbClr val="F04C24"/>
                </a:solidFill>
              </a:rPr>
            </a:br>
            <a:r>
              <a:rPr lang="en-NZ">
                <a:solidFill>
                  <a:srgbClr val="F04C24"/>
                </a:solidFill>
              </a:rPr>
              <a:t>(partnership with Skills)</a:t>
            </a:r>
          </a:p>
          <a:p>
            <a:r>
              <a:rPr lang="en-NZ">
                <a:solidFill>
                  <a:srgbClr val="F04C24"/>
                </a:solidFill>
              </a:rPr>
              <a:t>3D Network – design, development, delivery</a:t>
            </a:r>
          </a:p>
          <a:p>
            <a:r>
              <a:rPr lang="en-NZ">
                <a:solidFill>
                  <a:srgbClr val="F04C24"/>
                </a:solidFill>
              </a:rPr>
              <a:t>L&amp;D Sub Group – learning and assessment design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84307B-A8B9-40DE-A988-32D7F48955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4F25C1-AC34-4965-A1A0-D2531A590E8F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28524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F04C24"/>
                </a:solidFill>
              </a:rPr>
              <a:t>Standards setting body for the Public Sector</a:t>
            </a:r>
          </a:p>
          <a:p>
            <a:r>
              <a:rPr lang="en-NZ">
                <a:solidFill>
                  <a:srgbClr val="F04C24"/>
                </a:solidFill>
              </a:rPr>
              <a:t>Developed the qualification suite and registered with NZ Qualifications Authority (NZQA)</a:t>
            </a:r>
          </a:p>
          <a:p>
            <a:r>
              <a:rPr lang="en-NZ">
                <a:solidFill>
                  <a:srgbClr val="F04C24"/>
                </a:solidFill>
              </a:rPr>
              <a:t>Partnership with G-REG for the design, development and delivery of the qualifications</a:t>
            </a:r>
          </a:p>
          <a:p>
            <a:r>
              <a:rPr lang="en-NZ">
                <a:solidFill>
                  <a:srgbClr val="F04C24"/>
                </a:solidFill>
              </a:rPr>
              <a:t>Manages the interface between learners and the qualifications system for the award of the qualifications</a:t>
            </a:r>
          </a:p>
          <a:p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20C1A-5B55-42BC-B228-DABB23DCB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80CFA-A50F-4DA2-8705-CC6117F94D87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62596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Qualifications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F04C24"/>
                </a:solidFill>
              </a:rPr>
              <a:t>5 qualifications – L3-L6 on NZQA Framework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Core Knowledge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Operational Knowledge/Practice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Specialised Operations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Specialist Investigations</a:t>
            </a:r>
          </a:p>
          <a:p>
            <a:r>
              <a:rPr lang="en-NZ">
                <a:solidFill>
                  <a:srgbClr val="F04C24"/>
                </a:solidFill>
              </a:rPr>
              <a:t>Learning content provided by SMEs from the sector</a:t>
            </a:r>
          </a:p>
          <a:p>
            <a:r>
              <a:rPr lang="en-NZ" err="1">
                <a:solidFill>
                  <a:srgbClr val="F04C24"/>
                </a:solidFill>
              </a:rPr>
              <a:t>Approx</a:t>
            </a:r>
            <a:r>
              <a:rPr lang="en-NZ">
                <a:solidFill>
                  <a:srgbClr val="F04C24"/>
                </a:solidFill>
              </a:rPr>
              <a:t> 14,000 people working in regulation in NZ</a:t>
            </a:r>
          </a:p>
          <a:p>
            <a:r>
              <a:rPr lang="en-NZ">
                <a:solidFill>
                  <a:srgbClr val="F04C24"/>
                </a:solidFill>
              </a:rPr>
              <a:t>Wide range of government &amp; local government organisations</a:t>
            </a:r>
          </a:p>
          <a:p>
            <a:pPr marL="0" indent="0">
              <a:buNone/>
            </a:pPr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20C1A-5B55-42BC-B228-DABB23DCB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D3668-5D85-4A19-B3CD-4F93F0E54C3E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73455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Qualifications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46358"/>
            <a:ext cx="10515600" cy="1814554"/>
          </a:xfrm>
        </p:spPr>
        <p:txBody>
          <a:bodyPr>
            <a:normAutofit fontScale="92500" lnSpcReduction="10000"/>
          </a:bodyPr>
          <a:lstStyle/>
          <a:p>
            <a:r>
              <a:rPr lang="en-NZ">
                <a:solidFill>
                  <a:srgbClr val="F04C24"/>
                </a:solidFill>
              </a:rPr>
              <a:t>5 qualifications – L3-L6 on NZQA Framework</a:t>
            </a:r>
          </a:p>
          <a:p>
            <a:r>
              <a:rPr lang="en-NZ">
                <a:solidFill>
                  <a:srgbClr val="F04C24"/>
                </a:solidFill>
              </a:rPr>
              <a:t>Learning content provided by SMEs from the sector</a:t>
            </a:r>
          </a:p>
          <a:p>
            <a:r>
              <a:rPr lang="en-NZ" err="1">
                <a:solidFill>
                  <a:srgbClr val="F04C24"/>
                </a:solidFill>
              </a:rPr>
              <a:t>Approx</a:t>
            </a:r>
            <a:r>
              <a:rPr lang="en-NZ">
                <a:solidFill>
                  <a:srgbClr val="F04C24"/>
                </a:solidFill>
              </a:rPr>
              <a:t> 14,000 people working in regulation in NZ</a:t>
            </a:r>
          </a:p>
          <a:p>
            <a:r>
              <a:rPr lang="en-NZ">
                <a:solidFill>
                  <a:srgbClr val="F04C24"/>
                </a:solidFill>
              </a:rPr>
              <a:t>Wide range of government &amp; local government organisations</a:t>
            </a:r>
          </a:p>
          <a:p>
            <a:pPr marL="0" indent="0">
              <a:buNone/>
            </a:pPr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20C1A-5B55-42BC-B228-DABB23DCB1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7D3668-5D85-4A19-B3CD-4F93F0E54C3E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D91847F-F2E5-4057-A5BC-F45DE78056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969318"/>
              </p:ext>
            </p:extLst>
          </p:nvPr>
        </p:nvGraphicFramePr>
        <p:xfrm>
          <a:off x="1028410" y="419701"/>
          <a:ext cx="8490975" cy="44251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13422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Core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207769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NZ">
                <a:solidFill>
                  <a:srgbClr val="F04C24"/>
                </a:solidFill>
              </a:rPr>
              <a:t>6 self-paced modules – generic information that organisations then provide their own context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NZ’s Regulatory System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Regulatory Concepts and Models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Core Knowledge of the Law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Regulatory Activities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Managing Information</a:t>
            </a:r>
          </a:p>
          <a:p>
            <a:pPr lvl="2"/>
            <a:r>
              <a:rPr lang="en-NZ">
                <a:solidFill>
                  <a:srgbClr val="F04C24"/>
                </a:solidFill>
              </a:rPr>
              <a:t>Professional conduct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Learning support provided by the organisation – delivery of in-house sessions or individual support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Assessment methodology is two attempts at the question, learner support intervention if both unsuccessful then third attempt released</a:t>
            </a:r>
          </a:p>
          <a:p>
            <a:pPr lvl="1"/>
            <a:endParaRPr lang="en-NZ">
              <a:solidFill>
                <a:srgbClr val="F04C24"/>
              </a:solidFill>
            </a:endParaRPr>
          </a:p>
          <a:p>
            <a:pPr lvl="1"/>
            <a:endParaRPr lang="en-NZ">
              <a:solidFill>
                <a:srgbClr val="F04C24"/>
              </a:solidFill>
            </a:endParaRPr>
          </a:p>
          <a:p>
            <a:pPr lvl="1"/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7746F-5C14-4A24-A3EA-0135E335A6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25EE1F-4A28-4E49-98B1-840C9EEDE8E7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91058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Core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68077"/>
          </a:xfrm>
        </p:spPr>
        <p:txBody>
          <a:bodyPr>
            <a:normAutofit lnSpcReduction="10000"/>
          </a:bodyPr>
          <a:lstStyle/>
          <a:p>
            <a:pPr lvl="1"/>
            <a:r>
              <a:rPr lang="en-NZ">
                <a:solidFill>
                  <a:srgbClr val="F04C24"/>
                </a:solidFill>
              </a:rPr>
              <a:t>Delivered on a common learning platform – 6 modules – learning content and assessment – scalable to cope with large nos.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Individual organisations provided their context to the generic learning material and were responsible for learner support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Automated assessment – ‘marked’ by the computer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NZQA consistency review in 2019 praised the model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Aimed at both experienced and new regulators – ‘reset’ a common understanding of regulation in NZ and the role of the regulator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550 learners in first year (2016) – to 2012 (2019) &amp; already 824 in 2020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Model can be reproduced for any country/organisation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$350 + GST per enrolment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E7746F-5C14-4A24-A3EA-0135E335A6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25EE1F-4A28-4E49-98B1-840C9EEDE8E7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13563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Organisations involved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5465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NZ">
                <a:solidFill>
                  <a:srgbClr val="F04C24"/>
                </a:solidFill>
              </a:rPr>
              <a:t>39 Local government organisations</a:t>
            </a:r>
          </a:p>
          <a:p>
            <a:pPr marL="0" indent="0">
              <a:buNone/>
            </a:pPr>
            <a:r>
              <a:rPr lang="en-NZ">
                <a:solidFill>
                  <a:srgbClr val="F04C24"/>
                </a:solidFill>
              </a:rPr>
              <a:t>34 Central government organisations</a:t>
            </a:r>
          </a:p>
          <a:p>
            <a:pPr marL="0" indent="0">
              <a:buNone/>
            </a:pPr>
            <a:r>
              <a:rPr lang="en-NZ">
                <a:solidFill>
                  <a:srgbClr val="F04C24"/>
                </a:solidFill>
              </a:rPr>
              <a:t>6804 learners – 4722 graduates to date</a:t>
            </a:r>
          </a:p>
          <a:p>
            <a:pPr marL="0" indent="0">
              <a:buNone/>
            </a:pPr>
            <a:r>
              <a:rPr lang="en-US" sz="2000">
                <a:solidFill>
                  <a:srgbClr val="F04C24"/>
                </a:solidFill>
              </a:rPr>
              <a:t>Accident Compensation Corporation; Auckland Transport; Civil Aviation Authority; Commerce Commission; Department of Corrections; Department of Internal Affairs; Electricity Authority; Environmental Protection Authority; Inland Revenue Department; Land Information New Zealand; Maritime NZ; Ministry for Primary Industries; Ministry of Business, Innovation and Employment; Ministry of Social Development; New Zealand Transport Agency; NZ Customs Service; Plumbers, Gasfitters and Drainlayers Board; Real Estate Authority; Reserve Bank of New Zealand; WorkSafe New Zealand; Ashburton District Council; Auckland Council; Christchurch City Council; Environment Southland; Far North District Council; Greater Wellington Regional Council; Hutt City Council; Kaikoura District Council; Kaipara District Council; </a:t>
            </a:r>
            <a:r>
              <a:rPr lang="en-US" sz="2000" err="1">
                <a:solidFill>
                  <a:srgbClr val="F04C24"/>
                </a:solidFill>
              </a:rPr>
              <a:t>Kapiti</a:t>
            </a:r>
            <a:r>
              <a:rPr lang="en-US" sz="2000">
                <a:solidFill>
                  <a:srgbClr val="F04C24"/>
                </a:solidFill>
              </a:rPr>
              <a:t> Coast District Council; Masterton District Council; Porirua City Council; Selwyn District Council; </a:t>
            </a:r>
            <a:r>
              <a:rPr lang="en-US" sz="2000" err="1">
                <a:solidFill>
                  <a:srgbClr val="F04C24"/>
                </a:solidFill>
              </a:rPr>
              <a:t>Tararua</a:t>
            </a:r>
            <a:r>
              <a:rPr lang="en-US" sz="2000">
                <a:solidFill>
                  <a:srgbClr val="F04C24"/>
                </a:solidFill>
              </a:rPr>
              <a:t> District Council; Taupo District Council; Thames Coromandel District Council; Timaru District Council; Upper Hutt City Council; Waikato Regional Council; Wairoa District; Council; Waitaki District Council; Wellington City Council; Whanganui District Council</a:t>
            </a:r>
          </a:p>
          <a:p>
            <a:pPr marL="0" indent="0">
              <a:buNone/>
            </a:pPr>
            <a:endParaRPr lang="en-US" sz="2000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38CD4B-5F1F-455B-BB0D-B3482D5B57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6FEBAF-1030-4990-A72D-D90AB2CF67E2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87989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>
                <a:solidFill>
                  <a:srgbClr val="42BDA3"/>
                </a:solidFill>
              </a:rPr>
              <a:t>Professional Regulator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5972"/>
            <a:ext cx="10515600" cy="4351338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04C24"/>
                </a:solidFill>
              </a:rPr>
              <a:t>Qualifications have provided a pathway for people new to regulation as well as validation for experienced regulators</a:t>
            </a:r>
          </a:p>
          <a:p>
            <a:r>
              <a:rPr lang="en-NZ">
                <a:solidFill>
                  <a:srgbClr val="F04C24"/>
                </a:solidFill>
              </a:rPr>
              <a:t>Continuing education – professional development, currency</a:t>
            </a:r>
          </a:p>
          <a:p>
            <a:pPr marL="457200" lvl="1" indent="0">
              <a:buNone/>
            </a:pPr>
            <a:r>
              <a:rPr lang="en-NZ">
                <a:solidFill>
                  <a:srgbClr val="F04C24"/>
                </a:solidFill>
                <a:hlinkClick r:id="rId2"/>
              </a:rPr>
              <a:t>www.g-reg.govt.nz</a:t>
            </a:r>
            <a:endParaRPr lang="en-NZ">
              <a:solidFill>
                <a:srgbClr val="F04C24"/>
              </a:solidFill>
            </a:endParaRPr>
          </a:p>
          <a:p>
            <a:r>
              <a:rPr lang="en-NZ">
                <a:solidFill>
                  <a:srgbClr val="F04C24"/>
                </a:solidFill>
              </a:rPr>
              <a:t>Victoria University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recognition of G-REG qualifications allowing graduates credit for appropriate Bachelor degrees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graduates with university qualifications already credit towards Victoria Professional Masters programmes</a:t>
            </a:r>
          </a:p>
          <a:p>
            <a:pPr lvl="1"/>
            <a:r>
              <a:rPr lang="en-NZ">
                <a:solidFill>
                  <a:srgbClr val="F04C24"/>
                </a:solidFill>
              </a:rPr>
              <a:t>Chair in Regulatory Practice – potential for post-graduate research</a:t>
            </a:r>
          </a:p>
          <a:p>
            <a:pPr marL="457200" lvl="1" indent="0">
              <a:buNone/>
            </a:pPr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20C1A-5B55-42BC-B228-DABB23DCB1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F376E4-73B3-4425-84E3-1026366CC2B7}"/>
              </a:ext>
            </a:extLst>
          </p:cNvPr>
          <p:cNvSpPr txBox="1"/>
          <p:nvPr/>
        </p:nvSpPr>
        <p:spPr>
          <a:xfrm>
            <a:off x="9692253" y="5992297"/>
            <a:ext cx="1580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/>
              <a:t> Sli.do #</a:t>
            </a:r>
            <a:r>
              <a:rPr lang="en-NZ" err="1"/>
              <a:t>BetReg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37703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NZ">
              <a:solidFill>
                <a:srgbClr val="42BDA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NZ">
              <a:solidFill>
                <a:srgbClr val="F04C24"/>
              </a:solidFill>
            </a:endParaRPr>
          </a:p>
          <a:p>
            <a:endParaRPr lang="en-NZ">
              <a:solidFill>
                <a:srgbClr val="F04C24"/>
              </a:solidFill>
            </a:endParaRPr>
          </a:p>
          <a:p>
            <a:endParaRPr lang="en-NZ">
              <a:solidFill>
                <a:srgbClr val="F04C24"/>
              </a:solidFill>
            </a:endParaRPr>
          </a:p>
          <a:p>
            <a:pPr marL="0" indent="0">
              <a:buNone/>
            </a:pPr>
            <a:endParaRPr lang="en-NZ">
              <a:solidFill>
                <a:srgbClr val="F04C24"/>
              </a:solidFill>
            </a:endParaRPr>
          </a:p>
          <a:p>
            <a:endParaRPr lang="en-NZ">
              <a:solidFill>
                <a:srgbClr val="F04C24"/>
              </a:solidFill>
            </a:endParaRPr>
          </a:p>
          <a:p>
            <a:endParaRPr lang="en-NZ">
              <a:solidFill>
                <a:srgbClr val="F04C24"/>
              </a:solidFill>
            </a:endParaRPr>
          </a:p>
          <a:p>
            <a:pPr marL="0" indent="0">
              <a:buNone/>
            </a:pPr>
            <a:r>
              <a:rPr lang="en-NZ">
                <a:solidFill>
                  <a:srgbClr val="F04C24"/>
                </a:solidFill>
                <a:hlinkClick r:id="rId2"/>
              </a:rPr>
              <a:t>www.g-reg.govt.nz</a:t>
            </a:r>
            <a:endParaRPr lang="en-NZ">
              <a:solidFill>
                <a:srgbClr val="F04C24"/>
              </a:solidFill>
            </a:endParaRPr>
          </a:p>
          <a:p>
            <a:pPr marL="0" indent="0" algn="r">
              <a:buNone/>
            </a:pPr>
            <a:r>
              <a:rPr lang="en-NZ">
                <a:solidFill>
                  <a:srgbClr val="F04C24"/>
                </a:solidFill>
              </a:rPr>
              <a:t>Tony McKenna</a:t>
            </a:r>
          </a:p>
          <a:p>
            <a:pPr marL="0" indent="0" algn="r">
              <a:buNone/>
            </a:pPr>
            <a:r>
              <a:rPr lang="en-NZ">
                <a:solidFill>
                  <a:srgbClr val="F04C24"/>
                </a:solidFill>
              </a:rPr>
              <a:t>Technical Programme Manager</a:t>
            </a:r>
          </a:p>
          <a:p>
            <a:pPr marL="0" indent="0" algn="r">
              <a:buNone/>
            </a:pPr>
            <a:r>
              <a:rPr lang="en-NZ">
                <a:solidFill>
                  <a:srgbClr val="F04C24"/>
                </a:solidFill>
              </a:rPr>
              <a:t>Skills Group</a:t>
            </a:r>
          </a:p>
          <a:p>
            <a:pPr marL="0" indent="0" algn="r">
              <a:buNone/>
            </a:pPr>
            <a:r>
              <a:rPr lang="en-NZ">
                <a:solidFill>
                  <a:srgbClr val="F04C24"/>
                </a:solidFill>
              </a:rPr>
              <a:t>Mb: +64 272911259</a:t>
            </a:r>
          </a:p>
          <a:p>
            <a:pPr marL="0" indent="0" algn="r">
              <a:buNone/>
            </a:pPr>
            <a:r>
              <a:rPr lang="en-NZ" err="1">
                <a:solidFill>
                  <a:srgbClr val="F04C24"/>
                </a:solidFill>
              </a:rPr>
              <a:t>Em</a:t>
            </a:r>
            <a:r>
              <a:rPr lang="en-NZ">
                <a:solidFill>
                  <a:srgbClr val="F04C24"/>
                </a:solidFill>
              </a:rPr>
              <a:t>: </a:t>
            </a:r>
            <a:r>
              <a:rPr lang="en-NZ">
                <a:solidFill>
                  <a:srgbClr val="F04C24"/>
                </a:solidFill>
                <a:hlinkClick r:id="rId3"/>
              </a:rPr>
              <a:t>tonym@skills.org.nz</a:t>
            </a:r>
            <a:endParaRPr lang="en-NZ">
              <a:solidFill>
                <a:srgbClr val="F04C24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" y="5760911"/>
            <a:ext cx="1783080" cy="832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20C1A-5B55-42BC-B228-DABB23DCB1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950" y="5877806"/>
            <a:ext cx="1378727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20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28944D0-6C83-4242-A72F-6DC1D2C8D1B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EA6542-2AB8-40CD-9F3E-4B31B186B7A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BCC97F-F9F6-4DC0-BA45-0EAD508EEAF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865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Government Regulatory Practice Initiative</vt:lpstr>
      <vt:lpstr>Government Regulatory Practice Initiative (G-REG)</vt:lpstr>
      <vt:lpstr>Work programme</vt:lpstr>
      <vt:lpstr>Structure</vt:lpstr>
      <vt:lpstr>Skills</vt:lpstr>
      <vt:lpstr>Qualifications</vt:lpstr>
      <vt:lpstr>Qualifications</vt:lpstr>
      <vt:lpstr>Core Knowledge</vt:lpstr>
      <vt:lpstr>Core Knowledge</vt:lpstr>
      <vt:lpstr>Organisations involved</vt:lpstr>
      <vt:lpstr>Professional Regulator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Government Regulatory Practice Initiative</dc:title>
  <dc:creator>Tony McKenna</dc:creator>
  <cp:lastModifiedBy>Shelley Steart</cp:lastModifiedBy>
  <cp:revision>1</cp:revision>
  <dcterms:created xsi:type="dcterms:W3CDTF">2017-04-17T21:02:45Z</dcterms:created>
  <dcterms:modified xsi:type="dcterms:W3CDTF">2020-04-28T03:36:48Z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  <property fmtid="{D5CDD505-2E9C-101B-9397-08002B2CF9AE}" pid="3" name="Order">
    <vt:r8>283200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GUID">
    <vt:lpwstr>164472a9-81f0-4d9d-a447-e7fe7e3468aa</vt:lpwstr>
  </property>
  <property fmtid="{D5CDD505-2E9C-101B-9397-08002B2CF9AE}" pid="9" name="WorkflowVersion">
    <vt:i4>1</vt:i4>
  </property>
</Properties>
</file>