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303" r:id="rId5"/>
    <p:sldId id="264" r:id="rId6"/>
    <p:sldId id="259" r:id="rId7"/>
    <p:sldId id="297" r:id="rId8"/>
    <p:sldId id="298" r:id="rId9"/>
    <p:sldId id="268" r:id="rId10"/>
    <p:sldId id="313" r:id="rId11"/>
    <p:sldId id="275" r:id="rId12"/>
    <p:sldId id="278" r:id="rId13"/>
    <p:sldId id="306" r:id="rId14"/>
    <p:sldId id="308" r:id="rId15"/>
    <p:sldId id="307" r:id="rId16"/>
    <p:sldId id="309" r:id="rId17"/>
    <p:sldId id="25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FA5D1C-9710-4262-A4C0-CC41CE91A3AB}" v="34" dt="2020-05-29T06:14:45.8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0980" autoAdjust="0"/>
  </p:normalViewPr>
  <p:slideViewPr>
    <p:cSldViewPr snapToGrid="0">
      <p:cViewPr varScale="1">
        <p:scale>
          <a:sx n="56" d="100"/>
          <a:sy n="56" d="100"/>
        </p:scale>
        <p:origin x="108" y="4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58989F-3894-42B3-A1F0-365D90694ADE}" type="datetimeFigureOut">
              <a:rPr lang="en-AU" smtClean="0"/>
              <a:t>13/06/2020</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973BF7-9062-4FCF-870D-0CCDA8596D5D}" type="slidenum">
              <a:rPr lang="en-AU" smtClean="0"/>
              <a:t>‹#›</a:t>
            </a:fld>
            <a:endParaRPr lang="en-AU"/>
          </a:p>
        </p:txBody>
      </p:sp>
    </p:spTree>
    <p:extLst>
      <p:ext uri="{BB962C8B-B14F-4D97-AF65-F5344CB8AC3E}">
        <p14:creationId xmlns:p14="http://schemas.microsoft.com/office/powerpoint/2010/main" val="3743174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15973BF7-9062-4FCF-870D-0CCDA8596D5D}" type="slidenum">
              <a:rPr lang="en-AU" smtClean="0"/>
              <a:t>4</a:t>
            </a:fld>
            <a:endParaRPr lang="en-AU"/>
          </a:p>
        </p:txBody>
      </p:sp>
    </p:spTree>
    <p:extLst>
      <p:ext uri="{BB962C8B-B14F-4D97-AF65-F5344CB8AC3E}">
        <p14:creationId xmlns:p14="http://schemas.microsoft.com/office/powerpoint/2010/main" val="1094180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Acknowledge consultants who prepared report</a:t>
            </a:r>
          </a:p>
          <a:p>
            <a:endParaRPr lang="en-GB" dirty="0"/>
          </a:p>
          <a:p>
            <a:r>
              <a:rPr lang="en-GB" dirty="0"/>
              <a:t>Effective enforcement essential to well-functioning consumer protection framework</a:t>
            </a:r>
          </a:p>
          <a:p>
            <a:endParaRPr lang="en-GB" dirty="0"/>
          </a:p>
          <a:p>
            <a:r>
              <a:rPr lang="en-GB" dirty="0"/>
              <a:t>The 2013 report – key finding was that the r</a:t>
            </a:r>
            <a:r>
              <a:rPr lang="en-AU" dirty="0" err="1"/>
              <a:t>eport</a:t>
            </a:r>
            <a:r>
              <a:rPr lang="en-AU" dirty="0"/>
              <a:t> finds that a number of regulators do not report on their work well. Regulators have not reported consistently over time and do not report consistently in relation to other similar regulators to enable comparison. We wanted to see what has changed.</a:t>
            </a:r>
          </a:p>
          <a:p>
            <a:endParaRPr lang="en-AU" dirty="0"/>
          </a:p>
          <a:p>
            <a:r>
              <a:rPr lang="en-AU" dirty="0"/>
              <a:t>Also, a lot has happened in regulatory landscape – reviews of ACL and the PC review of administration of ACL, reviews of sector specific regulators like ACMA, and the FSRC.</a:t>
            </a:r>
          </a:p>
          <a:p>
            <a:endParaRPr lang="en-AU" dirty="0"/>
          </a:p>
          <a:p>
            <a:r>
              <a:rPr lang="en-AU" dirty="0"/>
              <a:t>FSRC focused on ASIC – but criticisms could apply more broadly. Prior to FSRC, not uncommon for our discussions with some regulatory agencies to focus on whether enforcement is necessary not when or how it should be done.</a:t>
            </a:r>
            <a:endParaRPr lang="en-GB" dirty="0"/>
          </a:p>
        </p:txBody>
      </p:sp>
      <p:sp>
        <p:nvSpPr>
          <p:cNvPr id="4" name="Slide Number Placeholder 3"/>
          <p:cNvSpPr>
            <a:spLocks noGrp="1"/>
          </p:cNvSpPr>
          <p:nvPr>
            <p:ph type="sldNum" sz="quarter" idx="5"/>
          </p:nvPr>
        </p:nvSpPr>
        <p:spPr/>
        <p:txBody>
          <a:bodyPr/>
          <a:lstStyle/>
          <a:p>
            <a:fld id="{FCBFC082-DCDB-42BC-8763-8B8B2115E270}" type="slidenum">
              <a:rPr lang="en-AU" smtClean="0"/>
              <a:t>6</a:t>
            </a:fld>
            <a:endParaRPr lang="en-AU"/>
          </a:p>
        </p:txBody>
      </p:sp>
    </p:spTree>
    <p:extLst>
      <p:ext uri="{BB962C8B-B14F-4D97-AF65-F5344CB8AC3E}">
        <p14:creationId xmlns:p14="http://schemas.microsoft.com/office/powerpoint/2010/main" val="4168068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 focus on enforcement?</a:t>
            </a:r>
          </a:p>
          <a:p>
            <a:pPr marL="171450" indent="-171450">
              <a:buFontTx/>
              <a:buChar char="-"/>
            </a:pPr>
            <a:r>
              <a:rPr lang="en-GB" dirty="0"/>
              <a:t>Regulators of course to a range of other work and tasks that have positive effects, and examining enforcement is only one part of its remit: for example, regulators provide information &amp; education, provide regulatory guidance, &amp; assist industry understand compliance obligations. Some regulator help resolve individual disputes. All of this work – and others – undoubtedly promote compliance and consumer protection. </a:t>
            </a:r>
          </a:p>
          <a:p>
            <a:pPr marL="171450" indent="-171450">
              <a:buFontTx/>
              <a:buChar char="-"/>
            </a:pPr>
            <a:r>
              <a:rPr lang="en-GB" dirty="0"/>
              <a:t>However, enforcement remains a key part of a regulator’s toolkit and we would argue the most important part. </a:t>
            </a:r>
          </a:p>
          <a:p>
            <a:pPr marL="171450" indent="-171450">
              <a:buFontTx/>
              <a:buChar char="-"/>
            </a:pPr>
            <a:r>
              <a:rPr lang="en-GB" dirty="0"/>
              <a:t>I think it’s fair to say that regulators can face incentives not to engage in enforcement work – for example, they can be criticised if they lose big cases.</a:t>
            </a:r>
          </a:p>
          <a:p>
            <a:pPr marL="171450" indent="-171450">
              <a:buFontTx/>
              <a:buChar char="-"/>
            </a:pPr>
            <a:r>
              <a:rPr lang="en-GB" dirty="0"/>
              <a:t>Moreover, as Commissioner Hayne made the point well I think that enforcement work was particularly important when regulating conduct – indeed, he coined the “why not litigate” term which has become well-known, unless it is plain that the public interest requires there to be no litigation, all forms of regulatory enforcement should be under consideration.</a:t>
            </a:r>
          </a:p>
          <a:p>
            <a:pPr marL="171450" indent="-171450">
              <a:buFontTx/>
              <a:buChar char="-"/>
            </a:pPr>
            <a:r>
              <a:rPr lang="en-GB" dirty="0"/>
              <a:t>We also hope that the role of our report reinforces Commissioner Hayne’s point: public accountability about the use of regulator enforcement tools is important to deliver </a:t>
            </a:r>
          </a:p>
          <a:p>
            <a:endParaRPr lang="en-GB" dirty="0"/>
          </a:p>
        </p:txBody>
      </p:sp>
      <p:sp>
        <p:nvSpPr>
          <p:cNvPr id="4" name="Slide Number Placeholder 3"/>
          <p:cNvSpPr>
            <a:spLocks noGrp="1"/>
          </p:cNvSpPr>
          <p:nvPr>
            <p:ph type="sldNum" sz="quarter" idx="5"/>
          </p:nvPr>
        </p:nvSpPr>
        <p:spPr/>
        <p:txBody>
          <a:bodyPr/>
          <a:lstStyle/>
          <a:p>
            <a:fld id="{FCBFC082-DCDB-42BC-8763-8B8B2115E270}" type="slidenum">
              <a:rPr lang="en-AU" smtClean="0"/>
              <a:t>7</a:t>
            </a:fld>
            <a:endParaRPr lang="en-AU"/>
          </a:p>
        </p:txBody>
      </p:sp>
    </p:spTree>
    <p:extLst>
      <p:ext uri="{BB962C8B-B14F-4D97-AF65-F5344CB8AC3E}">
        <p14:creationId xmlns:p14="http://schemas.microsoft.com/office/powerpoint/2010/main" val="1989484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Which regulators? Some commentary about ARPA, AFSA</a:t>
            </a:r>
          </a:p>
          <a:p>
            <a:endParaRPr lang="en-GB" dirty="0"/>
          </a:p>
          <a:p>
            <a:r>
              <a:rPr lang="en-GB" dirty="0"/>
              <a:t>Score for reporting – judgment on adequacy of agency’s reporting </a:t>
            </a:r>
          </a:p>
          <a:p>
            <a:r>
              <a:rPr lang="en-GB" dirty="0"/>
              <a:t>Score for enforcement – whether increasing or decreasing based on trends, including some assessment of the nature o the matters</a:t>
            </a:r>
          </a:p>
          <a:p>
            <a:r>
              <a:rPr lang="en-GB" dirty="0"/>
              <a:t>Relative enforcement performance – for state &amp; territory regulators, comparative rate of prosecutions per 1 million of population</a:t>
            </a:r>
          </a:p>
          <a:p>
            <a:endParaRPr lang="en-GB" dirty="0"/>
          </a:p>
        </p:txBody>
      </p:sp>
      <p:sp>
        <p:nvSpPr>
          <p:cNvPr id="4" name="Slide Number Placeholder 3"/>
          <p:cNvSpPr>
            <a:spLocks noGrp="1"/>
          </p:cNvSpPr>
          <p:nvPr>
            <p:ph type="sldNum" sz="quarter" idx="5"/>
          </p:nvPr>
        </p:nvSpPr>
        <p:spPr/>
        <p:txBody>
          <a:bodyPr/>
          <a:lstStyle/>
          <a:p>
            <a:fld id="{FCBFC082-DCDB-42BC-8763-8B8B2115E270}" type="slidenum">
              <a:rPr lang="en-AU" smtClean="0"/>
              <a:t>8</a:t>
            </a:fld>
            <a:endParaRPr lang="en-AU"/>
          </a:p>
        </p:txBody>
      </p:sp>
    </p:spTree>
    <p:extLst>
      <p:ext uri="{BB962C8B-B14F-4D97-AF65-F5344CB8AC3E}">
        <p14:creationId xmlns:p14="http://schemas.microsoft.com/office/powerpoint/2010/main" val="2905441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0" dirty="0"/>
              <a:t>We deliberately relied on publicly reported information only – some criticism of this. We consider transparency of enforcement action by regulators to be an essential part of their role, contributing to community understanding and confidence. I’d also note that in its 2017 report on Consumer Law Enforcement and Administration, the Productivity Commission also found that reporting contributes to accountability and allows agencies to benchmark performance. The Productivity Commission recommended that Australian Consumer Law regulators publish a comprehensive and comparable set of performance metrics. To our knowledge, this recommendation has not been implemented.</a:t>
            </a:r>
          </a:p>
          <a:p>
            <a:endParaRPr lang="en-AU" b="0" dirty="0"/>
          </a:p>
          <a:p>
            <a:r>
              <a:rPr lang="en-AU" b="0" dirty="0"/>
              <a:t>Comparison – while greater alignment of power &amp; tools among ACL regulators, we still had difficulty comparing &amp; there were reporting discrepancies – different categorisation about what constitutes enforcement work; different counting methodologies (e.g. by proceedings commenced versus proceedings concluded); not distinguishing consumer protection from non-consumer protection enforcement work.</a:t>
            </a:r>
          </a:p>
          <a:p>
            <a:endParaRPr lang="en-AU" b="0" dirty="0"/>
          </a:p>
          <a:p>
            <a:r>
              <a:rPr lang="en-AU" b="0" dirty="0"/>
              <a:t>Response to FSRC</a:t>
            </a:r>
          </a:p>
          <a:p>
            <a:pPr marL="171450" indent="-171450">
              <a:buFontTx/>
              <a:buChar char="-"/>
            </a:pPr>
            <a:r>
              <a:rPr lang="en-AU" b="0" dirty="0"/>
              <a:t>Limits of purely quantitative measurement is accepted – that’s partly why the report also canvasses a range of issues ‘beyond the numbers’ – come back to this</a:t>
            </a:r>
          </a:p>
          <a:p>
            <a:pPr marL="171450" indent="-171450">
              <a:buFontTx/>
              <a:buChar char="-"/>
            </a:pPr>
            <a:r>
              <a:rPr lang="en-AU" b="0" dirty="0"/>
              <a:t>We agree that an incremental rise or fall in number of enforcement actions tells us little without accompanying consideration of the complexity and importance of the actions behind those numbers</a:t>
            </a:r>
          </a:p>
          <a:p>
            <a:pPr marL="171450" indent="-171450">
              <a:buFontTx/>
              <a:buChar char="-"/>
            </a:pPr>
            <a:r>
              <a:rPr lang="en-AU" b="0" dirty="0"/>
              <a:t>However, a sharp increase or decrease in activity, or little or no enforcement action by a particular regulator, can speak loudly about effectiveness and culture of that regulator</a:t>
            </a:r>
          </a:p>
          <a:p>
            <a:pPr marL="171450" indent="-171450">
              <a:buFontTx/>
              <a:buChar char="-"/>
            </a:pPr>
            <a:r>
              <a:rPr lang="en-AU" b="0" dirty="0"/>
              <a:t>Finally, however, in absence of better performance measurement, we are left with a decision – do nothing or attempt to understand the enforcement landscape and advocate for improvements. We choose this route.</a:t>
            </a:r>
          </a:p>
          <a:p>
            <a:pPr marL="171450" indent="-171450">
              <a:buFontTx/>
              <a:buChar char="-"/>
            </a:pPr>
            <a:r>
              <a:rPr lang="en-AU" b="0" dirty="0"/>
              <a:t>Perhaps in discussion we can talk about measurement of outcomes, which goes beyond counting things and looks more closely at impact. However, without counting output I’d argue that you can’t fully consider outcomes.</a:t>
            </a:r>
            <a:endParaRPr lang="en-GB" b="0" dirty="0"/>
          </a:p>
        </p:txBody>
      </p:sp>
      <p:sp>
        <p:nvSpPr>
          <p:cNvPr id="4" name="Slide Number Placeholder 3"/>
          <p:cNvSpPr>
            <a:spLocks noGrp="1"/>
          </p:cNvSpPr>
          <p:nvPr>
            <p:ph type="sldNum" sz="quarter" idx="5"/>
          </p:nvPr>
        </p:nvSpPr>
        <p:spPr/>
        <p:txBody>
          <a:bodyPr/>
          <a:lstStyle/>
          <a:p>
            <a:fld id="{FCBFC082-DCDB-42BC-8763-8B8B2115E270}" type="slidenum">
              <a:rPr lang="en-AU" smtClean="0"/>
              <a:t>9</a:t>
            </a:fld>
            <a:endParaRPr lang="en-AU"/>
          </a:p>
        </p:txBody>
      </p:sp>
    </p:spTree>
    <p:extLst>
      <p:ext uri="{BB962C8B-B14F-4D97-AF65-F5344CB8AC3E}">
        <p14:creationId xmlns:p14="http://schemas.microsoft.com/office/powerpoint/2010/main" val="253531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RPF – KPIs focus on reducing costs to business and compliance burden, and have the perverse effect of taking focus away from enforcing the law and protecting consumers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Enforcement policies – three categories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Policies that tend to reserve court proceedings to be last resort tool – e.g. serious offenders or egregious conduct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Policies that reflect a ‘right tool for the job’ approach</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Policies that have a combination of the two</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‘last resort’ is problematic – at odds with ‘why not litigate’ by Hayne</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But even ‘right tool’ which was often phrased as ‘risk based’ or ‘proportional’ commonly left us scratching our heads – they rarely specified the nature of the risks to be considered, the consequences of different levels of risk being identified, or how proportionality is to be applied in practice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Risk is that this easily reverts to softer approaches which become ingrained in regulator culture, rather than the harder enforcement work</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t>Cf</a:t>
            </a:r>
            <a:r>
              <a:rPr lang="en-US" dirty="0"/>
              <a:t> Campaign approaches – can be proactive to tackle emerging problems or reactive to address systemic issues – take a range of complementary actions – information, education, research, policy work and of course strategic enforcement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Costs of enforcement – the report notes that even with right culture and tools, available resources clearly have an impact on effectiveness. An appendix to the report outlines our attempts to understand publicly available information  about funding and staffing. This was very difficult though – and we couldn’t ascertain any clear correlation between enforcement performance &amp; resourcing.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Vulnerable consumers – this is a key focus of all regulators so encouraging the development of sophisticated approaches. Touches on some best practices from here and overseas, including recognising ‘universal’ or ‘inclusive’ approaches – that is, making markets work for those that experience barriers means it will work for all. Also the renewed policy focus on fairness.</a:t>
            </a:r>
          </a:p>
        </p:txBody>
      </p:sp>
      <p:sp>
        <p:nvSpPr>
          <p:cNvPr id="4" name="Slide Number Placeholder 3"/>
          <p:cNvSpPr>
            <a:spLocks noGrp="1"/>
          </p:cNvSpPr>
          <p:nvPr>
            <p:ph type="sldNum" sz="quarter" idx="5"/>
          </p:nvPr>
        </p:nvSpPr>
        <p:spPr/>
        <p:txBody>
          <a:bodyPr/>
          <a:lstStyle/>
          <a:p>
            <a:fld id="{FCBFC082-DCDB-42BC-8763-8B8B2115E270}" type="slidenum">
              <a:rPr lang="en-AU" smtClean="0"/>
              <a:t>10</a:t>
            </a:fld>
            <a:endParaRPr lang="en-AU"/>
          </a:p>
        </p:txBody>
      </p:sp>
    </p:spTree>
    <p:extLst>
      <p:ext uri="{BB962C8B-B14F-4D97-AF65-F5344CB8AC3E}">
        <p14:creationId xmlns:p14="http://schemas.microsoft.com/office/powerpoint/2010/main" val="2863935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dirty="0">
                <a:solidFill>
                  <a:schemeClr val="tx1"/>
                </a:solidFill>
                <a:effectLst/>
                <a:latin typeface="+mn-lt"/>
                <a:ea typeface="+mn-ea"/>
                <a:cs typeface="+mn-cs"/>
              </a:rPr>
              <a:t>Improved systems to regularly and routinely report to consumer organisations on outcomes of complaints made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dirty="0">
                <a:solidFill>
                  <a:schemeClr val="tx1"/>
                </a:solidFill>
                <a:effectLst/>
                <a:latin typeface="+mn-lt"/>
                <a:ea typeface="+mn-ea"/>
                <a:cs typeface="+mn-cs"/>
              </a:rPr>
              <a:t>Different mechanisms – Super Complaints, matters registers, Nth Qld Indigenous Consumer Taskforce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dirty="0">
                <a:solidFill>
                  <a:schemeClr val="tx1"/>
                </a:solidFill>
                <a:effectLst/>
                <a:latin typeface="+mn-lt"/>
                <a:ea typeface="+mn-ea"/>
                <a:cs typeface="+mn-cs"/>
              </a:rPr>
              <a:t>Benefits: two way knowledge exchange &amp; transfer; collaborative enforcement outcomes; increased regulatory approach; timely feedback to consumer cases; improved partnerships</a:t>
            </a:r>
          </a:p>
        </p:txBody>
      </p:sp>
      <p:sp>
        <p:nvSpPr>
          <p:cNvPr id="4" name="Slide Number Placeholder 3"/>
          <p:cNvSpPr>
            <a:spLocks noGrp="1"/>
          </p:cNvSpPr>
          <p:nvPr>
            <p:ph type="sldNum" sz="quarter" idx="5"/>
          </p:nvPr>
        </p:nvSpPr>
        <p:spPr/>
        <p:txBody>
          <a:bodyPr/>
          <a:lstStyle/>
          <a:p>
            <a:fld id="{FCBFC082-DCDB-42BC-8763-8B8B2115E270}" type="slidenum">
              <a:rPr lang="en-AU" smtClean="0"/>
              <a:t>11</a:t>
            </a:fld>
            <a:endParaRPr lang="en-AU"/>
          </a:p>
        </p:txBody>
      </p:sp>
    </p:spTree>
    <p:extLst>
      <p:ext uri="{BB962C8B-B14F-4D97-AF65-F5344CB8AC3E}">
        <p14:creationId xmlns:p14="http://schemas.microsoft.com/office/powerpoint/2010/main" val="1043316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I’m not going to go through the report for each regulator – you can look at the detail of the report.</a:t>
            </a:r>
          </a:p>
          <a:p>
            <a:endParaRPr lang="en-AU"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AU" sz="1200" kern="1200" dirty="0">
                <a:solidFill>
                  <a:schemeClr val="tx1"/>
                </a:solidFill>
                <a:effectLst/>
                <a:latin typeface="+mn-lt"/>
                <a:ea typeface="+mn-ea"/>
                <a:cs typeface="+mn-cs"/>
              </a:rPr>
              <a:t>IN summary, at a national level, regulators have largely remained strong on enforcement or improved over the period – including on reporting</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At the state &amp; territory level, some agencies have improved performance, some have remained weak, and others are trending down</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Now I’ll move straight into the report recommendations</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Minimum standard – clear; comprehensive, frequent &amp; timely, consistent, accessible, clear reporting on resources</a:t>
            </a:r>
          </a:p>
        </p:txBody>
      </p:sp>
      <p:sp>
        <p:nvSpPr>
          <p:cNvPr id="4" name="Slide Number Placeholder 3"/>
          <p:cNvSpPr>
            <a:spLocks noGrp="1"/>
          </p:cNvSpPr>
          <p:nvPr>
            <p:ph type="sldNum" sz="quarter" idx="5"/>
          </p:nvPr>
        </p:nvSpPr>
        <p:spPr/>
        <p:txBody>
          <a:bodyPr/>
          <a:lstStyle/>
          <a:p>
            <a:fld id="{FCBFC082-DCDB-42BC-8763-8B8B2115E270}" type="slidenum">
              <a:rPr lang="en-AU" smtClean="0"/>
              <a:t>12</a:t>
            </a:fld>
            <a:endParaRPr lang="en-AU"/>
          </a:p>
        </p:txBody>
      </p:sp>
    </p:spTree>
    <p:extLst>
      <p:ext uri="{BB962C8B-B14F-4D97-AF65-F5344CB8AC3E}">
        <p14:creationId xmlns:p14="http://schemas.microsoft.com/office/powerpoint/2010/main" val="2261548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 won’t go through them all – but they respond to the various analyses and issues I’ve discussed throughout. Recommendations cover: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Increasing the quantity of enforcement work</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Approaches to enforcement policies, including campaign approach</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Better use of data – we suggest a CAANZ project on things super complaints &amp; registers of complaints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Improving reporting to consumers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To develop mechanisms to determine whether markets &amp; consumer protection working for people experiencing vulnerability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More consistent use of media to </a:t>
            </a:r>
            <a:r>
              <a:rPr lang="en-US" dirty="0" err="1"/>
              <a:t>publicise</a:t>
            </a:r>
            <a:r>
              <a:rPr lang="en-US" dirty="0"/>
              <a:t> enforcement work</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fld id="{FCBFC082-DCDB-42BC-8763-8B8B2115E270}" type="slidenum">
              <a:rPr lang="en-AU" smtClean="0"/>
              <a:t>13</a:t>
            </a:fld>
            <a:endParaRPr lang="en-AU"/>
          </a:p>
        </p:txBody>
      </p:sp>
    </p:spTree>
    <p:extLst>
      <p:ext uri="{BB962C8B-B14F-4D97-AF65-F5344CB8AC3E}">
        <p14:creationId xmlns:p14="http://schemas.microsoft.com/office/powerpoint/2010/main" val="3499372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 conclusion, the key in our view is for consumer protection regulators to</a:t>
            </a:r>
          </a:p>
          <a:p>
            <a:pPr marL="171450" indent="-171450">
              <a:buFontTx/>
              <a:buChar char="-"/>
            </a:pPr>
            <a:r>
              <a:rPr lang="en-AU" dirty="0"/>
              <a:t>Establish and nurture enforcement cultures within their agencies &amp; across agencies</a:t>
            </a:r>
          </a:p>
          <a:p>
            <a:pPr marL="171450" indent="-171450">
              <a:buFontTx/>
              <a:buChar char="-"/>
            </a:pPr>
            <a:r>
              <a:rPr lang="en-AU" dirty="0"/>
              <a:t>Align approaches to reporting, campaigning and enforcement activities – driving shared learning and efficiencies</a:t>
            </a:r>
          </a:p>
          <a:p>
            <a:pPr marL="171450" indent="-171450">
              <a:buFontTx/>
              <a:buChar char="-"/>
            </a:pPr>
            <a:r>
              <a:rPr lang="en-AU" dirty="0"/>
              <a:t>Tell everyone what enforcement action has been taken and why – including consumer organisations, consumers, the media &amp; the marketplace</a:t>
            </a:r>
          </a:p>
        </p:txBody>
      </p:sp>
      <p:sp>
        <p:nvSpPr>
          <p:cNvPr id="4" name="Slide Number Placeholder 3"/>
          <p:cNvSpPr>
            <a:spLocks noGrp="1"/>
          </p:cNvSpPr>
          <p:nvPr>
            <p:ph type="sldNum" sz="quarter" idx="5"/>
          </p:nvPr>
        </p:nvSpPr>
        <p:spPr/>
        <p:txBody>
          <a:bodyPr/>
          <a:lstStyle/>
          <a:p>
            <a:fld id="{15973BF7-9062-4FCF-870D-0CCDA8596D5D}" type="slidenum">
              <a:rPr lang="en-AU" smtClean="0"/>
              <a:t>14</a:t>
            </a:fld>
            <a:endParaRPr lang="en-AU"/>
          </a:p>
        </p:txBody>
      </p:sp>
    </p:spTree>
    <p:extLst>
      <p:ext uri="{BB962C8B-B14F-4D97-AF65-F5344CB8AC3E}">
        <p14:creationId xmlns:p14="http://schemas.microsoft.com/office/powerpoint/2010/main" val="1106843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A306F-2556-4F04-9911-CA596E5DF2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02941ACD-3F51-4925-B8EB-E597BA1DDA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4B2AC29D-87A6-470F-876A-E1D53F4E62A0}"/>
              </a:ext>
            </a:extLst>
          </p:cNvPr>
          <p:cNvSpPr>
            <a:spLocks noGrp="1"/>
          </p:cNvSpPr>
          <p:nvPr>
            <p:ph type="dt" sz="half" idx="10"/>
          </p:nvPr>
        </p:nvSpPr>
        <p:spPr/>
        <p:txBody>
          <a:bodyPr/>
          <a:lstStyle/>
          <a:p>
            <a:fld id="{64C83791-8038-4D6F-98CF-9CCAA29AC2C1}" type="datetimeFigureOut">
              <a:rPr lang="en-AU" smtClean="0"/>
              <a:t>13/06/2020</a:t>
            </a:fld>
            <a:endParaRPr lang="en-AU"/>
          </a:p>
        </p:txBody>
      </p:sp>
      <p:sp>
        <p:nvSpPr>
          <p:cNvPr id="5" name="Footer Placeholder 4">
            <a:extLst>
              <a:ext uri="{FF2B5EF4-FFF2-40B4-BE49-F238E27FC236}">
                <a16:creationId xmlns:a16="http://schemas.microsoft.com/office/drawing/2014/main" id="{D039DBDE-5792-4043-90B5-4EA68CFDB3F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7B31761-BA2D-4E7E-BC7F-68FD77FF1A9E}"/>
              </a:ext>
            </a:extLst>
          </p:cNvPr>
          <p:cNvSpPr>
            <a:spLocks noGrp="1"/>
          </p:cNvSpPr>
          <p:nvPr>
            <p:ph type="sldNum" sz="quarter" idx="12"/>
          </p:nvPr>
        </p:nvSpPr>
        <p:spPr/>
        <p:txBody>
          <a:bodyPr/>
          <a:lstStyle/>
          <a:p>
            <a:fld id="{D981C405-5962-4DDB-AFB4-3E5C67E2285E}" type="slidenum">
              <a:rPr lang="en-AU" smtClean="0"/>
              <a:t>‹#›</a:t>
            </a:fld>
            <a:endParaRPr lang="en-AU"/>
          </a:p>
        </p:txBody>
      </p:sp>
    </p:spTree>
    <p:extLst>
      <p:ext uri="{BB962C8B-B14F-4D97-AF65-F5344CB8AC3E}">
        <p14:creationId xmlns:p14="http://schemas.microsoft.com/office/powerpoint/2010/main" val="3580678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43969-9AC5-49DC-9C2D-505BE53A900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A0772EFD-F267-44F8-AE96-CA4780AD28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0BBB07B-96C9-4700-A3AE-275D93F3FCFF}"/>
              </a:ext>
            </a:extLst>
          </p:cNvPr>
          <p:cNvSpPr>
            <a:spLocks noGrp="1"/>
          </p:cNvSpPr>
          <p:nvPr>
            <p:ph type="dt" sz="half" idx="10"/>
          </p:nvPr>
        </p:nvSpPr>
        <p:spPr/>
        <p:txBody>
          <a:bodyPr/>
          <a:lstStyle/>
          <a:p>
            <a:fld id="{64C83791-8038-4D6F-98CF-9CCAA29AC2C1}" type="datetimeFigureOut">
              <a:rPr lang="en-AU" smtClean="0"/>
              <a:t>13/06/2020</a:t>
            </a:fld>
            <a:endParaRPr lang="en-AU"/>
          </a:p>
        </p:txBody>
      </p:sp>
      <p:sp>
        <p:nvSpPr>
          <p:cNvPr id="5" name="Footer Placeholder 4">
            <a:extLst>
              <a:ext uri="{FF2B5EF4-FFF2-40B4-BE49-F238E27FC236}">
                <a16:creationId xmlns:a16="http://schemas.microsoft.com/office/drawing/2014/main" id="{5C60B4BD-C780-446B-AC2C-0DD8259A7B3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E43941B-CECA-4BE9-B967-DBC4B51F57A7}"/>
              </a:ext>
            </a:extLst>
          </p:cNvPr>
          <p:cNvSpPr>
            <a:spLocks noGrp="1"/>
          </p:cNvSpPr>
          <p:nvPr>
            <p:ph type="sldNum" sz="quarter" idx="12"/>
          </p:nvPr>
        </p:nvSpPr>
        <p:spPr/>
        <p:txBody>
          <a:bodyPr/>
          <a:lstStyle/>
          <a:p>
            <a:fld id="{D981C405-5962-4DDB-AFB4-3E5C67E2285E}" type="slidenum">
              <a:rPr lang="en-AU" smtClean="0"/>
              <a:t>‹#›</a:t>
            </a:fld>
            <a:endParaRPr lang="en-AU"/>
          </a:p>
        </p:txBody>
      </p:sp>
    </p:spTree>
    <p:extLst>
      <p:ext uri="{BB962C8B-B14F-4D97-AF65-F5344CB8AC3E}">
        <p14:creationId xmlns:p14="http://schemas.microsoft.com/office/powerpoint/2010/main" val="969519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C35B4-E23D-4323-BF36-EDE8F3D579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62D12E79-7BC8-4F5E-8EAC-2DC6AA155E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B70163-3BB7-4E9C-BFEB-25B00B91271A}"/>
              </a:ext>
            </a:extLst>
          </p:cNvPr>
          <p:cNvSpPr>
            <a:spLocks noGrp="1"/>
          </p:cNvSpPr>
          <p:nvPr>
            <p:ph type="dt" sz="half" idx="10"/>
          </p:nvPr>
        </p:nvSpPr>
        <p:spPr/>
        <p:txBody>
          <a:bodyPr/>
          <a:lstStyle/>
          <a:p>
            <a:fld id="{64C83791-8038-4D6F-98CF-9CCAA29AC2C1}" type="datetimeFigureOut">
              <a:rPr lang="en-AU" smtClean="0"/>
              <a:t>13/06/2020</a:t>
            </a:fld>
            <a:endParaRPr lang="en-AU"/>
          </a:p>
        </p:txBody>
      </p:sp>
      <p:sp>
        <p:nvSpPr>
          <p:cNvPr id="5" name="Footer Placeholder 4">
            <a:extLst>
              <a:ext uri="{FF2B5EF4-FFF2-40B4-BE49-F238E27FC236}">
                <a16:creationId xmlns:a16="http://schemas.microsoft.com/office/drawing/2014/main" id="{30E6326E-C409-4951-A9B1-A9B2CF8C975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D14308D-AA89-49D3-89D6-4BB4D3D5961B}"/>
              </a:ext>
            </a:extLst>
          </p:cNvPr>
          <p:cNvSpPr>
            <a:spLocks noGrp="1"/>
          </p:cNvSpPr>
          <p:nvPr>
            <p:ph type="sldNum" sz="quarter" idx="12"/>
          </p:nvPr>
        </p:nvSpPr>
        <p:spPr/>
        <p:txBody>
          <a:bodyPr/>
          <a:lstStyle/>
          <a:p>
            <a:fld id="{D981C405-5962-4DDB-AFB4-3E5C67E2285E}" type="slidenum">
              <a:rPr lang="en-AU" smtClean="0"/>
              <a:t>‹#›</a:t>
            </a:fld>
            <a:endParaRPr lang="en-AU"/>
          </a:p>
        </p:txBody>
      </p:sp>
    </p:spTree>
    <p:extLst>
      <p:ext uri="{BB962C8B-B14F-4D97-AF65-F5344CB8AC3E}">
        <p14:creationId xmlns:p14="http://schemas.microsoft.com/office/powerpoint/2010/main" val="114260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D8275-1C46-41E3-B447-92C205F09FAF}"/>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B9E882CD-4A97-45D7-88B2-17DBDA7F2A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2D965103-EB67-432E-9B3B-FE8347613A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CB23F874-E3EA-49A0-A028-FB2D7ED1802E}"/>
              </a:ext>
            </a:extLst>
          </p:cNvPr>
          <p:cNvSpPr>
            <a:spLocks noGrp="1"/>
          </p:cNvSpPr>
          <p:nvPr>
            <p:ph type="dt" sz="half" idx="10"/>
          </p:nvPr>
        </p:nvSpPr>
        <p:spPr/>
        <p:txBody>
          <a:bodyPr/>
          <a:lstStyle/>
          <a:p>
            <a:fld id="{64C83791-8038-4D6F-98CF-9CCAA29AC2C1}" type="datetimeFigureOut">
              <a:rPr lang="en-AU" smtClean="0"/>
              <a:t>13/06/2020</a:t>
            </a:fld>
            <a:endParaRPr lang="en-AU"/>
          </a:p>
        </p:txBody>
      </p:sp>
      <p:sp>
        <p:nvSpPr>
          <p:cNvPr id="6" name="Footer Placeholder 5">
            <a:extLst>
              <a:ext uri="{FF2B5EF4-FFF2-40B4-BE49-F238E27FC236}">
                <a16:creationId xmlns:a16="http://schemas.microsoft.com/office/drawing/2014/main" id="{48D21FA0-A2BF-472A-92C7-EDCBD135BD0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6A29C164-E237-4FCF-9DE6-83B78BB36C1E}"/>
              </a:ext>
            </a:extLst>
          </p:cNvPr>
          <p:cNvSpPr>
            <a:spLocks noGrp="1"/>
          </p:cNvSpPr>
          <p:nvPr>
            <p:ph type="sldNum" sz="quarter" idx="12"/>
          </p:nvPr>
        </p:nvSpPr>
        <p:spPr/>
        <p:txBody>
          <a:bodyPr/>
          <a:lstStyle/>
          <a:p>
            <a:fld id="{D981C405-5962-4DDB-AFB4-3E5C67E2285E}" type="slidenum">
              <a:rPr lang="en-AU" smtClean="0"/>
              <a:t>‹#›</a:t>
            </a:fld>
            <a:endParaRPr lang="en-AU"/>
          </a:p>
        </p:txBody>
      </p:sp>
    </p:spTree>
    <p:extLst>
      <p:ext uri="{BB962C8B-B14F-4D97-AF65-F5344CB8AC3E}">
        <p14:creationId xmlns:p14="http://schemas.microsoft.com/office/powerpoint/2010/main" val="1935384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00898-934C-482A-BE7F-88B27D55EAEB}"/>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24FCCBD8-5512-4F39-807D-9D495802D9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FA0F13-EAE5-49BC-9127-60992DBBEE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FA15439F-9150-415F-9D34-701E0671D3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40D5EDF-988E-456D-A8FA-E17C375C37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F622137A-5B84-46F8-BF85-C8162786B046}"/>
              </a:ext>
            </a:extLst>
          </p:cNvPr>
          <p:cNvSpPr>
            <a:spLocks noGrp="1"/>
          </p:cNvSpPr>
          <p:nvPr>
            <p:ph type="dt" sz="half" idx="10"/>
          </p:nvPr>
        </p:nvSpPr>
        <p:spPr/>
        <p:txBody>
          <a:bodyPr/>
          <a:lstStyle/>
          <a:p>
            <a:fld id="{64C83791-8038-4D6F-98CF-9CCAA29AC2C1}" type="datetimeFigureOut">
              <a:rPr lang="en-AU" smtClean="0"/>
              <a:t>13/06/2020</a:t>
            </a:fld>
            <a:endParaRPr lang="en-AU"/>
          </a:p>
        </p:txBody>
      </p:sp>
      <p:sp>
        <p:nvSpPr>
          <p:cNvPr id="8" name="Footer Placeholder 7">
            <a:extLst>
              <a:ext uri="{FF2B5EF4-FFF2-40B4-BE49-F238E27FC236}">
                <a16:creationId xmlns:a16="http://schemas.microsoft.com/office/drawing/2014/main" id="{0B5A9F9E-1E59-41F5-814F-039A3AD1071C}"/>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C8AB542F-1DD4-40B5-B71A-E1DDDB70A89E}"/>
              </a:ext>
            </a:extLst>
          </p:cNvPr>
          <p:cNvSpPr>
            <a:spLocks noGrp="1"/>
          </p:cNvSpPr>
          <p:nvPr>
            <p:ph type="sldNum" sz="quarter" idx="12"/>
          </p:nvPr>
        </p:nvSpPr>
        <p:spPr/>
        <p:txBody>
          <a:bodyPr/>
          <a:lstStyle/>
          <a:p>
            <a:fld id="{D981C405-5962-4DDB-AFB4-3E5C67E2285E}" type="slidenum">
              <a:rPr lang="en-AU" smtClean="0"/>
              <a:t>‹#›</a:t>
            </a:fld>
            <a:endParaRPr lang="en-AU"/>
          </a:p>
        </p:txBody>
      </p:sp>
    </p:spTree>
    <p:extLst>
      <p:ext uri="{BB962C8B-B14F-4D97-AF65-F5344CB8AC3E}">
        <p14:creationId xmlns:p14="http://schemas.microsoft.com/office/powerpoint/2010/main" val="793679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9CE92-2690-4F09-8AB8-80E36E74D480}"/>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E54CD9DD-88BA-4BAB-BC10-97785CDD3AC2}"/>
              </a:ext>
            </a:extLst>
          </p:cNvPr>
          <p:cNvSpPr>
            <a:spLocks noGrp="1"/>
          </p:cNvSpPr>
          <p:nvPr>
            <p:ph type="dt" sz="half" idx="10"/>
          </p:nvPr>
        </p:nvSpPr>
        <p:spPr/>
        <p:txBody>
          <a:bodyPr/>
          <a:lstStyle/>
          <a:p>
            <a:fld id="{64C83791-8038-4D6F-98CF-9CCAA29AC2C1}" type="datetimeFigureOut">
              <a:rPr lang="en-AU" smtClean="0"/>
              <a:t>13/06/2020</a:t>
            </a:fld>
            <a:endParaRPr lang="en-AU"/>
          </a:p>
        </p:txBody>
      </p:sp>
      <p:sp>
        <p:nvSpPr>
          <p:cNvPr id="4" name="Footer Placeholder 3">
            <a:extLst>
              <a:ext uri="{FF2B5EF4-FFF2-40B4-BE49-F238E27FC236}">
                <a16:creationId xmlns:a16="http://schemas.microsoft.com/office/drawing/2014/main" id="{F1793435-2858-4292-AC77-60E3CBC8AB41}"/>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FE6D3270-77B7-43AE-99E8-0DAC2E27431F}"/>
              </a:ext>
            </a:extLst>
          </p:cNvPr>
          <p:cNvSpPr>
            <a:spLocks noGrp="1"/>
          </p:cNvSpPr>
          <p:nvPr>
            <p:ph type="sldNum" sz="quarter" idx="12"/>
          </p:nvPr>
        </p:nvSpPr>
        <p:spPr/>
        <p:txBody>
          <a:bodyPr/>
          <a:lstStyle/>
          <a:p>
            <a:fld id="{D981C405-5962-4DDB-AFB4-3E5C67E2285E}" type="slidenum">
              <a:rPr lang="en-AU" smtClean="0"/>
              <a:t>‹#›</a:t>
            </a:fld>
            <a:endParaRPr lang="en-AU"/>
          </a:p>
        </p:txBody>
      </p:sp>
    </p:spTree>
    <p:extLst>
      <p:ext uri="{BB962C8B-B14F-4D97-AF65-F5344CB8AC3E}">
        <p14:creationId xmlns:p14="http://schemas.microsoft.com/office/powerpoint/2010/main" val="1293296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14D946-7492-43D8-8CCD-A6E340974430}"/>
              </a:ext>
            </a:extLst>
          </p:cNvPr>
          <p:cNvSpPr>
            <a:spLocks noGrp="1"/>
          </p:cNvSpPr>
          <p:nvPr>
            <p:ph type="dt" sz="half" idx="10"/>
          </p:nvPr>
        </p:nvSpPr>
        <p:spPr/>
        <p:txBody>
          <a:bodyPr/>
          <a:lstStyle/>
          <a:p>
            <a:fld id="{64C83791-8038-4D6F-98CF-9CCAA29AC2C1}" type="datetimeFigureOut">
              <a:rPr lang="en-AU" smtClean="0"/>
              <a:t>13/06/2020</a:t>
            </a:fld>
            <a:endParaRPr lang="en-AU"/>
          </a:p>
        </p:txBody>
      </p:sp>
      <p:sp>
        <p:nvSpPr>
          <p:cNvPr id="3" name="Footer Placeholder 2">
            <a:extLst>
              <a:ext uri="{FF2B5EF4-FFF2-40B4-BE49-F238E27FC236}">
                <a16:creationId xmlns:a16="http://schemas.microsoft.com/office/drawing/2014/main" id="{3BFC7E1C-84B2-4BD1-A378-69C36DA8E889}"/>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ACC7A014-B702-4B06-AB38-7B59895CE3A4}"/>
              </a:ext>
            </a:extLst>
          </p:cNvPr>
          <p:cNvSpPr>
            <a:spLocks noGrp="1"/>
          </p:cNvSpPr>
          <p:nvPr>
            <p:ph type="sldNum" sz="quarter" idx="12"/>
          </p:nvPr>
        </p:nvSpPr>
        <p:spPr/>
        <p:txBody>
          <a:bodyPr/>
          <a:lstStyle/>
          <a:p>
            <a:fld id="{D981C405-5962-4DDB-AFB4-3E5C67E2285E}" type="slidenum">
              <a:rPr lang="en-AU" smtClean="0"/>
              <a:t>‹#›</a:t>
            </a:fld>
            <a:endParaRPr lang="en-AU"/>
          </a:p>
        </p:txBody>
      </p:sp>
    </p:spTree>
    <p:extLst>
      <p:ext uri="{BB962C8B-B14F-4D97-AF65-F5344CB8AC3E}">
        <p14:creationId xmlns:p14="http://schemas.microsoft.com/office/powerpoint/2010/main" val="971426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F646E-0C0F-4BF6-A1B1-A598FFCC46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3351AF93-89E2-4FD9-A0CC-6F9500CF26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AD71BBFB-1EDE-4C48-804E-501CBEA185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6A9823-5E0B-4444-820E-0193C7DA99A4}"/>
              </a:ext>
            </a:extLst>
          </p:cNvPr>
          <p:cNvSpPr>
            <a:spLocks noGrp="1"/>
          </p:cNvSpPr>
          <p:nvPr>
            <p:ph type="dt" sz="half" idx="10"/>
          </p:nvPr>
        </p:nvSpPr>
        <p:spPr/>
        <p:txBody>
          <a:bodyPr/>
          <a:lstStyle/>
          <a:p>
            <a:fld id="{64C83791-8038-4D6F-98CF-9CCAA29AC2C1}" type="datetimeFigureOut">
              <a:rPr lang="en-AU" smtClean="0"/>
              <a:t>13/06/2020</a:t>
            </a:fld>
            <a:endParaRPr lang="en-AU"/>
          </a:p>
        </p:txBody>
      </p:sp>
      <p:sp>
        <p:nvSpPr>
          <p:cNvPr id="6" name="Footer Placeholder 5">
            <a:extLst>
              <a:ext uri="{FF2B5EF4-FFF2-40B4-BE49-F238E27FC236}">
                <a16:creationId xmlns:a16="http://schemas.microsoft.com/office/drawing/2014/main" id="{E94473E8-E575-4845-B811-425E63B9ED76}"/>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B7357328-7A55-4863-9B08-E52F7B0368FE}"/>
              </a:ext>
            </a:extLst>
          </p:cNvPr>
          <p:cNvSpPr>
            <a:spLocks noGrp="1"/>
          </p:cNvSpPr>
          <p:nvPr>
            <p:ph type="sldNum" sz="quarter" idx="12"/>
          </p:nvPr>
        </p:nvSpPr>
        <p:spPr/>
        <p:txBody>
          <a:bodyPr/>
          <a:lstStyle/>
          <a:p>
            <a:fld id="{D981C405-5962-4DDB-AFB4-3E5C67E2285E}" type="slidenum">
              <a:rPr lang="en-AU" smtClean="0"/>
              <a:t>‹#›</a:t>
            </a:fld>
            <a:endParaRPr lang="en-AU"/>
          </a:p>
        </p:txBody>
      </p:sp>
    </p:spTree>
    <p:extLst>
      <p:ext uri="{BB962C8B-B14F-4D97-AF65-F5344CB8AC3E}">
        <p14:creationId xmlns:p14="http://schemas.microsoft.com/office/powerpoint/2010/main" val="2990981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5F61D-60E4-4AAD-AC0D-E9429FA90B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1A674448-7E3E-4D70-802C-5FF7BAD469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E36233AD-8D88-45AF-98C5-29364420B6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0ECB3C-DB98-4FA5-A2F8-F7EEE476AAE5}"/>
              </a:ext>
            </a:extLst>
          </p:cNvPr>
          <p:cNvSpPr>
            <a:spLocks noGrp="1"/>
          </p:cNvSpPr>
          <p:nvPr>
            <p:ph type="dt" sz="half" idx="10"/>
          </p:nvPr>
        </p:nvSpPr>
        <p:spPr/>
        <p:txBody>
          <a:bodyPr/>
          <a:lstStyle/>
          <a:p>
            <a:fld id="{64C83791-8038-4D6F-98CF-9CCAA29AC2C1}" type="datetimeFigureOut">
              <a:rPr lang="en-AU" smtClean="0"/>
              <a:t>13/06/2020</a:t>
            </a:fld>
            <a:endParaRPr lang="en-AU"/>
          </a:p>
        </p:txBody>
      </p:sp>
      <p:sp>
        <p:nvSpPr>
          <p:cNvPr id="6" name="Footer Placeholder 5">
            <a:extLst>
              <a:ext uri="{FF2B5EF4-FFF2-40B4-BE49-F238E27FC236}">
                <a16:creationId xmlns:a16="http://schemas.microsoft.com/office/drawing/2014/main" id="{1CD37944-2432-46C5-8FFE-0517225FA61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7176D4E-A317-4C0C-9CA8-35D726BD1E33}"/>
              </a:ext>
            </a:extLst>
          </p:cNvPr>
          <p:cNvSpPr>
            <a:spLocks noGrp="1"/>
          </p:cNvSpPr>
          <p:nvPr>
            <p:ph type="sldNum" sz="quarter" idx="12"/>
          </p:nvPr>
        </p:nvSpPr>
        <p:spPr/>
        <p:txBody>
          <a:bodyPr/>
          <a:lstStyle/>
          <a:p>
            <a:fld id="{D981C405-5962-4DDB-AFB4-3E5C67E2285E}" type="slidenum">
              <a:rPr lang="en-AU" smtClean="0"/>
              <a:t>‹#›</a:t>
            </a:fld>
            <a:endParaRPr lang="en-AU"/>
          </a:p>
        </p:txBody>
      </p:sp>
    </p:spTree>
    <p:extLst>
      <p:ext uri="{BB962C8B-B14F-4D97-AF65-F5344CB8AC3E}">
        <p14:creationId xmlns:p14="http://schemas.microsoft.com/office/powerpoint/2010/main" val="2941278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D922C-1EBA-4E70-A52C-33B8D4D2F510}"/>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ADDA6AE7-6712-44DB-A28F-CED7079569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926BE3C8-0FA5-4031-A6C7-57BB60F02369}"/>
              </a:ext>
            </a:extLst>
          </p:cNvPr>
          <p:cNvSpPr>
            <a:spLocks noGrp="1"/>
          </p:cNvSpPr>
          <p:nvPr>
            <p:ph type="dt" sz="half" idx="10"/>
          </p:nvPr>
        </p:nvSpPr>
        <p:spPr/>
        <p:txBody>
          <a:bodyPr/>
          <a:lstStyle/>
          <a:p>
            <a:fld id="{64C83791-8038-4D6F-98CF-9CCAA29AC2C1}" type="datetimeFigureOut">
              <a:rPr lang="en-AU" smtClean="0"/>
              <a:t>13/06/2020</a:t>
            </a:fld>
            <a:endParaRPr lang="en-AU"/>
          </a:p>
        </p:txBody>
      </p:sp>
      <p:sp>
        <p:nvSpPr>
          <p:cNvPr id="5" name="Footer Placeholder 4">
            <a:extLst>
              <a:ext uri="{FF2B5EF4-FFF2-40B4-BE49-F238E27FC236}">
                <a16:creationId xmlns:a16="http://schemas.microsoft.com/office/drawing/2014/main" id="{EFE58ABE-7FDD-4E54-90A5-59ED62C9CC6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A66B3D6-0B16-46AC-A9B4-DD24CB953F56}"/>
              </a:ext>
            </a:extLst>
          </p:cNvPr>
          <p:cNvSpPr>
            <a:spLocks noGrp="1"/>
          </p:cNvSpPr>
          <p:nvPr>
            <p:ph type="sldNum" sz="quarter" idx="12"/>
          </p:nvPr>
        </p:nvSpPr>
        <p:spPr/>
        <p:txBody>
          <a:bodyPr/>
          <a:lstStyle/>
          <a:p>
            <a:fld id="{D981C405-5962-4DDB-AFB4-3E5C67E2285E}" type="slidenum">
              <a:rPr lang="en-AU" smtClean="0"/>
              <a:t>‹#›</a:t>
            </a:fld>
            <a:endParaRPr lang="en-AU"/>
          </a:p>
        </p:txBody>
      </p:sp>
    </p:spTree>
    <p:extLst>
      <p:ext uri="{BB962C8B-B14F-4D97-AF65-F5344CB8AC3E}">
        <p14:creationId xmlns:p14="http://schemas.microsoft.com/office/powerpoint/2010/main" val="2113884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BFE2FB-A3A4-4483-B501-58679D87BAB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4B48821E-5889-4FB2-8914-05625C7751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81323FD-D247-43D7-A84C-0EB5790B1D1E}"/>
              </a:ext>
            </a:extLst>
          </p:cNvPr>
          <p:cNvSpPr>
            <a:spLocks noGrp="1"/>
          </p:cNvSpPr>
          <p:nvPr>
            <p:ph type="dt" sz="half" idx="10"/>
          </p:nvPr>
        </p:nvSpPr>
        <p:spPr/>
        <p:txBody>
          <a:bodyPr/>
          <a:lstStyle/>
          <a:p>
            <a:fld id="{64C83791-8038-4D6F-98CF-9CCAA29AC2C1}" type="datetimeFigureOut">
              <a:rPr lang="en-AU" smtClean="0"/>
              <a:t>13/06/2020</a:t>
            </a:fld>
            <a:endParaRPr lang="en-AU"/>
          </a:p>
        </p:txBody>
      </p:sp>
      <p:sp>
        <p:nvSpPr>
          <p:cNvPr id="5" name="Footer Placeholder 4">
            <a:extLst>
              <a:ext uri="{FF2B5EF4-FFF2-40B4-BE49-F238E27FC236}">
                <a16:creationId xmlns:a16="http://schemas.microsoft.com/office/drawing/2014/main" id="{F737D6FC-948B-453D-A4DA-C686A70DB4D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B2E475F-2C20-408D-B0AA-7B957E954B90}"/>
              </a:ext>
            </a:extLst>
          </p:cNvPr>
          <p:cNvSpPr>
            <a:spLocks noGrp="1"/>
          </p:cNvSpPr>
          <p:nvPr>
            <p:ph type="sldNum" sz="quarter" idx="12"/>
          </p:nvPr>
        </p:nvSpPr>
        <p:spPr/>
        <p:txBody>
          <a:bodyPr/>
          <a:lstStyle/>
          <a:p>
            <a:fld id="{D981C405-5962-4DDB-AFB4-3E5C67E2285E}" type="slidenum">
              <a:rPr lang="en-AU" smtClean="0"/>
              <a:t>‹#›</a:t>
            </a:fld>
            <a:endParaRPr lang="en-AU"/>
          </a:p>
        </p:txBody>
      </p:sp>
    </p:spTree>
    <p:extLst>
      <p:ext uri="{BB962C8B-B14F-4D97-AF65-F5344CB8AC3E}">
        <p14:creationId xmlns:p14="http://schemas.microsoft.com/office/powerpoint/2010/main" val="4157231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_Photo Background_Fed Squar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D986BF5-5C42-4CB3-AAB8-956AED54F973}"/>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558" r="17551"/>
          <a:stretch/>
        </p:blipFill>
        <p:spPr>
          <a:xfrm rot="16200000">
            <a:off x="2625686" y="-2625686"/>
            <a:ext cx="6940627" cy="12192000"/>
          </a:xfrm>
          <a:prstGeom prst="rect">
            <a:avLst/>
          </a:prstGeom>
        </p:spPr>
      </p:pic>
      <p:sp>
        <p:nvSpPr>
          <p:cNvPr id="9" name="Rectangle 8">
            <a:extLst>
              <a:ext uri="{FF2B5EF4-FFF2-40B4-BE49-F238E27FC236}">
                <a16:creationId xmlns:a16="http://schemas.microsoft.com/office/drawing/2014/main" id="{41DAEEA1-C999-4BD2-BFB0-12670C3C3AF7}"/>
              </a:ext>
            </a:extLst>
          </p:cNvPr>
          <p:cNvSpPr/>
          <p:nvPr userDrawn="1"/>
        </p:nvSpPr>
        <p:spPr>
          <a:xfrm>
            <a:off x="0" y="2221992"/>
            <a:ext cx="7930896" cy="2414016"/>
          </a:xfrm>
          <a:prstGeom prst="rect">
            <a:avLst/>
          </a:prstGeom>
          <a:solidFill>
            <a:schemeClr val="accent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2" name="Text Placeholder 11">
            <a:extLst>
              <a:ext uri="{FF2B5EF4-FFF2-40B4-BE49-F238E27FC236}">
                <a16:creationId xmlns:a16="http://schemas.microsoft.com/office/drawing/2014/main" id="{6E0672BC-0715-40A2-8432-7D8D52CC35DC}"/>
              </a:ext>
            </a:extLst>
          </p:cNvPr>
          <p:cNvSpPr>
            <a:spLocks noGrp="1"/>
          </p:cNvSpPr>
          <p:nvPr>
            <p:ph type="body" sz="quarter" idx="12" hasCustomPrompt="1"/>
          </p:nvPr>
        </p:nvSpPr>
        <p:spPr>
          <a:xfrm>
            <a:off x="1455144" y="2388393"/>
            <a:ext cx="6180137" cy="2081213"/>
          </a:xfrm>
        </p:spPr>
        <p:txBody>
          <a:bodyPr>
            <a:noAutofit/>
          </a:bodyPr>
          <a:lstStyle>
            <a:lvl1pPr marL="0" indent="0" algn="r">
              <a:buFontTx/>
              <a:buNone/>
              <a:defRPr sz="7200">
                <a:solidFill>
                  <a:schemeClr val="bg1"/>
                </a:solidFill>
              </a:defRPr>
            </a:lvl1pPr>
          </a:lstStyle>
          <a:p>
            <a:pPr lvl="0"/>
            <a:r>
              <a:rPr lang="en-US" dirty="0"/>
              <a:t>CLICK TO EDIT MASTER TEXT</a:t>
            </a:r>
          </a:p>
        </p:txBody>
      </p:sp>
      <p:pic>
        <p:nvPicPr>
          <p:cNvPr id="15" name="Picture 14">
            <a:extLst>
              <a:ext uri="{FF2B5EF4-FFF2-40B4-BE49-F238E27FC236}">
                <a16:creationId xmlns:a16="http://schemas.microsoft.com/office/drawing/2014/main" id="{FADC089D-4B67-4D6F-82AE-A0171E7E596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32563" y="6133480"/>
            <a:ext cx="1679436" cy="544267"/>
          </a:xfrm>
          <a:prstGeom prst="rect">
            <a:avLst/>
          </a:prstGeom>
        </p:spPr>
      </p:pic>
      <p:sp>
        <p:nvSpPr>
          <p:cNvPr id="2" name="Rectangle 1">
            <a:extLst>
              <a:ext uri="{FF2B5EF4-FFF2-40B4-BE49-F238E27FC236}">
                <a16:creationId xmlns:a16="http://schemas.microsoft.com/office/drawing/2014/main" id="{3829518B-94AD-4950-A7F3-922ED3D6A88E}"/>
              </a:ext>
            </a:extLst>
          </p:cNvPr>
          <p:cNvSpPr/>
          <p:nvPr userDrawn="1"/>
        </p:nvSpPr>
        <p:spPr>
          <a:xfrm>
            <a:off x="10137913" y="511708"/>
            <a:ext cx="2054087" cy="4373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2">
            <a:extLst>
              <a:ext uri="{FF2B5EF4-FFF2-40B4-BE49-F238E27FC236}">
                <a16:creationId xmlns:a16="http://schemas.microsoft.com/office/drawing/2014/main" id="{5AB41CDA-D1E2-49CF-9FCB-56D81536A01C}"/>
              </a:ext>
            </a:extLst>
          </p:cNvPr>
          <p:cNvSpPr>
            <a:spLocks noGrp="1"/>
          </p:cNvSpPr>
          <p:nvPr>
            <p:ph type="body" idx="1" hasCustomPrompt="1"/>
          </p:nvPr>
        </p:nvSpPr>
        <p:spPr>
          <a:xfrm>
            <a:off x="10225844" y="574967"/>
            <a:ext cx="1591504" cy="304490"/>
          </a:xfrm>
          <a:prstGeom prst="rect">
            <a:avLst/>
          </a:prstGeom>
        </p:spPr>
        <p:txBody>
          <a:bodyPr>
            <a:noAutofit/>
          </a:bodyPr>
          <a:lstStyle>
            <a:lvl1pPr marL="0" indent="0">
              <a:lnSpc>
                <a:spcPts val="1900"/>
              </a:lnSpc>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MONTH 20XX</a:t>
            </a:r>
          </a:p>
          <a:p>
            <a:pPr lvl="0"/>
            <a:endParaRPr lang="en-US" dirty="0"/>
          </a:p>
        </p:txBody>
      </p:sp>
    </p:spTree>
    <p:extLst>
      <p:ext uri="{BB962C8B-B14F-4D97-AF65-F5344CB8AC3E}">
        <p14:creationId xmlns:p14="http://schemas.microsoft.com/office/powerpoint/2010/main" val="360960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tmplLst>
          <p:tmpl lvl="1">
            <p:tnLst>
              <p:par>
                <p:cTn presetID="10"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_Solid_GR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7B645AB-9E5B-4DD0-A3B4-66E4E4F51A6C}"/>
              </a:ext>
            </a:extLst>
          </p:cNvPr>
          <p:cNvSpPr/>
          <p:nvPr/>
        </p:nvSpPr>
        <p:spPr>
          <a:xfrm>
            <a:off x="0" y="0"/>
            <a:ext cx="12192000" cy="6858000"/>
          </a:xfrm>
          <a:prstGeom prst="rect">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a:extLst>
              <a:ext uri="{FF2B5EF4-FFF2-40B4-BE49-F238E27FC236}">
                <a16:creationId xmlns:a16="http://schemas.microsoft.com/office/drawing/2014/main" id="{AD21EA10-D898-4956-9D58-19E2FC3C0718}"/>
              </a:ext>
            </a:extLst>
          </p:cNvPr>
          <p:cNvSpPr>
            <a:spLocks noGrp="1"/>
          </p:cNvSpPr>
          <p:nvPr>
            <p:ph type="ctrTitle" hasCustomPrompt="1"/>
          </p:nvPr>
        </p:nvSpPr>
        <p:spPr>
          <a:xfrm>
            <a:off x="1472588" y="1122363"/>
            <a:ext cx="9195412" cy="1655762"/>
          </a:xfrm>
          <a:prstGeom prst="rect">
            <a:avLst/>
          </a:prstGeom>
        </p:spPr>
        <p:txBody>
          <a:bodyPr anchor="b">
            <a:normAutofit/>
          </a:bodyPr>
          <a:lstStyle>
            <a:lvl1pPr algn="ctr">
              <a:lnSpc>
                <a:spcPts val="4300"/>
              </a:lnSpc>
              <a:defRPr lang="en-AU" sz="4400" b="1" kern="1200" dirty="0">
                <a:solidFill>
                  <a:schemeClr val="bg1"/>
                </a:solidFill>
                <a:latin typeface="Corbel" panose="020B0503020204020204" pitchFamily="34" charset="0"/>
                <a:ea typeface="+mj-ea"/>
                <a:cs typeface="+mj-cs"/>
              </a:defRPr>
            </a:lvl1pPr>
          </a:lstStyle>
          <a:p>
            <a:r>
              <a:rPr lang="en-US" dirty="0"/>
              <a:t>CLICK TO EDIT MASTER TITLE STYLE</a:t>
            </a:r>
            <a:endParaRPr lang="en-AU" dirty="0"/>
          </a:p>
        </p:txBody>
      </p:sp>
      <p:sp>
        <p:nvSpPr>
          <p:cNvPr id="3" name="Subtitle 2">
            <a:extLst>
              <a:ext uri="{FF2B5EF4-FFF2-40B4-BE49-F238E27FC236}">
                <a16:creationId xmlns:a16="http://schemas.microsoft.com/office/drawing/2014/main" id="{487ACF5C-4B37-4A4E-BCEB-801C600CE411}"/>
              </a:ext>
            </a:extLst>
          </p:cNvPr>
          <p:cNvSpPr>
            <a:spLocks noGrp="1"/>
          </p:cNvSpPr>
          <p:nvPr>
            <p:ph type="subTitle" idx="1" hasCustomPrompt="1"/>
          </p:nvPr>
        </p:nvSpPr>
        <p:spPr>
          <a:xfrm>
            <a:off x="1524000" y="2778125"/>
            <a:ext cx="9144000" cy="2306637"/>
          </a:xfrm>
          <a:prstGeom prst="rect">
            <a:avLst/>
          </a:prstGeom>
        </p:spPr>
        <p:txBody>
          <a:bodyPr wrap="square">
            <a:normAutofit/>
          </a:bodyPr>
          <a:lstStyle>
            <a:lvl1pPr marL="0" indent="0" algn="ctr">
              <a:lnSpc>
                <a:spcPts val="4300"/>
              </a:lnSpc>
              <a:spcBef>
                <a:spcPts val="0"/>
              </a:spcBef>
              <a:buNone/>
              <a:defRPr lang="en-AU" sz="4400" b="0" kern="1200" dirty="0">
                <a:solidFill>
                  <a:srgbClr val="808285"/>
                </a:solidFill>
                <a:latin typeface="Corbel" panose="020B0503020204020204" pitchFamily="34" charset="0"/>
                <a:ea typeface="Open Sans Light" charset="0"/>
                <a:cs typeface="Open Sans Light"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AU" dirty="0"/>
          </a:p>
        </p:txBody>
      </p:sp>
      <p:pic>
        <p:nvPicPr>
          <p:cNvPr id="8" name="Picture 7">
            <a:extLst>
              <a:ext uri="{FF2B5EF4-FFF2-40B4-BE49-F238E27FC236}">
                <a16:creationId xmlns:a16="http://schemas.microsoft.com/office/drawing/2014/main" id="{A3B7CCE0-2492-4B6C-8EC9-93217A83B6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2563" y="6133480"/>
            <a:ext cx="1679436" cy="544267"/>
          </a:xfrm>
          <a:prstGeom prst="rect">
            <a:avLst/>
          </a:prstGeom>
        </p:spPr>
      </p:pic>
      <p:sp>
        <p:nvSpPr>
          <p:cNvPr id="13" name="Date Placeholder 2">
            <a:extLst>
              <a:ext uri="{FF2B5EF4-FFF2-40B4-BE49-F238E27FC236}">
                <a16:creationId xmlns:a16="http://schemas.microsoft.com/office/drawing/2014/main" id="{16D4D908-79A7-40C7-9F86-3485692B5C06}"/>
              </a:ext>
            </a:extLst>
          </p:cNvPr>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r>
              <a:rPr lang="en-AU"/>
              <a:t>December 18</a:t>
            </a:r>
            <a:endParaRPr lang="en-AU" dirty="0"/>
          </a:p>
        </p:txBody>
      </p:sp>
      <p:sp>
        <p:nvSpPr>
          <p:cNvPr id="9" name="Rectangle 8">
            <a:extLst>
              <a:ext uri="{FF2B5EF4-FFF2-40B4-BE49-F238E27FC236}">
                <a16:creationId xmlns:a16="http://schemas.microsoft.com/office/drawing/2014/main" id="{CE7FCBE9-2F56-44FA-8F15-78A52324314E}"/>
              </a:ext>
            </a:extLst>
          </p:cNvPr>
          <p:cNvSpPr/>
          <p:nvPr userDrawn="1"/>
        </p:nvSpPr>
        <p:spPr>
          <a:xfrm>
            <a:off x="0" y="0"/>
            <a:ext cx="12192000" cy="6858000"/>
          </a:xfrm>
          <a:prstGeom prst="rect">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10" name="Picture 9">
            <a:extLst>
              <a:ext uri="{FF2B5EF4-FFF2-40B4-BE49-F238E27FC236}">
                <a16:creationId xmlns:a16="http://schemas.microsoft.com/office/drawing/2014/main" id="{38D8D2FB-0ACF-4626-826F-F7E47541CE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32563" y="6133480"/>
            <a:ext cx="1679436" cy="544267"/>
          </a:xfrm>
          <a:prstGeom prst="rect">
            <a:avLst/>
          </a:prstGeom>
        </p:spPr>
      </p:pic>
      <p:sp>
        <p:nvSpPr>
          <p:cNvPr id="11" name="Text Placeholder 11">
            <a:extLst>
              <a:ext uri="{FF2B5EF4-FFF2-40B4-BE49-F238E27FC236}">
                <a16:creationId xmlns:a16="http://schemas.microsoft.com/office/drawing/2014/main" id="{6FAB5DA5-2F38-4AA2-8071-762EADC00628}"/>
              </a:ext>
            </a:extLst>
          </p:cNvPr>
          <p:cNvSpPr>
            <a:spLocks noGrp="1"/>
          </p:cNvSpPr>
          <p:nvPr>
            <p:ph type="body" sz="quarter" idx="12" hasCustomPrompt="1"/>
          </p:nvPr>
        </p:nvSpPr>
        <p:spPr>
          <a:xfrm>
            <a:off x="3005931" y="2388393"/>
            <a:ext cx="6180137" cy="2081213"/>
          </a:xfrm>
        </p:spPr>
        <p:txBody>
          <a:bodyPr>
            <a:noAutofit/>
          </a:bodyPr>
          <a:lstStyle>
            <a:lvl1pPr marL="0" indent="0" algn="r">
              <a:buFontTx/>
              <a:buNone/>
              <a:defRPr sz="7200">
                <a:solidFill>
                  <a:schemeClr val="tx2"/>
                </a:solidFill>
              </a:defRPr>
            </a:lvl1pPr>
          </a:lstStyle>
          <a:p>
            <a:pPr lvl="0"/>
            <a:r>
              <a:rPr lang="en-US" dirty="0"/>
              <a:t>CLICK TO EDIT MASTER TEXT</a:t>
            </a:r>
          </a:p>
        </p:txBody>
      </p:sp>
    </p:spTree>
    <p:extLst>
      <p:ext uri="{BB962C8B-B14F-4D97-AF65-F5344CB8AC3E}">
        <p14:creationId xmlns:p14="http://schemas.microsoft.com/office/powerpoint/2010/main" val="2088303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_with Title &amp; Subtitle">
    <p:spTree>
      <p:nvGrpSpPr>
        <p:cNvPr id="1" name=""/>
        <p:cNvGrpSpPr/>
        <p:nvPr/>
      </p:nvGrpSpPr>
      <p:grpSpPr>
        <a:xfrm>
          <a:off x="0" y="0"/>
          <a:ext cx="0" cy="0"/>
          <a:chOff x="0" y="0"/>
          <a:chExt cx="0" cy="0"/>
        </a:xfrm>
      </p:grpSpPr>
      <p:sp>
        <p:nvSpPr>
          <p:cNvPr id="27" name="Text Placeholder 2">
            <a:extLst>
              <a:ext uri="{FF2B5EF4-FFF2-40B4-BE49-F238E27FC236}">
                <a16:creationId xmlns:a16="http://schemas.microsoft.com/office/drawing/2014/main" id="{44023EC0-9B14-47A4-89FE-D5EFE0E0FC13}"/>
              </a:ext>
            </a:extLst>
          </p:cNvPr>
          <p:cNvSpPr>
            <a:spLocks noGrp="1"/>
          </p:cNvSpPr>
          <p:nvPr>
            <p:ph type="body" idx="1" hasCustomPrompt="1"/>
          </p:nvPr>
        </p:nvSpPr>
        <p:spPr>
          <a:xfrm>
            <a:off x="6554788" y="2339637"/>
            <a:ext cx="3932237" cy="608980"/>
          </a:xfrm>
          <a:prstGeom prst="rect">
            <a:avLst/>
          </a:prstGeom>
        </p:spPr>
        <p:txBody>
          <a:bodyPr>
            <a:normAutofit/>
          </a:bodyPr>
          <a:lstStyle>
            <a:lvl1pPr marL="0" indent="0">
              <a:lnSpc>
                <a:spcPts val="1900"/>
              </a:lnSpc>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subtitle text style click to edit subtitle text style </a:t>
            </a:r>
          </a:p>
          <a:p>
            <a:pPr lvl="0"/>
            <a:endParaRPr lang="en-US" dirty="0"/>
          </a:p>
        </p:txBody>
      </p:sp>
      <p:sp>
        <p:nvSpPr>
          <p:cNvPr id="20" name="Picture Placeholder 19">
            <a:extLst>
              <a:ext uri="{FF2B5EF4-FFF2-40B4-BE49-F238E27FC236}">
                <a16:creationId xmlns:a16="http://schemas.microsoft.com/office/drawing/2014/main" id="{228407FB-F4E7-46D8-9A09-FBEBFD3899E4}"/>
              </a:ext>
            </a:extLst>
          </p:cNvPr>
          <p:cNvSpPr>
            <a:spLocks noGrp="1"/>
          </p:cNvSpPr>
          <p:nvPr>
            <p:ph type="pic" sz="quarter" idx="13"/>
          </p:nvPr>
        </p:nvSpPr>
        <p:spPr>
          <a:xfrm>
            <a:off x="0" y="0"/>
            <a:ext cx="5948363" cy="6858000"/>
          </a:xfrm>
          <a:prstGeom prst="rect">
            <a:avLst/>
          </a:prstGeom>
        </p:spPr>
        <p:txBody>
          <a:bodyPr/>
          <a:lstStyle/>
          <a:p>
            <a:r>
              <a:rPr lang="en-US"/>
              <a:t>Click icon to add picture</a:t>
            </a:r>
            <a:endParaRPr lang="en-AU" dirty="0"/>
          </a:p>
        </p:txBody>
      </p:sp>
      <p:cxnSp>
        <p:nvCxnSpPr>
          <p:cNvPr id="12" name="Straight Connector 11">
            <a:extLst>
              <a:ext uri="{FF2B5EF4-FFF2-40B4-BE49-F238E27FC236}">
                <a16:creationId xmlns:a16="http://schemas.microsoft.com/office/drawing/2014/main" id="{760D2F69-FA77-475B-B043-660C9747069F}"/>
              </a:ext>
            </a:extLst>
          </p:cNvPr>
          <p:cNvCxnSpPr/>
          <p:nvPr userDrawn="1"/>
        </p:nvCxnSpPr>
        <p:spPr>
          <a:xfrm>
            <a:off x="6650141" y="2926080"/>
            <a:ext cx="5523571" cy="0"/>
          </a:xfrm>
          <a:prstGeom prst="line">
            <a:avLst/>
          </a:prstGeom>
          <a:ln w="38100">
            <a:solidFill>
              <a:srgbClr val="99CC00"/>
            </a:solidFill>
          </a:ln>
        </p:spPr>
        <p:style>
          <a:lnRef idx="1">
            <a:schemeClr val="accent1"/>
          </a:lnRef>
          <a:fillRef idx="0">
            <a:schemeClr val="accent1"/>
          </a:fillRef>
          <a:effectRef idx="0">
            <a:schemeClr val="accent1"/>
          </a:effectRef>
          <a:fontRef idx="minor">
            <a:schemeClr val="tx1"/>
          </a:fontRef>
        </p:style>
      </p:cxnSp>
      <p:sp>
        <p:nvSpPr>
          <p:cNvPr id="26" name="Title 25">
            <a:extLst>
              <a:ext uri="{FF2B5EF4-FFF2-40B4-BE49-F238E27FC236}">
                <a16:creationId xmlns:a16="http://schemas.microsoft.com/office/drawing/2014/main" id="{2EDE1D36-2E40-42D5-AECC-6CC6E7200F56}"/>
              </a:ext>
            </a:extLst>
          </p:cNvPr>
          <p:cNvSpPr>
            <a:spLocks noGrp="1"/>
          </p:cNvSpPr>
          <p:nvPr>
            <p:ph type="title" hasCustomPrompt="1"/>
          </p:nvPr>
        </p:nvSpPr>
        <p:spPr>
          <a:xfrm>
            <a:off x="6554788" y="1600647"/>
            <a:ext cx="5373124" cy="849160"/>
          </a:xfrm>
          <a:prstGeom prst="rect">
            <a:avLst/>
          </a:prstGeom>
        </p:spPr>
        <p:txBody>
          <a:bodyPr anchor="b" anchorCtr="0">
            <a:normAutofit/>
          </a:bodyPr>
          <a:lstStyle>
            <a:lvl1pPr>
              <a:lnSpc>
                <a:spcPts val="3300"/>
              </a:lnSpc>
              <a:defRPr sz="4000"/>
            </a:lvl1p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CE9E79FB-B39B-4456-97A7-A34298FA0FBD}"/>
              </a:ext>
            </a:extLst>
          </p:cNvPr>
          <p:cNvSpPr>
            <a:spLocks noGrp="1"/>
          </p:cNvSpPr>
          <p:nvPr>
            <p:ph type="body" sz="quarter" idx="14" hasCustomPrompt="1"/>
          </p:nvPr>
        </p:nvSpPr>
        <p:spPr>
          <a:xfrm>
            <a:off x="6554788" y="3081338"/>
            <a:ext cx="4921250" cy="2889250"/>
          </a:xfrm>
        </p:spPr>
        <p:txBody>
          <a:bodyPr>
            <a:normAutofit/>
          </a:bodyPr>
          <a:lstStyle>
            <a:lvl1pPr marL="0" marR="0" indent="0" algn="l" defTabSz="914400" rtl="0" eaLnBrk="1" fontAlgn="auto" latinLnBrk="0" hangingPunct="1">
              <a:lnSpc>
                <a:spcPts val="2200"/>
              </a:lnSpc>
              <a:spcBef>
                <a:spcPts val="1000"/>
              </a:spcBef>
              <a:spcAft>
                <a:spcPts val="0"/>
              </a:spcAft>
              <a:buClrTx/>
              <a:buSzTx/>
              <a:buFont typeface="Arial" panose="020B0604020202020204" pitchFamily="34" charset="0"/>
              <a:buNone/>
              <a:tabLst/>
              <a:defRPr sz="1800">
                <a:solidFill>
                  <a:schemeClr val="tx1"/>
                </a:solidFill>
              </a:defRPr>
            </a:lvl1pPr>
          </a:lstStyle>
          <a:p>
            <a:pPr marL="0" marR="0" lvl="0" indent="0" algn="l" defTabSz="914400" rtl="0" eaLnBrk="1" fontAlgn="auto" latinLnBrk="0" hangingPunct="1">
              <a:lnSpc>
                <a:spcPts val="2200"/>
              </a:lnSpc>
              <a:spcBef>
                <a:spcPts val="1000"/>
              </a:spcBef>
              <a:spcAft>
                <a:spcPts val="0"/>
              </a:spcAft>
              <a:buClrTx/>
              <a:buSzTx/>
              <a:buFont typeface="Arial" panose="020B0604020202020204" pitchFamily="34" charset="0"/>
              <a:buNone/>
              <a:tabLst/>
              <a:defRPr/>
            </a:pPr>
            <a:r>
              <a:rPr lang="en-AU" b="0" dirty="0">
                <a:latin typeface="Corbel" panose="020B0503020204020204" pitchFamily="34" charset="0"/>
              </a:rPr>
              <a:t>Click to edit body text click to edit body text click to edit body text click to edit body text </a:t>
            </a:r>
          </a:p>
          <a:p>
            <a:pPr marL="0" marR="0" lvl="0" indent="0" algn="l" defTabSz="914400" rtl="0" eaLnBrk="1" fontAlgn="auto" latinLnBrk="0" hangingPunct="1">
              <a:lnSpc>
                <a:spcPts val="2200"/>
              </a:lnSpc>
              <a:spcBef>
                <a:spcPts val="1000"/>
              </a:spcBef>
              <a:spcAft>
                <a:spcPts val="0"/>
              </a:spcAft>
              <a:buClrTx/>
              <a:buSzTx/>
              <a:buFont typeface="Arial" panose="020B0604020202020204" pitchFamily="34" charset="0"/>
              <a:buNone/>
              <a:tabLst/>
              <a:defRPr/>
            </a:pPr>
            <a:r>
              <a:rPr lang="en-AU" b="0" dirty="0">
                <a:latin typeface="Corbel" panose="020B0503020204020204" pitchFamily="34" charset="0"/>
              </a:rPr>
              <a:t>Click to edit body text click to edit body text click to edit body text click to edit body text </a:t>
            </a:r>
            <a:endParaRPr lang="en-GB" dirty="0"/>
          </a:p>
          <a:p>
            <a:pPr marL="0" marR="0" lvl="0" indent="0" algn="l" defTabSz="914400" rtl="0" eaLnBrk="1" fontAlgn="auto" latinLnBrk="0" hangingPunct="1">
              <a:lnSpc>
                <a:spcPts val="2200"/>
              </a:lnSpc>
              <a:spcBef>
                <a:spcPts val="1000"/>
              </a:spcBef>
              <a:spcAft>
                <a:spcPts val="0"/>
              </a:spcAft>
              <a:buClrTx/>
              <a:buSzTx/>
              <a:buFont typeface="Arial" panose="020B0604020202020204" pitchFamily="34" charset="0"/>
              <a:buNone/>
              <a:tabLst/>
              <a:defRPr/>
            </a:pPr>
            <a:r>
              <a:rPr lang="en-AU" b="0" dirty="0">
                <a:latin typeface="Corbel" panose="020B0503020204020204" pitchFamily="34" charset="0"/>
              </a:rPr>
              <a:t>Click to edit body text click to edit body text click to edit body text click to edit body text </a:t>
            </a:r>
            <a:endParaRPr lang="en-GB" dirty="0"/>
          </a:p>
          <a:p>
            <a:pPr marL="0" marR="0" lvl="0" indent="0" algn="l" defTabSz="914400" rtl="0" eaLnBrk="1" fontAlgn="auto" latinLnBrk="0" hangingPunct="1">
              <a:lnSpc>
                <a:spcPts val="2200"/>
              </a:lnSpc>
              <a:spcBef>
                <a:spcPts val="1000"/>
              </a:spcBef>
              <a:spcAft>
                <a:spcPts val="0"/>
              </a:spcAft>
              <a:buClrTx/>
              <a:buSzTx/>
              <a:buFont typeface="Arial" panose="020B0604020202020204" pitchFamily="34" charset="0"/>
              <a:buNone/>
              <a:tabLst/>
              <a:defRPr/>
            </a:pPr>
            <a:r>
              <a:rPr lang="en-AU" b="0" dirty="0">
                <a:latin typeface="Corbel" panose="020B0503020204020204" pitchFamily="34" charset="0"/>
              </a:rPr>
              <a:t>Click to edit body text click to edit body text click to edit body text click to edit body text </a:t>
            </a:r>
            <a:endParaRPr lang="en-GB" dirty="0"/>
          </a:p>
          <a:p>
            <a:pPr marL="0" marR="0" lvl="0" indent="0" algn="l" defTabSz="914400" rtl="0" eaLnBrk="1" fontAlgn="auto" latinLnBrk="0" hangingPunct="1">
              <a:lnSpc>
                <a:spcPts val="2200"/>
              </a:lnSpc>
              <a:spcBef>
                <a:spcPts val="1000"/>
              </a:spcBef>
              <a:spcAft>
                <a:spcPts val="0"/>
              </a:spcAft>
              <a:buClrTx/>
              <a:buSzTx/>
              <a:buFont typeface="Arial" panose="020B0604020202020204" pitchFamily="34" charset="0"/>
              <a:buNone/>
              <a:tabLst/>
              <a:defRPr/>
            </a:pPr>
            <a:endParaRPr lang="en-GB" dirty="0"/>
          </a:p>
        </p:txBody>
      </p:sp>
    </p:spTree>
    <p:extLst>
      <p:ext uri="{BB962C8B-B14F-4D97-AF65-F5344CB8AC3E}">
        <p14:creationId xmlns:p14="http://schemas.microsoft.com/office/powerpoint/2010/main" val="276293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1+#ppt_w/2"/>
                                          </p:val>
                                        </p:tav>
                                        <p:tav tm="100000">
                                          <p:val>
                                            <p:strVal val="#ppt_x"/>
                                          </p:val>
                                        </p:tav>
                                      </p:tavLst>
                                    </p:anim>
                                    <p:anim calcmode="lin" valueType="num">
                                      <p:cBhvr additive="base">
                                        <p:cTn id="8" dur="750" fill="hold"/>
                                        <p:tgtEl>
                                          <p:spTgt spid="26"/>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animEffect transition="in" filter="fade">
                                      <p:cBhvr>
                                        <p:cTn id="11" dur="500"/>
                                        <p:tgtEl>
                                          <p:spTgt spid="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tmplLst>
          <p:tmpl lvl="1">
            <p:tnLst>
              <p:par>
                <p:cTn presetID="10" presetClass="entr" presetSubtype="0" fill="hold" nodeType="with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6"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_with Caption">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760D2F69-FA77-475B-B043-660C9747069F}"/>
              </a:ext>
            </a:extLst>
          </p:cNvPr>
          <p:cNvCxnSpPr/>
          <p:nvPr userDrawn="1"/>
        </p:nvCxnSpPr>
        <p:spPr>
          <a:xfrm>
            <a:off x="818229" y="2926080"/>
            <a:ext cx="5523571" cy="0"/>
          </a:xfrm>
          <a:prstGeom prst="line">
            <a:avLst/>
          </a:prstGeom>
          <a:ln w="38100">
            <a:solidFill>
              <a:srgbClr val="99CC00"/>
            </a:solidFill>
          </a:ln>
        </p:spPr>
        <p:style>
          <a:lnRef idx="1">
            <a:schemeClr val="accent1"/>
          </a:lnRef>
          <a:fillRef idx="0">
            <a:schemeClr val="accent1"/>
          </a:fillRef>
          <a:effectRef idx="0">
            <a:schemeClr val="accent1"/>
          </a:effectRef>
          <a:fontRef idx="minor">
            <a:schemeClr val="tx1"/>
          </a:fontRef>
        </p:style>
      </p:cxnSp>
      <p:sp>
        <p:nvSpPr>
          <p:cNvPr id="9" name="Picture Placeholder 19">
            <a:extLst>
              <a:ext uri="{FF2B5EF4-FFF2-40B4-BE49-F238E27FC236}">
                <a16:creationId xmlns:a16="http://schemas.microsoft.com/office/drawing/2014/main" id="{92A4F566-85AA-48B7-8D9B-7D5AAE329492}"/>
              </a:ext>
            </a:extLst>
          </p:cNvPr>
          <p:cNvSpPr>
            <a:spLocks noGrp="1"/>
          </p:cNvSpPr>
          <p:nvPr>
            <p:ph type="pic" sz="quarter" idx="14"/>
          </p:nvPr>
        </p:nvSpPr>
        <p:spPr>
          <a:xfrm>
            <a:off x="6243639" y="0"/>
            <a:ext cx="5948363" cy="6858000"/>
          </a:xfrm>
          <a:prstGeom prst="rect">
            <a:avLst/>
          </a:prstGeom>
        </p:spPr>
        <p:txBody>
          <a:bodyPr/>
          <a:lstStyle>
            <a:lvl1pPr>
              <a:defRPr lang="en-AU" dirty="0"/>
            </a:lvl1pPr>
          </a:lstStyle>
          <a:p>
            <a:r>
              <a:rPr lang="en-US"/>
              <a:t>Click icon to add picture</a:t>
            </a:r>
            <a:endParaRPr lang="en-AU" dirty="0"/>
          </a:p>
        </p:txBody>
      </p:sp>
      <p:pic>
        <p:nvPicPr>
          <p:cNvPr id="14" name="Picture 13">
            <a:extLst>
              <a:ext uri="{FF2B5EF4-FFF2-40B4-BE49-F238E27FC236}">
                <a16:creationId xmlns:a16="http://schemas.microsoft.com/office/drawing/2014/main" id="{B39037A5-5DD3-402E-8484-7DB824B5CD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32563" y="6133480"/>
            <a:ext cx="1679436" cy="544267"/>
          </a:xfrm>
          <a:prstGeom prst="rect">
            <a:avLst/>
          </a:prstGeom>
        </p:spPr>
      </p:pic>
      <p:sp>
        <p:nvSpPr>
          <p:cNvPr id="26" name="Title 25">
            <a:extLst>
              <a:ext uri="{FF2B5EF4-FFF2-40B4-BE49-F238E27FC236}">
                <a16:creationId xmlns:a16="http://schemas.microsoft.com/office/drawing/2014/main" id="{2EDE1D36-2E40-42D5-AECC-6CC6E7200F56}"/>
              </a:ext>
            </a:extLst>
          </p:cNvPr>
          <p:cNvSpPr>
            <a:spLocks noGrp="1"/>
          </p:cNvSpPr>
          <p:nvPr>
            <p:ph type="title" hasCustomPrompt="1"/>
          </p:nvPr>
        </p:nvSpPr>
        <p:spPr>
          <a:xfrm>
            <a:off x="722876" y="1600646"/>
            <a:ext cx="5059359" cy="1205095"/>
          </a:xfrm>
          <a:prstGeom prst="rect">
            <a:avLst/>
          </a:prstGeom>
        </p:spPr>
        <p:txBody>
          <a:bodyPr anchor="b" anchorCtr="0">
            <a:noAutofit/>
          </a:bodyPr>
          <a:lstStyle>
            <a:lvl1pPr>
              <a:lnSpc>
                <a:spcPts val="3300"/>
              </a:lnSpc>
              <a:defRPr sz="3000" baseline="0">
                <a:solidFill>
                  <a:srgbClr val="808285"/>
                </a:solidFill>
              </a:defRPr>
            </a:lvl1pPr>
          </a:lstStyle>
          <a:p>
            <a:r>
              <a:rPr lang="en-US" dirty="0"/>
              <a:t>Click to edit master title style</a:t>
            </a:r>
            <a:br>
              <a:rPr lang="en-US" dirty="0"/>
            </a:br>
            <a:r>
              <a:rPr lang="en-US" dirty="0"/>
              <a:t>click to edit master title </a:t>
            </a:r>
            <a:r>
              <a:rPr lang="en-US" dirty="0" err="1"/>
              <a:t>sytle</a:t>
            </a:r>
            <a:endParaRPr lang="en-AU" dirty="0"/>
          </a:p>
        </p:txBody>
      </p:sp>
      <p:sp>
        <p:nvSpPr>
          <p:cNvPr id="5" name="TextBox 4">
            <a:extLst>
              <a:ext uri="{FF2B5EF4-FFF2-40B4-BE49-F238E27FC236}">
                <a16:creationId xmlns:a16="http://schemas.microsoft.com/office/drawing/2014/main" id="{0FA2C152-A431-40B9-AA19-52450B52573D}"/>
              </a:ext>
            </a:extLst>
          </p:cNvPr>
          <p:cNvSpPr txBox="1"/>
          <p:nvPr userDrawn="1"/>
        </p:nvSpPr>
        <p:spPr>
          <a:xfrm>
            <a:off x="4114800" y="-738554"/>
            <a:ext cx="1981200" cy="1205089"/>
          </a:xfrm>
          <a:prstGeom prst="rect">
            <a:avLst/>
          </a:prstGeom>
          <a:noFill/>
        </p:spPr>
        <p:txBody>
          <a:bodyPr wrap="square" rtlCol="0">
            <a:spAutoFit/>
          </a:bodyPr>
          <a:lstStyle/>
          <a:p>
            <a:endParaRPr lang="en-AU" dirty="0"/>
          </a:p>
        </p:txBody>
      </p:sp>
      <p:sp>
        <p:nvSpPr>
          <p:cNvPr id="10" name="Text Placeholder 2">
            <a:extLst>
              <a:ext uri="{FF2B5EF4-FFF2-40B4-BE49-F238E27FC236}">
                <a16:creationId xmlns:a16="http://schemas.microsoft.com/office/drawing/2014/main" id="{DAFB56DF-D7DE-4555-8995-0AEF9ECF4A2D}"/>
              </a:ext>
            </a:extLst>
          </p:cNvPr>
          <p:cNvSpPr>
            <a:spLocks noGrp="1"/>
          </p:cNvSpPr>
          <p:nvPr>
            <p:ph type="body" sz="quarter" idx="15" hasCustomPrompt="1"/>
          </p:nvPr>
        </p:nvSpPr>
        <p:spPr>
          <a:xfrm>
            <a:off x="722876" y="3046420"/>
            <a:ext cx="4921250" cy="2889250"/>
          </a:xfrm>
        </p:spPr>
        <p:txBody>
          <a:bodyPr>
            <a:normAutofit/>
          </a:bodyPr>
          <a:lstStyle>
            <a:lvl1pPr marL="0" marR="0" indent="0" algn="l" defTabSz="914400" rtl="0" eaLnBrk="1" fontAlgn="auto" latinLnBrk="0" hangingPunct="1">
              <a:lnSpc>
                <a:spcPts val="2200"/>
              </a:lnSpc>
              <a:spcBef>
                <a:spcPts val="1000"/>
              </a:spcBef>
              <a:spcAft>
                <a:spcPts val="0"/>
              </a:spcAft>
              <a:buClrTx/>
              <a:buSzTx/>
              <a:buFont typeface="Arial" panose="020B0604020202020204" pitchFamily="34" charset="0"/>
              <a:buNone/>
              <a:tabLst/>
              <a:defRPr sz="1800">
                <a:solidFill>
                  <a:schemeClr val="tx1"/>
                </a:solidFill>
              </a:defRPr>
            </a:lvl1pPr>
          </a:lstStyle>
          <a:p>
            <a:pPr marL="0" marR="0" lvl="0" indent="0" algn="l" defTabSz="914400" rtl="0" eaLnBrk="1" fontAlgn="auto" latinLnBrk="0" hangingPunct="1">
              <a:lnSpc>
                <a:spcPts val="2200"/>
              </a:lnSpc>
              <a:spcBef>
                <a:spcPts val="1000"/>
              </a:spcBef>
              <a:spcAft>
                <a:spcPts val="0"/>
              </a:spcAft>
              <a:buClrTx/>
              <a:buSzTx/>
              <a:buFont typeface="Arial" panose="020B0604020202020204" pitchFamily="34" charset="0"/>
              <a:buNone/>
              <a:tabLst/>
              <a:defRPr/>
            </a:pPr>
            <a:r>
              <a:rPr lang="en-AU" b="0" dirty="0">
                <a:latin typeface="Corbel" panose="020B0503020204020204" pitchFamily="34" charset="0"/>
              </a:rPr>
              <a:t>Click to edit body text click to edit body text click to edit body text click to edit body text </a:t>
            </a:r>
          </a:p>
          <a:p>
            <a:pPr marL="0" marR="0" lvl="0" indent="0" algn="l" defTabSz="914400" rtl="0" eaLnBrk="1" fontAlgn="auto" latinLnBrk="0" hangingPunct="1">
              <a:lnSpc>
                <a:spcPts val="2200"/>
              </a:lnSpc>
              <a:spcBef>
                <a:spcPts val="1000"/>
              </a:spcBef>
              <a:spcAft>
                <a:spcPts val="0"/>
              </a:spcAft>
              <a:buClrTx/>
              <a:buSzTx/>
              <a:buFont typeface="Arial" panose="020B0604020202020204" pitchFamily="34" charset="0"/>
              <a:buNone/>
              <a:tabLst/>
              <a:defRPr/>
            </a:pPr>
            <a:r>
              <a:rPr lang="en-AU" b="0" dirty="0">
                <a:latin typeface="Corbel" panose="020B0503020204020204" pitchFamily="34" charset="0"/>
              </a:rPr>
              <a:t>Click to edit body text click to edit body text click to edit body text click to edit body text </a:t>
            </a:r>
            <a:endParaRPr lang="en-GB" dirty="0"/>
          </a:p>
          <a:p>
            <a:pPr marL="0" marR="0" lvl="0" indent="0" algn="l" defTabSz="914400" rtl="0" eaLnBrk="1" fontAlgn="auto" latinLnBrk="0" hangingPunct="1">
              <a:lnSpc>
                <a:spcPts val="2200"/>
              </a:lnSpc>
              <a:spcBef>
                <a:spcPts val="1000"/>
              </a:spcBef>
              <a:spcAft>
                <a:spcPts val="0"/>
              </a:spcAft>
              <a:buClrTx/>
              <a:buSzTx/>
              <a:buFont typeface="Arial" panose="020B0604020202020204" pitchFamily="34" charset="0"/>
              <a:buNone/>
              <a:tabLst/>
              <a:defRPr/>
            </a:pPr>
            <a:r>
              <a:rPr lang="en-AU" b="0" dirty="0">
                <a:latin typeface="Corbel" panose="020B0503020204020204" pitchFamily="34" charset="0"/>
              </a:rPr>
              <a:t>Click to edit body text click to edit body text click to edit body text click to edit body text </a:t>
            </a:r>
            <a:endParaRPr lang="en-GB" dirty="0"/>
          </a:p>
          <a:p>
            <a:pPr marL="0" marR="0" lvl="0" indent="0" algn="l" defTabSz="914400" rtl="0" eaLnBrk="1" fontAlgn="auto" latinLnBrk="0" hangingPunct="1">
              <a:lnSpc>
                <a:spcPts val="2200"/>
              </a:lnSpc>
              <a:spcBef>
                <a:spcPts val="1000"/>
              </a:spcBef>
              <a:spcAft>
                <a:spcPts val="0"/>
              </a:spcAft>
              <a:buClrTx/>
              <a:buSzTx/>
              <a:buFont typeface="Arial" panose="020B0604020202020204" pitchFamily="34" charset="0"/>
              <a:buNone/>
              <a:tabLst/>
              <a:defRPr/>
            </a:pPr>
            <a:r>
              <a:rPr lang="en-AU" b="0" dirty="0">
                <a:latin typeface="Corbel" panose="020B0503020204020204" pitchFamily="34" charset="0"/>
              </a:rPr>
              <a:t>Click to edit body text click to edit body text click to edit body text click to edit body text </a:t>
            </a:r>
            <a:endParaRPr lang="en-GB" dirty="0"/>
          </a:p>
          <a:p>
            <a:pPr marL="0" marR="0" lvl="0" indent="0" algn="l" defTabSz="914400" rtl="0" eaLnBrk="1" fontAlgn="auto" latinLnBrk="0" hangingPunct="1">
              <a:lnSpc>
                <a:spcPts val="2200"/>
              </a:lnSpc>
              <a:spcBef>
                <a:spcPts val="1000"/>
              </a:spcBef>
              <a:spcAft>
                <a:spcPts val="0"/>
              </a:spcAft>
              <a:buClrTx/>
              <a:buSzTx/>
              <a:buFont typeface="Arial" panose="020B0604020202020204" pitchFamily="34" charset="0"/>
              <a:buNone/>
              <a:tabLst/>
              <a:defRPr/>
            </a:pPr>
            <a:endParaRPr lang="en-GB" dirty="0"/>
          </a:p>
        </p:txBody>
      </p:sp>
    </p:spTree>
    <p:extLst>
      <p:ext uri="{BB962C8B-B14F-4D97-AF65-F5344CB8AC3E}">
        <p14:creationId xmlns:p14="http://schemas.microsoft.com/office/powerpoint/2010/main" val="119082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with Title &amp; Subtitle">
    <p:spTree>
      <p:nvGrpSpPr>
        <p:cNvPr id="1" name=""/>
        <p:cNvGrpSpPr/>
        <p:nvPr/>
      </p:nvGrpSpPr>
      <p:grpSpPr>
        <a:xfrm>
          <a:off x="0" y="0"/>
          <a:ext cx="0" cy="0"/>
          <a:chOff x="0" y="0"/>
          <a:chExt cx="0" cy="0"/>
        </a:xfrm>
      </p:grpSpPr>
      <p:sp>
        <p:nvSpPr>
          <p:cNvPr id="27" name="Text Placeholder 2">
            <a:extLst>
              <a:ext uri="{FF2B5EF4-FFF2-40B4-BE49-F238E27FC236}">
                <a16:creationId xmlns:a16="http://schemas.microsoft.com/office/drawing/2014/main" id="{44023EC0-9B14-47A4-89FE-D5EFE0E0FC13}"/>
              </a:ext>
            </a:extLst>
          </p:cNvPr>
          <p:cNvSpPr>
            <a:spLocks noGrp="1"/>
          </p:cNvSpPr>
          <p:nvPr>
            <p:ph type="body" idx="1" hasCustomPrompt="1"/>
          </p:nvPr>
        </p:nvSpPr>
        <p:spPr>
          <a:xfrm>
            <a:off x="6554788" y="2339637"/>
            <a:ext cx="3932237" cy="608980"/>
          </a:xfrm>
          <a:prstGeom prst="rect">
            <a:avLst/>
          </a:prstGeom>
        </p:spPr>
        <p:txBody>
          <a:bodyPr>
            <a:normAutofit/>
          </a:bodyPr>
          <a:lstStyle>
            <a:lvl1pPr marL="0" indent="0">
              <a:lnSpc>
                <a:spcPts val="1900"/>
              </a:lnSpc>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subtitle text style click to edit subtitle text style </a:t>
            </a:r>
          </a:p>
          <a:p>
            <a:pPr lvl="0"/>
            <a:endParaRPr lang="en-US" dirty="0"/>
          </a:p>
        </p:txBody>
      </p:sp>
      <p:sp>
        <p:nvSpPr>
          <p:cNvPr id="20" name="Picture Placeholder 19">
            <a:extLst>
              <a:ext uri="{FF2B5EF4-FFF2-40B4-BE49-F238E27FC236}">
                <a16:creationId xmlns:a16="http://schemas.microsoft.com/office/drawing/2014/main" id="{228407FB-F4E7-46D8-9A09-FBEBFD3899E4}"/>
              </a:ext>
            </a:extLst>
          </p:cNvPr>
          <p:cNvSpPr>
            <a:spLocks noGrp="1"/>
          </p:cNvSpPr>
          <p:nvPr>
            <p:ph type="pic" sz="quarter" idx="13"/>
          </p:nvPr>
        </p:nvSpPr>
        <p:spPr>
          <a:xfrm>
            <a:off x="0" y="0"/>
            <a:ext cx="5948363" cy="6858000"/>
          </a:xfrm>
          <a:prstGeom prst="rect">
            <a:avLst/>
          </a:prstGeom>
        </p:spPr>
        <p:txBody>
          <a:bodyPr/>
          <a:lstStyle/>
          <a:p>
            <a:endParaRPr lang="en-AU" dirty="0"/>
          </a:p>
        </p:txBody>
      </p:sp>
      <p:sp>
        <p:nvSpPr>
          <p:cNvPr id="11" name="Text Placeholder 3">
            <a:extLst>
              <a:ext uri="{FF2B5EF4-FFF2-40B4-BE49-F238E27FC236}">
                <a16:creationId xmlns:a16="http://schemas.microsoft.com/office/drawing/2014/main" id="{A9264230-8F12-411B-A455-8EA9D62E0E7D}"/>
              </a:ext>
            </a:extLst>
          </p:cNvPr>
          <p:cNvSpPr>
            <a:spLocks noGrp="1"/>
          </p:cNvSpPr>
          <p:nvPr>
            <p:ph type="body" sz="half" idx="12" hasCustomPrompt="1"/>
          </p:nvPr>
        </p:nvSpPr>
        <p:spPr>
          <a:xfrm>
            <a:off x="6554788" y="3046412"/>
            <a:ext cx="3932237" cy="2588259"/>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aseline="0">
                <a:solidFill>
                  <a:schemeClr val="bg2">
                    <a:lumMod val="2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AU" b="0" dirty="0">
                <a:latin typeface="Corbel" panose="020B0503020204020204" pitchFamily="34" charset="0"/>
              </a:rPr>
              <a:t>Click to edit master text style Click to edit master text style Click to edit master text style Click to edit master text style Click to edit master text style Click to edit master text style Click to edit master text style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AU" b="0" dirty="0">
                <a:latin typeface="Corbel" panose="020B0503020204020204" pitchFamily="34" charset="0"/>
              </a:rPr>
              <a:t>Click to edit master text style Click to edit master text style Click to edit master text style Click to edit master text style Click to edit master text style Click to edit master text style Click to edit master text style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AU" b="0" dirty="0">
              <a:latin typeface="Corbel" panose="020B0503020204020204" pitchFamily="34" charset="0"/>
            </a:endParaRPr>
          </a:p>
          <a:p>
            <a:endParaRPr lang="en-AU" b="0" dirty="0">
              <a:latin typeface="Corbel" panose="020B0503020204020204" pitchFamily="34" charset="0"/>
            </a:endParaRPr>
          </a:p>
        </p:txBody>
      </p:sp>
      <p:cxnSp>
        <p:nvCxnSpPr>
          <p:cNvPr id="12" name="Straight Connector 11">
            <a:extLst>
              <a:ext uri="{FF2B5EF4-FFF2-40B4-BE49-F238E27FC236}">
                <a16:creationId xmlns:a16="http://schemas.microsoft.com/office/drawing/2014/main" id="{760D2F69-FA77-475B-B043-660C9747069F}"/>
              </a:ext>
            </a:extLst>
          </p:cNvPr>
          <p:cNvCxnSpPr/>
          <p:nvPr userDrawn="1"/>
        </p:nvCxnSpPr>
        <p:spPr>
          <a:xfrm>
            <a:off x="6650141" y="2926080"/>
            <a:ext cx="5523571" cy="0"/>
          </a:xfrm>
          <a:prstGeom prst="line">
            <a:avLst/>
          </a:prstGeom>
          <a:ln w="38100">
            <a:solidFill>
              <a:srgbClr val="99CC00"/>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B39037A5-5DD3-402E-8484-7DB824B5CD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32562" y="6133480"/>
            <a:ext cx="1679438" cy="544267"/>
          </a:xfrm>
          <a:prstGeom prst="rect">
            <a:avLst/>
          </a:prstGeom>
        </p:spPr>
      </p:pic>
      <p:sp>
        <p:nvSpPr>
          <p:cNvPr id="26" name="Title 25">
            <a:extLst>
              <a:ext uri="{FF2B5EF4-FFF2-40B4-BE49-F238E27FC236}">
                <a16:creationId xmlns:a16="http://schemas.microsoft.com/office/drawing/2014/main" id="{2EDE1D36-2E40-42D5-AECC-6CC6E7200F56}"/>
              </a:ext>
            </a:extLst>
          </p:cNvPr>
          <p:cNvSpPr>
            <a:spLocks noGrp="1"/>
          </p:cNvSpPr>
          <p:nvPr>
            <p:ph type="title" hasCustomPrompt="1"/>
          </p:nvPr>
        </p:nvSpPr>
        <p:spPr>
          <a:xfrm>
            <a:off x="6554788" y="1600647"/>
            <a:ext cx="5373124" cy="849160"/>
          </a:xfrm>
          <a:prstGeom prst="rect">
            <a:avLst/>
          </a:prstGeom>
        </p:spPr>
        <p:txBody>
          <a:bodyPr anchor="b" anchorCtr="0">
            <a:normAutofit/>
          </a:bodyPr>
          <a:lstStyle>
            <a:lvl1pPr>
              <a:lnSpc>
                <a:spcPts val="3300"/>
              </a:lnSpc>
              <a:defRPr sz="4000"/>
            </a:lvl1pPr>
          </a:lstStyle>
          <a:p>
            <a:r>
              <a:rPr lang="en-US" dirty="0"/>
              <a:t>CLICK TO EDIT MASTER TITLE STYLE</a:t>
            </a:r>
            <a:endParaRPr lang="en-AU" dirty="0"/>
          </a:p>
        </p:txBody>
      </p:sp>
      <p:sp>
        <p:nvSpPr>
          <p:cNvPr id="8" name="Oval 7">
            <a:extLst>
              <a:ext uri="{FF2B5EF4-FFF2-40B4-BE49-F238E27FC236}">
                <a16:creationId xmlns:a16="http://schemas.microsoft.com/office/drawing/2014/main" id="{1ABD02EC-DAF3-4789-91D3-BD03E9CE39E2}"/>
              </a:ext>
            </a:extLst>
          </p:cNvPr>
          <p:cNvSpPr/>
          <p:nvPr userDrawn="1"/>
        </p:nvSpPr>
        <p:spPr>
          <a:xfrm>
            <a:off x="180000" y="6408000"/>
            <a:ext cx="269747" cy="269747"/>
          </a:xfrm>
          <a:prstGeom prst="ellipse">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fld id="{C174C472-54FA-4981-BA99-79E2988C3503}" type="slidenum">
              <a:rPr lang="en-AU" sz="1200" smtClean="0"/>
              <a:t>‹#›</a:t>
            </a:fld>
            <a:endParaRPr lang="en-AU" sz="1200" dirty="0"/>
          </a:p>
        </p:txBody>
      </p:sp>
    </p:spTree>
    <p:extLst>
      <p:ext uri="{BB962C8B-B14F-4D97-AF65-F5344CB8AC3E}">
        <p14:creationId xmlns:p14="http://schemas.microsoft.com/office/powerpoint/2010/main" val="466769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fade">
                                      <p:cBhvr>
                                        <p:cTn id="10" dur="500"/>
                                        <p:tgtEl>
                                          <p:spTgt spid="11">
                                            <p:txEl>
                                              <p:pRg st="1" end="1"/>
                                            </p:txEl>
                                          </p:spTgt>
                                        </p:tgtEl>
                                      </p:cBhvr>
                                    </p:animEffect>
                                  </p:childTnLst>
                                </p:cTn>
                              </p:par>
                              <p:par>
                                <p:cTn id="11" presetID="2" presetClass="entr" presetSubtype="2"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750" fill="hold"/>
                                        <p:tgtEl>
                                          <p:spTgt spid="26"/>
                                        </p:tgtEl>
                                        <p:attrNameLst>
                                          <p:attrName>ppt_x</p:attrName>
                                        </p:attrNameLst>
                                      </p:cBhvr>
                                      <p:tavLst>
                                        <p:tav tm="0">
                                          <p:val>
                                            <p:strVal val="1+#ppt_w/2"/>
                                          </p:val>
                                        </p:tav>
                                        <p:tav tm="100000">
                                          <p:val>
                                            <p:strVal val="#ppt_x"/>
                                          </p:val>
                                        </p:tav>
                                      </p:tavLst>
                                    </p:anim>
                                    <p:anim calcmode="lin" valueType="num">
                                      <p:cBhvr additive="base">
                                        <p:cTn id="14" dur="750" fill="hold"/>
                                        <p:tgtEl>
                                          <p:spTgt spid="26"/>
                                        </p:tgtEl>
                                        <p:attrNameLst>
                                          <p:attrName>ppt_y</p:attrName>
                                        </p:attrNameLst>
                                      </p:cBhvr>
                                      <p:tavLst>
                                        <p:tav tm="0">
                                          <p:val>
                                            <p:strVal val="#ppt_y"/>
                                          </p:val>
                                        </p:tav>
                                        <p:tav tm="100000">
                                          <p:val>
                                            <p:strVal val="#ppt_y"/>
                                          </p:val>
                                        </p:tav>
                                      </p:tavLst>
                                    </p:anim>
                                  </p:childTnLst>
                                </p:cTn>
                              </p:par>
                              <p:par>
                                <p:cTn id="15" presetID="10" presetClass="entr" presetSubtype="0" fill="hold" grpId="0" nodeType="withEffect">
                                  <p:stCondLst>
                                    <p:cond delay="0"/>
                                  </p:stCondLst>
                                  <p:childTnLst>
                                    <p:set>
                                      <p:cBhvr>
                                        <p:cTn id="16" dur="1" fill="hold">
                                          <p:stCondLst>
                                            <p:cond delay="0"/>
                                          </p:stCondLst>
                                        </p:cTn>
                                        <p:tgtEl>
                                          <p:spTgt spid="27">
                                            <p:txEl>
                                              <p:pRg st="0" end="0"/>
                                            </p:txEl>
                                          </p:spTgt>
                                        </p:tgtEl>
                                        <p:attrNameLst>
                                          <p:attrName>style.visibility</p:attrName>
                                        </p:attrNameLst>
                                      </p:cBhvr>
                                      <p:to>
                                        <p:strVal val="visible"/>
                                      </p:to>
                                    </p:set>
                                    <p:animEffect transition="in" filter="fade">
                                      <p:cBhvr>
                                        <p:cTn id="17" dur="500"/>
                                        <p:tgtEl>
                                          <p:spTgt spid="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tmplLst>
          <p:tmpl lvl="1">
            <p:tnLst>
              <p:par>
                <p:cTn presetID="10" presetClass="entr" presetSubtype="0" fill="hold" nodeType="with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11" grpId="0" build="p">
        <p:tmplLst>
          <p:tmpl lvl="1">
            <p:tnLst>
              <p:par>
                <p:cTn presetID="10" presetClass="entr" presetSubtype="0" fill="hold" nodeType="withEffect">
                  <p:stCondLst>
                    <p:cond delay="25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26"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8BD642-17B4-418C-8184-9BA38F2BA5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4F9EAAD3-F4C3-499B-87A0-5B6B237FD1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9D8B129-E4BA-4252-AFE4-922C9BBED6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C83791-8038-4D6F-98CF-9CCAA29AC2C1}" type="datetimeFigureOut">
              <a:rPr lang="en-AU" smtClean="0"/>
              <a:t>13/06/2020</a:t>
            </a:fld>
            <a:endParaRPr lang="en-AU"/>
          </a:p>
        </p:txBody>
      </p:sp>
      <p:sp>
        <p:nvSpPr>
          <p:cNvPr id="5" name="Footer Placeholder 4">
            <a:extLst>
              <a:ext uri="{FF2B5EF4-FFF2-40B4-BE49-F238E27FC236}">
                <a16:creationId xmlns:a16="http://schemas.microsoft.com/office/drawing/2014/main" id="{96D0CFFA-EDF8-4571-A379-5265378F5C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75CA224C-ACFC-42E6-8902-3AAAC01F36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81C405-5962-4DDB-AFB4-3E5C67E2285E}" type="slidenum">
              <a:rPr lang="en-AU" smtClean="0"/>
              <a:t>‹#›</a:t>
            </a:fld>
            <a:endParaRPr lang="en-AU"/>
          </a:p>
        </p:txBody>
      </p:sp>
    </p:spTree>
    <p:extLst>
      <p:ext uri="{BB962C8B-B14F-4D97-AF65-F5344CB8AC3E}">
        <p14:creationId xmlns:p14="http://schemas.microsoft.com/office/powerpoint/2010/main" val="26714611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5.xml"/><Relationship Id="rId5" Type="http://schemas.openxmlformats.org/officeDocument/2006/relationships/image" Target="../media/image2.pn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5.xml"/><Relationship Id="rId5" Type="http://schemas.openxmlformats.org/officeDocument/2006/relationships/image" Target="../media/image2.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5.xml"/><Relationship Id="rId5" Type="http://schemas.openxmlformats.org/officeDocument/2006/relationships/image" Target="../media/image2.png"/><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0D20B8F-8692-415D-8308-98E2391F6AA3}"/>
              </a:ext>
            </a:extLst>
          </p:cNvPr>
          <p:cNvSpPr>
            <a:spLocks noGrp="1"/>
          </p:cNvSpPr>
          <p:nvPr>
            <p:ph type="body" sz="quarter" idx="12"/>
          </p:nvPr>
        </p:nvSpPr>
        <p:spPr>
          <a:xfrm>
            <a:off x="407773" y="2388393"/>
            <a:ext cx="7227509" cy="2081213"/>
          </a:xfrm>
        </p:spPr>
        <p:txBody>
          <a:bodyPr/>
          <a:lstStyle/>
          <a:p>
            <a:r>
              <a:rPr lang="en-AU" b="1" dirty="0">
                <a:latin typeface="Corbel" panose="020B0503020204020204" pitchFamily="34" charset="0"/>
              </a:rPr>
              <a:t>Regulator Watch</a:t>
            </a:r>
          </a:p>
          <a:p>
            <a:r>
              <a:rPr lang="en-AU" sz="2400" b="1" dirty="0">
                <a:latin typeface="Corbel" panose="020B0503020204020204" pitchFamily="34" charset="0"/>
              </a:rPr>
              <a:t>The enforcement performance of Australia’s consumer protection regulators (2</a:t>
            </a:r>
            <a:r>
              <a:rPr lang="en-AU" sz="2400" b="1" baseline="30000" dirty="0">
                <a:latin typeface="Corbel" panose="020B0503020204020204" pitchFamily="34" charset="0"/>
              </a:rPr>
              <a:t>nd</a:t>
            </a:r>
            <a:r>
              <a:rPr lang="en-AU" sz="2400" b="1" dirty="0">
                <a:latin typeface="Corbel" panose="020B0503020204020204" pitchFamily="34" charset="0"/>
              </a:rPr>
              <a:t> ed)</a:t>
            </a:r>
          </a:p>
        </p:txBody>
      </p:sp>
      <p:sp>
        <p:nvSpPr>
          <p:cNvPr id="3" name="Text Placeholder 2">
            <a:extLst>
              <a:ext uri="{FF2B5EF4-FFF2-40B4-BE49-F238E27FC236}">
                <a16:creationId xmlns:a16="http://schemas.microsoft.com/office/drawing/2014/main" id="{1A1323D6-DA5A-4219-A766-112830851126}"/>
              </a:ext>
            </a:extLst>
          </p:cNvPr>
          <p:cNvSpPr>
            <a:spLocks noGrp="1"/>
          </p:cNvSpPr>
          <p:nvPr>
            <p:ph type="body" idx="1"/>
          </p:nvPr>
        </p:nvSpPr>
        <p:spPr/>
        <p:txBody>
          <a:bodyPr/>
          <a:lstStyle/>
          <a:p>
            <a:r>
              <a:rPr lang="en-US" dirty="0">
                <a:latin typeface="Corbel" panose="020B0503020204020204" pitchFamily="34" charset="0"/>
              </a:rPr>
              <a:t>June 2020</a:t>
            </a:r>
          </a:p>
        </p:txBody>
      </p:sp>
    </p:spTree>
    <p:extLst>
      <p:ext uri="{BB962C8B-B14F-4D97-AF65-F5344CB8AC3E}">
        <p14:creationId xmlns:p14="http://schemas.microsoft.com/office/powerpoint/2010/main" val="1163955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18FBD49-5E24-4D54-AFE7-793850F89A21}"/>
              </a:ext>
            </a:extLst>
          </p:cNvPr>
          <p:cNvSpPr>
            <a:spLocks noGrp="1"/>
          </p:cNvSpPr>
          <p:nvPr>
            <p:ph type="ctrTitle"/>
          </p:nvPr>
        </p:nvSpPr>
        <p:spPr/>
        <p:txBody>
          <a:bodyPr>
            <a:noAutofit/>
          </a:bodyPr>
          <a:lstStyle/>
          <a:p>
            <a:pPr>
              <a:lnSpc>
                <a:spcPct val="100000"/>
              </a:lnSpc>
            </a:pPr>
            <a:r>
              <a:rPr lang="en-AU" dirty="0"/>
              <a:t>OUR VISION:</a:t>
            </a:r>
            <a:endParaRPr lang="en-AU" sz="4400" dirty="0">
              <a:solidFill>
                <a:srgbClr val="808285"/>
              </a:solidFill>
              <a:latin typeface="Corbel" panose="020B0503020204020204" pitchFamily="34" charset="0"/>
            </a:endParaRPr>
          </a:p>
        </p:txBody>
      </p:sp>
      <p:sp>
        <p:nvSpPr>
          <p:cNvPr id="3" name="Subtitle 2">
            <a:extLst>
              <a:ext uri="{FF2B5EF4-FFF2-40B4-BE49-F238E27FC236}">
                <a16:creationId xmlns:a16="http://schemas.microsoft.com/office/drawing/2014/main" id="{EA3B31D1-31B4-4CD8-9203-7343122697C1}"/>
              </a:ext>
            </a:extLst>
          </p:cNvPr>
          <p:cNvSpPr>
            <a:spLocks noGrp="1"/>
          </p:cNvSpPr>
          <p:nvPr>
            <p:ph type="subTitle" idx="1"/>
          </p:nvPr>
        </p:nvSpPr>
        <p:spPr/>
        <p:txBody>
          <a:bodyPr/>
          <a:lstStyle/>
          <a:p>
            <a:r>
              <a:rPr lang="en-AU" dirty="0">
                <a:solidFill>
                  <a:schemeClr val="tx1"/>
                </a:solidFill>
              </a:rPr>
              <a:t>a just marketplace, </a:t>
            </a:r>
          </a:p>
          <a:p>
            <a:r>
              <a:rPr lang="en-AU" dirty="0">
                <a:solidFill>
                  <a:schemeClr val="tx1"/>
                </a:solidFill>
              </a:rPr>
              <a:t>where people have power </a:t>
            </a:r>
          </a:p>
          <a:p>
            <a:r>
              <a:rPr lang="en-AU" dirty="0">
                <a:solidFill>
                  <a:schemeClr val="tx1"/>
                </a:solidFill>
              </a:rPr>
              <a:t>and business plays fair</a:t>
            </a:r>
          </a:p>
        </p:txBody>
      </p:sp>
      <p:pic>
        <p:nvPicPr>
          <p:cNvPr id="13" name="Picture 12">
            <a:extLst>
              <a:ext uri="{FF2B5EF4-FFF2-40B4-BE49-F238E27FC236}">
                <a16:creationId xmlns:a16="http://schemas.microsoft.com/office/drawing/2014/main" id="{594A14F3-8BDF-49A1-B65D-BEC4DBC2FBC5}"/>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2563" y="6133480"/>
            <a:ext cx="1679436" cy="544267"/>
          </a:xfrm>
          <a:prstGeom prst="rect">
            <a:avLst/>
          </a:prstGeom>
        </p:spPr>
      </p:pic>
    </p:spTree>
    <p:extLst>
      <p:ext uri="{BB962C8B-B14F-4D97-AF65-F5344CB8AC3E}">
        <p14:creationId xmlns:p14="http://schemas.microsoft.com/office/powerpoint/2010/main" val="3544757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p:cNvSpPr txBox="1"/>
          <p:nvPr/>
        </p:nvSpPr>
        <p:spPr>
          <a:xfrm>
            <a:off x="1258430" y="2290526"/>
            <a:ext cx="5018637" cy="3170099"/>
          </a:xfrm>
          <a:prstGeom prst="rect">
            <a:avLst/>
          </a:prstGeom>
          <a:noFill/>
        </p:spPr>
        <p:txBody>
          <a:bodyPr wrap="square" rtlCol="0">
            <a:spAutoFit/>
          </a:bodyPr>
          <a:lstStyle/>
          <a:p>
            <a:pPr marL="285750" indent="-285750">
              <a:lnSpc>
                <a:spcPts val="1980"/>
              </a:lnSpc>
              <a:buFont typeface="Arial" panose="020B0604020202020204" pitchFamily="34" charset="0"/>
              <a:buChar char="•"/>
            </a:pPr>
            <a:r>
              <a:rPr lang="en-US" sz="1400" b="1" dirty="0">
                <a:latin typeface="Open Sans Light" charset="0"/>
                <a:ea typeface="Open Sans Light" charset="0"/>
                <a:cs typeface="Open Sans Light" charset="0"/>
              </a:rPr>
              <a:t>Assist and empower people</a:t>
            </a:r>
            <a:r>
              <a:rPr lang="en-US" sz="1400" dirty="0">
                <a:latin typeface="Open Sans Light" charset="0"/>
                <a:ea typeface="Open Sans Light" charset="0"/>
                <a:cs typeface="Open Sans Light" charset="0"/>
              </a:rPr>
              <a:t> – by advising them about their rights, connecting them with services, and supporting them to be capable self advocates</a:t>
            </a:r>
          </a:p>
          <a:p>
            <a:pPr marL="285750" indent="-285750">
              <a:lnSpc>
                <a:spcPts val="1980"/>
              </a:lnSpc>
              <a:buFont typeface="Arial" panose="020B0604020202020204" pitchFamily="34" charset="0"/>
              <a:buChar char="•"/>
            </a:pPr>
            <a:endParaRPr lang="en-US" sz="1400" dirty="0">
              <a:latin typeface="Open Sans Light" charset="0"/>
              <a:ea typeface="Open Sans Light" charset="0"/>
              <a:cs typeface="Open Sans Light" charset="0"/>
            </a:endParaRPr>
          </a:p>
          <a:p>
            <a:pPr marL="285750" indent="-285750">
              <a:lnSpc>
                <a:spcPts val="1980"/>
              </a:lnSpc>
              <a:buFont typeface="Arial" panose="020B0604020202020204" pitchFamily="34" charset="0"/>
              <a:buChar char="•"/>
            </a:pPr>
            <a:r>
              <a:rPr lang="en-US" sz="1400" b="1" dirty="0">
                <a:latin typeface="Open Sans Light" charset="0"/>
                <a:ea typeface="Open Sans Light" charset="0"/>
                <a:cs typeface="Open Sans Light" charset="0"/>
              </a:rPr>
              <a:t>Support an effective community sector</a:t>
            </a:r>
            <a:r>
              <a:rPr lang="en-US" sz="1400" dirty="0">
                <a:latin typeface="Open Sans Light" charset="0"/>
                <a:ea typeface="Open Sans Light" charset="0"/>
                <a:cs typeface="Open Sans Light" charset="0"/>
              </a:rPr>
              <a:t> – by enabling community workers to help their clients through training, outreach and legal assistance</a:t>
            </a:r>
          </a:p>
          <a:p>
            <a:pPr marL="285750" indent="-285750">
              <a:lnSpc>
                <a:spcPts val="1980"/>
              </a:lnSpc>
              <a:buFont typeface="Arial" panose="020B0604020202020204" pitchFamily="34" charset="0"/>
              <a:buChar char="•"/>
            </a:pPr>
            <a:endParaRPr lang="en-US" sz="1400" dirty="0">
              <a:latin typeface="Open Sans Light" charset="0"/>
              <a:ea typeface="Open Sans Light" charset="0"/>
              <a:cs typeface="Open Sans Light" charset="0"/>
            </a:endParaRPr>
          </a:p>
          <a:p>
            <a:pPr marL="285750" indent="-285750">
              <a:lnSpc>
                <a:spcPts val="1980"/>
              </a:lnSpc>
              <a:buFont typeface="Arial" panose="020B0604020202020204" pitchFamily="34" charset="0"/>
              <a:buChar char="•"/>
            </a:pPr>
            <a:r>
              <a:rPr lang="en-US" sz="1400" dirty="0">
                <a:latin typeface="Open Sans Light" charset="0"/>
                <a:ea typeface="Open Sans Light" charset="0"/>
                <a:cs typeface="Open Sans Light" charset="0"/>
              </a:rPr>
              <a:t> </a:t>
            </a:r>
            <a:r>
              <a:rPr lang="en-US" sz="1400" b="1" dirty="0">
                <a:latin typeface="Open Sans Light" charset="0"/>
                <a:ea typeface="Open Sans Light" charset="0"/>
                <a:cs typeface="Open Sans Light" charset="0"/>
              </a:rPr>
              <a:t>Shape a fairer system</a:t>
            </a:r>
            <a:r>
              <a:rPr lang="en-US" sz="1400" dirty="0">
                <a:latin typeface="Open Sans Light" charset="0"/>
                <a:ea typeface="Open Sans Light" charset="0"/>
                <a:cs typeface="Open Sans Light" charset="0"/>
              </a:rPr>
              <a:t> – by leading change to policy, laws and industry practice. We also litigate in the public interest and work to improve access to justice.</a:t>
            </a:r>
            <a:endParaRPr lang="en-US" sz="1400" b="1" dirty="0">
              <a:latin typeface="Open Sans Light" charset="0"/>
              <a:ea typeface="Open Sans Light" charset="0"/>
              <a:cs typeface="Open Sans Light" charset="0"/>
            </a:endParaRPr>
          </a:p>
          <a:p>
            <a:pPr>
              <a:lnSpc>
                <a:spcPts val="1980"/>
              </a:lnSpc>
            </a:pPr>
            <a:endParaRPr lang="en-US" sz="1400" dirty="0">
              <a:latin typeface="Open Sans Light" charset="0"/>
              <a:ea typeface="Open Sans Light" charset="0"/>
              <a:cs typeface="Open Sans Light" charset="0"/>
            </a:endParaRPr>
          </a:p>
        </p:txBody>
      </p:sp>
      <p:sp>
        <p:nvSpPr>
          <p:cNvPr id="5" name="Rectangle 4"/>
          <p:cNvSpPr/>
          <p:nvPr/>
        </p:nvSpPr>
        <p:spPr>
          <a:xfrm>
            <a:off x="1258430" y="1515121"/>
            <a:ext cx="4711049" cy="646331"/>
          </a:xfrm>
          <a:prstGeom prst="rect">
            <a:avLst/>
          </a:prstGeom>
        </p:spPr>
        <p:txBody>
          <a:bodyPr wrap="square">
            <a:spAutoFit/>
          </a:bodyPr>
          <a:lstStyle/>
          <a:p>
            <a:r>
              <a:rPr lang="en-US" sz="3600" b="1" dirty="0">
                <a:latin typeface="Montserrat" charset="0"/>
                <a:ea typeface="Montserrat" charset="0"/>
                <a:cs typeface="Montserrat" charset="0"/>
              </a:rPr>
              <a:t>What do we do?</a:t>
            </a:r>
          </a:p>
        </p:txBody>
      </p:sp>
      <p:sp>
        <p:nvSpPr>
          <p:cNvPr id="6" name="TextBox 5"/>
          <p:cNvSpPr txBox="1"/>
          <p:nvPr/>
        </p:nvSpPr>
        <p:spPr>
          <a:xfrm>
            <a:off x="6491333" y="2302772"/>
            <a:ext cx="4716857" cy="3618939"/>
          </a:xfrm>
          <a:prstGeom prst="rect">
            <a:avLst/>
          </a:prstGeom>
          <a:noFill/>
        </p:spPr>
        <p:txBody>
          <a:bodyPr wrap="square" rtlCol="0">
            <a:spAutoFit/>
          </a:bodyPr>
          <a:lstStyle/>
          <a:p>
            <a:pPr>
              <a:lnSpc>
                <a:spcPts val="5480"/>
              </a:lnSpc>
            </a:pPr>
            <a:r>
              <a:rPr lang="en-US" sz="4800" dirty="0">
                <a:solidFill>
                  <a:schemeClr val="accent6">
                    <a:lumMod val="60000"/>
                    <a:lumOff val="40000"/>
                  </a:schemeClr>
                </a:solidFill>
                <a:latin typeface="Open Sans Light" charset="0"/>
                <a:ea typeface="Open Sans Light" charset="0"/>
                <a:cs typeface="Open Sans Light" charset="0"/>
              </a:rPr>
              <a:t>“Make life easier for people experiencing vulnerability &amp; disadvantage”</a:t>
            </a:r>
          </a:p>
        </p:txBody>
      </p:sp>
    </p:spTree>
    <p:extLst>
      <p:ext uri="{BB962C8B-B14F-4D97-AF65-F5344CB8AC3E}">
        <p14:creationId xmlns:p14="http://schemas.microsoft.com/office/powerpoint/2010/main" val="1075334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group of people standing in front of a crowd posing for the camera&#10;&#10;Description automatically generated">
            <a:extLst>
              <a:ext uri="{FF2B5EF4-FFF2-40B4-BE49-F238E27FC236}">
                <a16:creationId xmlns:a16="http://schemas.microsoft.com/office/drawing/2014/main" id="{955F4DD8-BD29-45D1-A389-99F3B6DDB640}"/>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7110" b="-1"/>
          <a:stretch/>
        </p:blipFill>
        <p:spPr>
          <a:xfrm>
            <a:off x="20" y="10"/>
            <a:ext cx="12191980" cy="6857990"/>
          </a:xfrm>
          <a:prstGeom prst="rect">
            <a:avLst/>
          </a:prstGeom>
        </p:spPr>
      </p:pic>
    </p:spTree>
    <p:extLst>
      <p:ext uri="{BB962C8B-B14F-4D97-AF65-F5344CB8AC3E}">
        <p14:creationId xmlns:p14="http://schemas.microsoft.com/office/powerpoint/2010/main" val="3911047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9EA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close up of text on a white background&#10;&#10;Description automatically generated">
            <a:extLst>
              <a:ext uri="{FF2B5EF4-FFF2-40B4-BE49-F238E27FC236}">
                <a16:creationId xmlns:a16="http://schemas.microsoft.com/office/drawing/2014/main" id="{4748BEB3-1CF0-42FB-BCB5-A47228333FF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0829" y="643467"/>
            <a:ext cx="7930342" cy="5571066"/>
          </a:xfrm>
          <a:prstGeom prst="rect">
            <a:avLst/>
          </a:prstGeom>
        </p:spPr>
      </p:pic>
    </p:spTree>
    <p:extLst>
      <p:ext uri="{BB962C8B-B14F-4D97-AF65-F5344CB8AC3E}">
        <p14:creationId xmlns:p14="http://schemas.microsoft.com/office/powerpoint/2010/main" val="3269819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86BA5DB7-BF33-463C-AE3A-DD318F534B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Picture Placeholder 16" descr="A dog sitting in front of a window&#10;&#10;Description automatically generated">
            <a:extLst>
              <a:ext uri="{FF2B5EF4-FFF2-40B4-BE49-F238E27FC236}">
                <a16:creationId xmlns:a16="http://schemas.microsoft.com/office/drawing/2014/main" id="{97F50E5F-E4A5-43F8-8597-016CC7FF4DCF}"/>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t="1689" r="2" b="2"/>
          <a:stretch/>
        </p:blipFill>
        <p:spPr>
          <a:xfrm>
            <a:off x="-1" y="3725"/>
            <a:ext cx="5504917" cy="6850548"/>
          </a:xfrm>
          <a:prstGeom prst="rect">
            <a:avLst/>
          </a:prstGeom>
        </p:spPr>
      </p:pic>
      <p:sp>
        <p:nvSpPr>
          <p:cNvPr id="5" name="Title 4">
            <a:extLst>
              <a:ext uri="{FF2B5EF4-FFF2-40B4-BE49-F238E27FC236}">
                <a16:creationId xmlns:a16="http://schemas.microsoft.com/office/drawing/2014/main" id="{27401E36-FAA2-47F5-BDF2-2CEC3E37A216}"/>
              </a:ext>
            </a:extLst>
          </p:cNvPr>
          <p:cNvSpPr>
            <a:spLocks noGrp="1"/>
          </p:cNvSpPr>
          <p:nvPr>
            <p:ph type="title"/>
          </p:nvPr>
        </p:nvSpPr>
        <p:spPr>
          <a:xfrm>
            <a:off x="6094105" y="802955"/>
            <a:ext cx="4977976" cy="1454051"/>
          </a:xfrm>
        </p:spPr>
        <p:txBody>
          <a:bodyPr vert="horz" lIns="91440" tIns="45720" rIns="91440" bIns="45720" rtlCol="0" anchor="ctr">
            <a:normAutofit/>
          </a:bodyPr>
          <a:lstStyle/>
          <a:p>
            <a:pPr>
              <a:lnSpc>
                <a:spcPct val="90000"/>
              </a:lnSpc>
            </a:pPr>
            <a:r>
              <a:rPr lang="en-US" sz="4400" b="1">
                <a:solidFill>
                  <a:srgbClr val="000000"/>
                </a:solidFill>
              </a:rPr>
              <a:t>Why Regulator Watch?</a:t>
            </a:r>
          </a:p>
        </p:txBody>
      </p:sp>
      <p:sp>
        <p:nvSpPr>
          <p:cNvPr id="7" name="Text Placeholder 6">
            <a:extLst>
              <a:ext uri="{FF2B5EF4-FFF2-40B4-BE49-F238E27FC236}">
                <a16:creationId xmlns:a16="http://schemas.microsoft.com/office/drawing/2014/main" id="{A5477E7D-4239-49EE-875B-0465DC482276}"/>
              </a:ext>
            </a:extLst>
          </p:cNvPr>
          <p:cNvSpPr>
            <a:spLocks noGrp="1"/>
          </p:cNvSpPr>
          <p:nvPr>
            <p:ph type="body" sz="quarter" idx="14"/>
          </p:nvPr>
        </p:nvSpPr>
        <p:spPr>
          <a:xfrm>
            <a:off x="6090574" y="2421682"/>
            <a:ext cx="4977578" cy="3639289"/>
          </a:xfrm>
        </p:spPr>
        <p:txBody>
          <a:bodyPr vert="horz" lIns="91440" tIns="45720" rIns="91440" bIns="45720" rtlCol="0" anchor="ctr">
            <a:normAutofit/>
          </a:bodyPr>
          <a:lstStyle/>
          <a:p>
            <a:pPr marL="285750" indent="-228600" fontAlgn="base">
              <a:lnSpc>
                <a:spcPct val="90000"/>
              </a:lnSpc>
              <a:buFont typeface="Arial" panose="020B0604020202020204" pitchFamily="34" charset="0"/>
              <a:buChar char="•"/>
            </a:pPr>
            <a:r>
              <a:rPr lang="en-US" sz="2000" b="0">
                <a:solidFill>
                  <a:srgbClr val="000000"/>
                </a:solidFill>
              </a:rPr>
              <a:t>Effective enforcement essential for consumers</a:t>
            </a:r>
          </a:p>
          <a:p>
            <a:pPr marL="285750" indent="-228600" fontAlgn="base">
              <a:lnSpc>
                <a:spcPct val="90000"/>
              </a:lnSpc>
              <a:buFont typeface="Arial" panose="020B0604020202020204" pitchFamily="34" charset="0"/>
              <a:buChar char="•"/>
            </a:pPr>
            <a:r>
              <a:rPr lang="en-US" sz="2000">
                <a:solidFill>
                  <a:srgbClr val="000000"/>
                </a:solidFill>
              </a:rPr>
              <a:t>Accountability to consumers, advocates who represent them, and parliament</a:t>
            </a:r>
          </a:p>
          <a:p>
            <a:pPr marL="285750" indent="-228600" fontAlgn="base">
              <a:lnSpc>
                <a:spcPct val="90000"/>
              </a:lnSpc>
              <a:buFont typeface="Arial" panose="020B0604020202020204" pitchFamily="34" charset="0"/>
              <a:buChar char="•"/>
            </a:pPr>
            <a:r>
              <a:rPr lang="en-US" sz="2000" b="0">
                <a:solidFill>
                  <a:srgbClr val="000000"/>
                </a:solidFill>
              </a:rPr>
              <a:t>Changes since our 2013 report</a:t>
            </a:r>
          </a:p>
          <a:p>
            <a:pPr marL="285750" indent="-228600" fontAlgn="base">
              <a:lnSpc>
                <a:spcPct val="90000"/>
              </a:lnSpc>
              <a:buFont typeface="Arial" panose="020B0604020202020204" pitchFamily="34" charset="0"/>
              <a:buChar char="•"/>
            </a:pPr>
            <a:r>
              <a:rPr lang="en-US" sz="2000">
                <a:solidFill>
                  <a:srgbClr val="000000"/>
                </a:solidFill>
              </a:rPr>
              <a:t>Impact of FSRC &amp; other reviews</a:t>
            </a:r>
            <a:endParaRPr lang="en-US" sz="2000" b="0">
              <a:solidFill>
                <a:srgbClr val="000000"/>
              </a:solidFill>
            </a:endParaRPr>
          </a:p>
          <a:p>
            <a:pPr marL="285750" indent="-228600" fontAlgn="base">
              <a:lnSpc>
                <a:spcPct val="90000"/>
              </a:lnSpc>
              <a:buFont typeface="Arial" panose="020B0604020202020204" pitchFamily="34" charset="0"/>
              <a:buChar char="•"/>
            </a:pPr>
            <a:endParaRPr lang="en-US" sz="2000" b="0">
              <a:solidFill>
                <a:srgbClr val="000000"/>
              </a:solidFill>
            </a:endParaRPr>
          </a:p>
          <a:p>
            <a:pPr indent="-228600" fontAlgn="base">
              <a:lnSpc>
                <a:spcPct val="90000"/>
              </a:lnSpc>
              <a:buFont typeface="Arial" panose="020B0604020202020204" pitchFamily="34" charset="0"/>
              <a:buChar char="•"/>
            </a:pPr>
            <a:endParaRPr lang="en-US" sz="2000" b="0">
              <a:solidFill>
                <a:srgbClr val="000000"/>
              </a:solidFill>
            </a:endParaRPr>
          </a:p>
        </p:txBody>
      </p:sp>
    </p:spTree>
    <p:extLst>
      <p:ext uri="{BB962C8B-B14F-4D97-AF65-F5344CB8AC3E}">
        <p14:creationId xmlns:p14="http://schemas.microsoft.com/office/powerpoint/2010/main" val="6231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6BA5DB7-BF33-463C-AE3A-DD318F534B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Placeholder 5" descr="A person wearing a suit and tie&#10;&#10;Description automatically generated">
            <a:extLst>
              <a:ext uri="{FF2B5EF4-FFF2-40B4-BE49-F238E27FC236}">
                <a16:creationId xmlns:a16="http://schemas.microsoft.com/office/drawing/2014/main" id="{CB65C51C-7D42-4ADE-9F17-FE0EF1E2C1DB}"/>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23181" r="23179" b="-2"/>
          <a:stretch/>
        </p:blipFill>
        <p:spPr>
          <a:xfrm>
            <a:off x="-1" y="3725"/>
            <a:ext cx="5504917" cy="6850548"/>
          </a:xfrm>
          <a:prstGeom prst="rect">
            <a:avLst/>
          </a:prstGeom>
        </p:spPr>
      </p:pic>
      <p:sp>
        <p:nvSpPr>
          <p:cNvPr id="5" name="Title 4">
            <a:extLst>
              <a:ext uri="{FF2B5EF4-FFF2-40B4-BE49-F238E27FC236}">
                <a16:creationId xmlns:a16="http://schemas.microsoft.com/office/drawing/2014/main" id="{27401E36-FAA2-47F5-BDF2-2CEC3E37A216}"/>
              </a:ext>
            </a:extLst>
          </p:cNvPr>
          <p:cNvSpPr>
            <a:spLocks noGrp="1"/>
          </p:cNvSpPr>
          <p:nvPr>
            <p:ph type="title"/>
          </p:nvPr>
        </p:nvSpPr>
        <p:spPr>
          <a:xfrm>
            <a:off x="6094105" y="802955"/>
            <a:ext cx="4977976" cy="1454051"/>
          </a:xfrm>
        </p:spPr>
        <p:txBody>
          <a:bodyPr vert="horz" lIns="91440" tIns="45720" rIns="91440" bIns="45720" rtlCol="0" anchor="ctr">
            <a:normAutofit/>
          </a:bodyPr>
          <a:lstStyle/>
          <a:p>
            <a:pPr>
              <a:lnSpc>
                <a:spcPct val="90000"/>
              </a:lnSpc>
            </a:pPr>
            <a:r>
              <a:rPr lang="en-US" sz="4400" b="1">
                <a:solidFill>
                  <a:srgbClr val="000000"/>
                </a:solidFill>
              </a:rPr>
              <a:t>Why enforcement?</a:t>
            </a:r>
          </a:p>
        </p:txBody>
      </p:sp>
      <p:sp>
        <p:nvSpPr>
          <p:cNvPr id="7" name="Text Placeholder 6">
            <a:extLst>
              <a:ext uri="{FF2B5EF4-FFF2-40B4-BE49-F238E27FC236}">
                <a16:creationId xmlns:a16="http://schemas.microsoft.com/office/drawing/2014/main" id="{A5477E7D-4239-49EE-875B-0465DC482276}"/>
              </a:ext>
            </a:extLst>
          </p:cNvPr>
          <p:cNvSpPr>
            <a:spLocks noGrp="1"/>
          </p:cNvSpPr>
          <p:nvPr>
            <p:ph type="body" sz="quarter" idx="14"/>
          </p:nvPr>
        </p:nvSpPr>
        <p:spPr>
          <a:xfrm>
            <a:off x="6090574" y="2421682"/>
            <a:ext cx="4977578" cy="3639289"/>
          </a:xfrm>
        </p:spPr>
        <p:txBody>
          <a:bodyPr vert="horz" lIns="91440" tIns="45720" rIns="91440" bIns="45720" rtlCol="0" anchor="ctr">
            <a:normAutofit/>
          </a:bodyPr>
          <a:lstStyle/>
          <a:p>
            <a:pPr marL="285750" indent="-228600" fontAlgn="base">
              <a:lnSpc>
                <a:spcPct val="90000"/>
              </a:lnSpc>
              <a:buFont typeface="Arial" panose="020B0604020202020204" pitchFamily="34" charset="0"/>
              <a:buChar char="•"/>
            </a:pPr>
            <a:r>
              <a:rPr lang="en-US" sz="2000" dirty="0">
                <a:solidFill>
                  <a:srgbClr val="000000"/>
                </a:solidFill>
              </a:rPr>
              <a:t>“Breach of the law carries consequences. Parliament, not the regulators, sets the law and the consequences” </a:t>
            </a:r>
          </a:p>
          <a:p>
            <a:pPr marL="285750" indent="-228600" fontAlgn="base">
              <a:lnSpc>
                <a:spcPct val="90000"/>
              </a:lnSpc>
              <a:buFont typeface="Arial" panose="020B0604020202020204" pitchFamily="34" charset="0"/>
              <a:buChar char="•"/>
            </a:pPr>
            <a:r>
              <a:rPr lang="en-US" sz="2000" dirty="0">
                <a:solidFill>
                  <a:srgbClr val="000000"/>
                </a:solidFill>
              </a:rPr>
              <a:t>“The law is to be obeyed and enforced. The rule of law requires no less. And, adequate deterrence of misconduct depends upon visible public denunciation and punishment”</a:t>
            </a:r>
            <a:endParaRPr lang="en-US" sz="2000" b="0" dirty="0">
              <a:solidFill>
                <a:srgbClr val="000000"/>
              </a:solidFill>
            </a:endParaRPr>
          </a:p>
          <a:p>
            <a:pPr indent="-228600" fontAlgn="base">
              <a:lnSpc>
                <a:spcPct val="90000"/>
              </a:lnSpc>
              <a:buFont typeface="Arial" panose="020B0604020202020204" pitchFamily="34" charset="0"/>
              <a:buChar char="•"/>
            </a:pPr>
            <a:endParaRPr lang="en-US" sz="2000" b="0" dirty="0">
              <a:solidFill>
                <a:srgbClr val="000000"/>
              </a:solidFill>
            </a:endParaRPr>
          </a:p>
        </p:txBody>
      </p:sp>
    </p:spTree>
    <p:extLst>
      <p:ext uri="{BB962C8B-B14F-4D97-AF65-F5344CB8AC3E}">
        <p14:creationId xmlns:p14="http://schemas.microsoft.com/office/powerpoint/2010/main" val="3462014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86BA5DB7-BF33-463C-AE3A-DD318F534B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1" name="Picture Placeholder 20" descr="A screenshot of a cell phone&#10;&#10;Description automatically generated">
            <a:extLst>
              <a:ext uri="{FF2B5EF4-FFF2-40B4-BE49-F238E27FC236}">
                <a16:creationId xmlns:a16="http://schemas.microsoft.com/office/drawing/2014/main" id="{DA5ADAB8-8E47-4A17-A61F-814895AAF3AC}"/>
              </a:ext>
            </a:extLst>
          </p:cNvPr>
          <p:cNvPicPr>
            <a:picLocks noGrp="1" noChangeAspect="1"/>
          </p:cNvPicPr>
          <p:nvPr>
            <p:ph type="pic" sz="quarter" idx="14"/>
          </p:nvPr>
        </p:nvPicPr>
        <p:blipFill rotWithShape="1">
          <a:blip r:embed="rId4">
            <a:extLst>
              <a:ext uri="{28A0092B-C50C-407E-A947-70E740481C1C}">
                <a14:useLocalDpi xmlns:a14="http://schemas.microsoft.com/office/drawing/2010/main" val="0"/>
              </a:ext>
            </a:extLst>
          </a:blip>
          <a:srcRect r="6013" b="-2"/>
          <a:stretch/>
        </p:blipFill>
        <p:spPr>
          <a:xfrm>
            <a:off x="-1" y="3725"/>
            <a:ext cx="5504917" cy="6850548"/>
          </a:xfrm>
          <a:prstGeom prst="rect">
            <a:avLst/>
          </a:prstGeom>
        </p:spPr>
      </p:pic>
      <p:sp>
        <p:nvSpPr>
          <p:cNvPr id="5" name="Title 4">
            <a:extLst>
              <a:ext uri="{FF2B5EF4-FFF2-40B4-BE49-F238E27FC236}">
                <a16:creationId xmlns:a16="http://schemas.microsoft.com/office/drawing/2014/main" id="{785F9ABF-5D1C-4662-8C55-2A7974FD9B1A}"/>
              </a:ext>
            </a:extLst>
          </p:cNvPr>
          <p:cNvSpPr>
            <a:spLocks noGrp="1"/>
          </p:cNvSpPr>
          <p:nvPr>
            <p:ph type="title"/>
          </p:nvPr>
        </p:nvSpPr>
        <p:spPr>
          <a:xfrm>
            <a:off x="6094105" y="802955"/>
            <a:ext cx="4977976" cy="1454051"/>
          </a:xfrm>
        </p:spPr>
        <p:txBody>
          <a:bodyPr vert="horz" lIns="91440" tIns="45720" rIns="91440" bIns="45720" rtlCol="0" anchor="ctr">
            <a:normAutofit/>
          </a:bodyPr>
          <a:lstStyle/>
          <a:p>
            <a:pPr>
              <a:lnSpc>
                <a:spcPct val="90000"/>
              </a:lnSpc>
            </a:pPr>
            <a:r>
              <a:rPr lang="en-US" sz="4400" b="1">
                <a:solidFill>
                  <a:srgbClr val="000000"/>
                </a:solidFill>
              </a:rPr>
              <a:t>Report methodology</a:t>
            </a:r>
          </a:p>
        </p:txBody>
      </p:sp>
      <p:sp>
        <p:nvSpPr>
          <p:cNvPr id="7" name="Text Placeholder 6">
            <a:extLst>
              <a:ext uri="{FF2B5EF4-FFF2-40B4-BE49-F238E27FC236}">
                <a16:creationId xmlns:a16="http://schemas.microsoft.com/office/drawing/2014/main" id="{12B0530E-2E7F-463D-BAE8-DF39014BC784}"/>
              </a:ext>
            </a:extLst>
          </p:cNvPr>
          <p:cNvSpPr>
            <a:spLocks noGrp="1"/>
          </p:cNvSpPr>
          <p:nvPr>
            <p:ph type="body" sz="quarter" idx="15"/>
          </p:nvPr>
        </p:nvSpPr>
        <p:spPr>
          <a:xfrm>
            <a:off x="6090574" y="2421682"/>
            <a:ext cx="4977578" cy="3639289"/>
          </a:xfrm>
        </p:spPr>
        <p:txBody>
          <a:bodyPr vert="horz" lIns="91440" tIns="45720" rIns="91440" bIns="45720" rtlCol="0" anchor="ctr">
            <a:normAutofit/>
          </a:bodyPr>
          <a:lstStyle/>
          <a:p>
            <a:pPr marL="285750" indent="-228600">
              <a:lnSpc>
                <a:spcPct val="90000"/>
              </a:lnSpc>
              <a:buFont typeface="Arial" panose="020B0604020202020204" pitchFamily="34" charset="0"/>
              <a:buChar char="•"/>
            </a:pPr>
            <a:r>
              <a:rPr lang="en-US" sz="2000" dirty="0">
                <a:solidFill>
                  <a:srgbClr val="000000"/>
                </a:solidFill>
              </a:rPr>
              <a:t>Enforcement performance &amp; reporting on performance</a:t>
            </a:r>
          </a:p>
          <a:p>
            <a:pPr marL="285750" indent="-228600">
              <a:lnSpc>
                <a:spcPct val="90000"/>
              </a:lnSpc>
              <a:buFont typeface="Arial" panose="020B0604020202020204" pitchFamily="34" charset="0"/>
              <a:buChar char="•"/>
            </a:pPr>
            <a:r>
              <a:rPr lang="en-US" sz="2000" dirty="0">
                <a:solidFill>
                  <a:srgbClr val="000000"/>
                </a:solidFill>
              </a:rPr>
              <a:t>Replicates 2013 report</a:t>
            </a:r>
          </a:p>
          <a:p>
            <a:pPr marL="285750" indent="-228600">
              <a:lnSpc>
                <a:spcPct val="90000"/>
              </a:lnSpc>
              <a:buFont typeface="Arial" panose="020B0604020202020204" pitchFamily="34" charset="0"/>
              <a:buChar char="•"/>
            </a:pPr>
            <a:r>
              <a:rPr lang="en-US" sz="2000" dirty="0">
                <a:solidFill>
                  <a:srgbClr val="000000"/>
                </a:solidFill>
              </a:rPr>
              <a:t>Covers all ACL regulators (including ASIC) and adds ACMA and AER</a:t>
            </a:r>
          </a:p>
          <a:p>
            <a:pPr marL="285750" indent="-228600">
              <a:lnSpc>
                <a:spcPct val="90000"/>
              </a:lnSpc>
              <a:buFont typeface="Arial" panose="020B0604020202020204" pitchFamily="34" charset="0"/>
              <a:buChar char="•"/>
            </a:pPr>
            <a:r>
              <a:rPr lang="en-US" sz="2000" dirty="0">
                <a:solidFill>
                  <a:srgbClr val="000000"/>
                </a:solidFill>
              </a:rPr>
              <a:t>Qualitative element – discusses certain current issues</a:t>
            </a:r>
          </a:p>
          <a:p>
            <a:pPr marL="285750" indent="-228600">
              <a:lnSpc>
                <a:spcPct val="90000"/>
              </a:lnSpc>
              <a:buFont typeface="Arial" panose="020B0604020202020204" pitchFamily="34" charset="0"/>
              <a:buChar char="•"/>
            </a:pPr>
            <a:r>
              <a:rPr lang="en-US" sz="2000" dirty="0">
                <a:solidFill>
                  <a:srgbClr val="000000"/>
                </a:solidFill>
              </a:rPr>
              <a:t>Consumer advocate survey</a:t>
            </a:r>
          </a:p>
          <a:p>
            <a:pPr marL="285750" indent="-228600">
              <a:lnSpc>
                <a:spcPct val="90000"/>
              </a:lnSpc>
              <a:buFont typeface="Arial" panose="020B0604020202020204" pitchFamily="34" charset="0"/>
              <a:buChar char="•"/>
            </a:pPr>
            <a:r>
              <a:rPr lang="en-US" sz="2000" dirty="0">
                <a:solidFill>
                  <a:srgbClr val="000000"/>
                </a:solidFill>
              </a:rPr>
              <a:t>Scorecard</a:t>
            </a:r>
          </a:p>
        </p:txBody>
      </p:sp>
      <p:pic>
        <p:nvPicPr>
          <p:cNvPr id="11" name="Picture 10" descr="Consumer Action logo">
            <a:extLst>
              <a:ext uri="{FF2B5EF4-FFF2-40B4-BE49-F238E27FC236}">
                <a16:creationId xmlns:a16="http://schemas.microsoft.com/office/drawing/2014/main" id="{9941BE38-9935-450E-B3A1-E1FCB4F238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32563" y="6133480"/>
            <a:ext cx="1679436" cy="544267"/>
          </a:xfrm>
          <a:prstGeom prst="rect">
            <a:avLst/>
          </a:prstGeom>
        </p:spPr>
      </p:pic>
    </p:spTree>
    <p:extLst>
      <p:ext uri="{BB962C8B-B14F-4D97-AF65-F5344CB8AC3E}">
        <p14:creationId xmlns:p14="http://schemas.microsoft.com/office/powerpoint/2010/main" val="3860667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6BA5DB7-BF33-463C-AE3A-DD318F534B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Placeholder 3" descr="A picture containing food, brush&#10;&#10;Description automatically generated">
            <a:extLst>
              <a:ext uri="{FF2B5EF4-FFF2-40B4-BE49-F238E27FC236}">
                <a16:creationId xmlns:a16="http://schemas.microsoft.com/office/drawing/2014/main" id="{03B41A30-E67F-4B40-A0A5-8F6DD1C0CA59}"/>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44288" r="8704" b="1"/>
          <a:stretch/>
        </p:blipFill>
        <p:spPr>
          <a:xfrm>
            <a:off x="-1" y="3725"/>
            <a:ext cx="5504917" cy="6850548"/>
          </a:xfrm>
          <a:prstGeom prst="rect">
            <a:avLst/>
          </a:prstGeom>
        </p:spPr>
      </p:pic>
      <p:sp>
        <p:nvSpPr>
          <p:cNvPr id="10" name="Title 4">
            <a:extLst>
              <a:ext uri="{FF2B5EF4-FFF2-40B4-BE49-F238E27FC236}">
                <a16:creationId xmlns:a16="http://schemas.microsoft.com/office/drawing/2014/main" id="{BA6B1A50-4062-4463-837C-155C81164F3A}"/>
              </a:ext>
            </a:extLst>
          </p:cNvPr>
          <p:cNvSpPr>
            <a:spLocks noGrp="1"/>
          </p:cNvSpPr>
          <p:nvPr>
            <p:ph type="title"/>
          </p:nvPr>
        </p:nvSpPr>
        <p:spPr>
          <a:xfrm>
            <a:off x="6094105" y="802955"/>
            <a:ext cx="4977976" cy="1454051"/>
          </a:xfrm>
        </p:spPr>
        <p:txBody>
          <a:bodyPr vert="horz" lIns="91440" tIns="45720" rIns="91440" bIns="45720" rtlCol="0" anchor="ctr">
            <a:normAutofit/>
          </a:bodyPr>
          <a:lstStyle/>
          <a:p>
            <a:pPr>
              <a:lnSpc>
                <a:spcPct val="90000"/>
              </a:lnSpc>
            </a:pPr>
            <a:r>
              <a:rPr lang="en-US" sz="4400" b="1">
                <a:solidFill>
                  <a:srgbClr val="000000"/>
                </a:solidFill>
              </a:rPr>
              <a:t>Limitations/criticisms</a:t>
            </a:r>
          </a:p>
        </p:txBody>
      </p:sp>
      <p:sp>
        <p:nvSpPr>
          <p:cNvPr id="11" name="Text Placeholder 6">
            <a:extLst>
              <a:ext uri="{FF2B5EF4-FFF2-40B4-BE49-F238E27FC236}">
                <a16:creationId xmlns:a16="http://schemas.microsoft.com/office/drawing/2014/main" id="{6C353966-E8E8-45F1-B917-AB95B6B26754}"/>
              </a:ext>
            </a:extLst>
          </p:cNvPr>
          <p:cNvSpPr txBox="1">
            <a:spLocks/>
          </p:cNvSpPr>
          <p:nvPr/>
        </p:nvSpPr>
        <p:spPr>
          <a:xfrm>
            <a:off x="6090574" y="2421682"/>
            <a:ext cx="4977578" cy="3639289"/>
          </a:xfrm>
          <a:prstGeom prst="rect">
            <a:avLst/>
          </a:prstGeom>
        </p:spPr>
        <p:txBody>
          <a:bodyPr vert="horz" lIns="91440" tIns="45720" rIns="91440" bIns="45720" rtlCol="0" anchor="ct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1" kern="1200" baseline="0">
                <a:solidFill>
                  <a:schemeClr val="bg2">
                    <a:lumMod val="25000"/>
                  </a:schemeClr>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25000"/>
                  </a:schemeClr>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28600">
              <a:buFont typeface="Arial" panose="020B0604020202020204" pitchFamily="34" charset="0"/>
              <a:buChar char="•"/>
            </a:pPr>
            <a:r>
              <a:rPr lang="en-US" sz="2000" b="0" dirty="0">
                <a:solidFill>
                  <a:srgbClr val="000000"/>
                </a:solidFill>
                <a:latin typeface="+mn-lt"/>
              </a:rPr>
              <a:t>Publicly available data only</a:t>
            </a:r>
          </a:p>
          <a:p>
            <a:pPr marL="285750" indent="-228600">
              <a:buFont typeface="Arial" panose="020B0604020202020204" pitchFamily="34" charset="0"/>
              <a:buChar char="•"/>
            </a:pPr>
            <a:r>
              <a:rPr lang="en-US" sz="2000" b="0" dirty="0">
                <a:solidFill>
                  <a:srgbClr val="000000"/>
                </a:solidFill>
                <a:latin typeface="+mn-lt"/>
              </a:rPr>
              <a:t>Comparison remains difficult: so we don’t try, rather we use an individual agency scorecard</a:t>
            </a:r>
          </a:p>
          <a:p>
            <a:pPr marL="285750" indent="-228600">
              <a:buFont typeface="Arial" panose="020B0604020202020204" pitchFamily="34" charset="0"/>
              <a:buChar char="•"/>
            </a:pPr>
            <a:r>
              <a:rPr lang="en-US" sz="2000" b="0" dirty="0">
                <a:solidFill>
                  <a:srgbClr val="000000"/>
                </a:solidFill>
                <a:latin typeface="+mn-lt"/>
              </a:rPr>
              <a:t>FSRC criticism: “number of proceedings, </a:t>
            </a:r>
            <a:r>
              <a:rPr lang="en-AU" sz="2000" b="0" dirty="0">
                <a:solidFill>
                  <a:srgbClr val="000000"/>
                </a:solidFill>
                <a:latin typeface="+mn-lt"/>
              </a:rPr>
              <a:t>or infringement notices issued, will say little about ASIC’s enforcement culture unless the decisions behind those numbers are evaluated”</a:t>
            </a:r>
            <a:endParaRPr lang="en-US" sz="2000" b="0" dirty="0">
              <a:solidFill>
                <a:srgbClr val="000000"/>
              </a:solidFill>
              <a:latin typeface="+mn-lt"/>
            </a:endParaRPr>
          </a:p>
          <a:p>
            <a:pPr indent="-228600">
              <a:buFont typeface="Arial" panose="020B0604020202020204" pitchFamily="34" charset="0"/>
              <a:buChar char="•"/>
            </a:pPr>
            <a:endParaRPr lang="en-US" sz="2000" dirty="0">
              <a:solidFill>
                <a:srgbClr val="000000"/>
              </a:solidFill>
              <a:latin typeface="+mn-lt"/>
            </a:endParaRPr>
          </a:p>
        </p:txBody>
      </p:sp>
    </p:spTree>
    <p:extLst>
      <p:ext uri="{BB962C8B-B14F-4D97-AF65-F5344CB8AC3E}">
        <p14:creationId xmlns:p14="http://schemas.microsoft.com/office/powerpoint/2010/main" val="958560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9AE786B-9E3E-4D15-AFF9-7B04CAA4255E}"/>
              </a:ext>
            </a:extLst>
          </p:cNvPr>
          <p:cNvSpPr>
            <a:spLocks noGrp="1"/>
          </p:cNvSpPr>
          <p:nvPr>
            <p:ph type="body" idx="1"/>
          </p:nvPr>
        </p:nvSpPr>
        <p:spPr>
          <a:xfrm>
            <a:off x="6554787" y="1638300"/>
            <a:ext cx="4530747" cy="941911"/>
          </a:xfrm>
        </p:spPr>
        <p:txBody>
          <a:bodyPr>
            <a:noAutofit/>
          </a:bodyPr>
          <a:lstStyle/>
          <a:p>
            <a:pPr>
              <a:lnSpc>
                <a:spcPct val="100000"/>
              </a:lnSpc>
            </a:pPr>
            <a:r>
              <a:rPr lang="en-AU" sz="3000" b="1" dirty="0">
                <a:solidFill>
                  <a:srgbClr val="808285"/>
                </a:solidFill>
                <a:latin typeface="Corbel" panose="020B0503020204020204" pitchFamily="34" charset="0"/>
              </a:rPr>
              <a:t>Key issues covered by the report</a:t>
            </a:r>
          </a:p>
        </p:txBody>
      </p:sp>
      <p:sp>
        <p:nvSpPr>
          <p:cNvPr id="7" name="Text Placeholder 6">
            <a:extLst>
              <a:ext uri="{FF2B5EF4-FFF2-40B4-BE49-F238E27FC236}">
                <a16:creationId xmlns:a16="http://schemas.microsoft.com/office/drawing/2014/main" id="{A5477E7D-4239-49EE-875B-0465DC482276}"/>
              </a:ext>
            </a:extLst>
          </p:cNvPr>
          <p:cNvSpPr>
            <a:spLocks noGrp="1"/>
          </p:cNvSpPr>
          <p:nvPr>
            <p:ph type="body" sz="half" idx="12"/>
          </p:nvPr>
        </p:nvSpPr>
        <p:spPr>
          <a:xfrm>
            <a:off x="6554788" y="3046412"/>
            <a:ext cx="5103812" cy="3341688"/>
          </a:xfrm>
        </p:spPr>
        <p:txBody>
          <a:bodyPr>
            <a:normAutofit/>
          </a:bodyPr>
          <a:lstStyle/>
          <a:p>
            <a:pPr marL="342900" indent="-342900" fontAlgn="base">
              <a:buFont typeface="Arial" panose="020B0604020202020204" pitchFamily="34" charset="0"/>
              <a:buChar char="•"/>
            </a:pPr>
            <a:r>
              <a:rPr lang="en-AU" sz="2000" dirty="0">
                <a:latin typeface="Corbel" panose="020B0503020204020204" pitchFamily="34" charset="0"/>
              </a:rPr>
              <a:t>Regulatory reviews – ACL, REPI, ACMA</a:t>
            </a:r>
          </a:p>
          <a:p>
            <a:pPr marL="342900" indent="-342900" fontAlgn="base">
              <a:buFont typeface="Arial" panose="020B0604020202020204" pitchFamily="34" charset="0"/>
              <a:buChar char="•"/>
            </a:pPr>
            <a:r>
              <a:rPr lang="en-AU" sz="2000" b="0" dirty="0">
                <a:latin typeface="Corbel" panose="020B0503020204020204" pitchFamily="34" charset="0"/>
              </a:rPr>
              <a:t>Regulator Performance Framework</a:t>
            </a:r>
          </a:p>
          <a:p>
            <a:pPr marL="342900" indent="-342900" fontAlgn="base">
              <a:buFont typeface="Arial" panose="020B0604020202020204" pitchFamily="34" charset="0"/>
              <a:buChar char="•"/>
            </a:pPr>
            <a:r>
              <a:rPr lang="en-AU" sz="2000" dirty="0">
                <a:latin typeface="Corbel" panose="020B0503020204020204" pitchFamily="34" charset="0"/>
              </a:rPr>
              <a:t>Better use of data</a:t>
            </a:r>
          </a:p>
          <a:p>
            <a:pPr marL="342900" indent="-342900" fontAlgn="base">
              <a:buFont typeface="Arial" panose="020B0604020202020204" pitchFamily="34" charset="0"/>
              <a:buChar char="•"/>
            </a:pPr>
            <a:r>
              <a:rPr lang="en-AU" sz="2000" b="0" dirty="0">
                <a:latin typeface="Corbel" panose="020B0503020204020204" pitchFamily="34" charset="0"/>
              </a:rPr>
              <a:t>Enforcement policies: risk-based, proportionality, </a:t>
            </a:r>
            <a:r>
              <a:rPr lang="en-AU" sz="2000" dirty="0">
                <a:latin typeface="Corbel" panose="020B0503020204020204" pitchFamily="34" charset="0"/>
              </a:rPr>
              <a:t>“campaign” approaches</a:t>
            </a:r>
          </a:p>
          <a:p>
            <a:pPr marL="342900" indent="-342900" fontAlgn="base">
              <a:buFont typeface="Arial" panose="020B0604020202020204" pitchFamily="34" charset="0"/>
              <a:buChar char="•"/>
            </a:pPr>
            <a:r>
              <a:rPr lang="en-AU" sz="2000" dirty="0">
                <a:latin typeface="Corbel" panose="020B0503020204020204" pitchFamily="34" charset="0"/>
              </a:rPr>
              <a:t>Costs of enforcement </a:t>
            </a:r>
          </a:p>
          <a:p>
            <a:pPr marL="342900" indent="-342900" fontAlgn="base">
              <a:buFont typeface="Arial" panose="020B0604020202020204" pitchFamily="34" charset="0"/>
              <a:buChar char="•"/>
            </a:pPr>
            <a:r>
              <a:rPr lang="en-AU" sz="2000" b="0" dirty="0">
                <a:latin typeface="Corbel" panose="020B0503020204020204" pitchFamily="34" charset="0"/>
              </a:rPr>
              <a:t>Vulnerabil</a:t>
            </a:r>
            <a:r>
              <a:rPr lang="en-AU" sz="2000" dirty="0">
                <a:latin typeface="Corbel" panose="020B0503020204020204" pitchFamily="34" charset="0"/>
              </a:rPr>
              <a:t>ity </a:t>
            </a:r>
          </a:p>
          <a:p>
            <a:pPr marL="342900" indent="-342900" fontAlgn="base">
              <a:buFont typeface="Arial" panose="020B0604020202020204" pitchFamily="34" charset="0"/>
              <a:buChar char="•"/>
            </a:pPr>
            <a:r>
              <a:rPr lang="en-AU" sz="2000" b="0" dirty="0">
                <a:latin typeface="Corbel" panose="020B0503020204020204" pitchFamily="34" charset="0"/>
              </a:rPr>
              <a:t>Publicising enforcement</a:t>
            </a:r>
            <a:endParaRPr lang="en-AU" sz="2000" b="0" dirty="0"/>
          </a:p>
        </p:txBody>
      </p:sp>
      <p:pic>
        <p:nvPicPr>
          <p:cNvPr id="8" name="Picture Placeholder 7" descr="A picture containing standing, water&#10;&#10;Description automatically generated">
            <a:extLst>
              <a:ext uri="{FF2B5EF4-FFF2-40B4-BE49-F238E27FC236}">
                <a16:creationId xmlns:a16="http://schemas.microsoft.com/office/drawing/2014/main" id="{DDBAE931-F81F-46EE-96CB-30C7115FE27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1088" r="21088"/>
          <a:stretch>
            <a:fillRect/>
          </a:stretch>
        </p:blipFill>
        <p:spPr/>
      </p:pic>
    </p:spTree>
    <p:extLst>
      <p:ext uri="{BB962C8B-B14F-4D97-AF65-F5344CB8AC3E}">
        <p14:creationId xmlns:p14="http://schemas.microsoft.com/office/powerpoint/2010/main" val="1469977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4">
            <a:extLst>
              <a:ext uri="{FF2B5EF4-FFF2-40B4-BE49-F238E27FC236}">
                <a16:creationId xmlns:a16="http://schemas.microsoft.com/office/drawing/2014/main" id="{785F9ABF-5D1C-4662-8C55-2A7974FD9B1A}"/>
              </a:ext>
            </a:extLst>
          </p:cNvPr>
          <p:cNvSpPr>
            <a:spLocks noGrp="1"/>
          </p:cNvSpPr>
          <p:nvPr>
            <p:ph type="title"/>
          </p:nvPr>
        </p:nvSpPr>
        <p:spPr>
          <a:xfrm>
            <a:off x="6094105" y="802955"/>
            <a:ext cx="4977976" cy="1454051"/>
          </a:xfrm>
        </p:spPr>
        <p:txBody>
          <a:bodyPr vert="horz" lIns="91440" tIns="45720" rIns="91440" bIns="45720" rtlCol="0" anchor="ctr">
            <a:normAutofit/>
          </a:bodyPr>
          <a:lstStyle/>
          <a:p>
            <a:pPr>
              <a:lnSpc>
                <a:spcPct val="90000"/>
              </a:lnSpc>
            </a:pPr>
            <a:r>
              <a:rPr lang="en-US" sz="4400" b="1">
                <a:solidFill>
                  <a:srgbClr val="000000"/>
                </a:solidFill>
              </a:rPr>
              <a:t>Consumer advocate feedback</a:t>
            </a:r>
          </a:p>
        </p:txBody>
      </p:sp>
      <p:sp>
        <p:nvSpPr>
          <p:cNvPr id="29"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Placeholder 7" descr="A picture containing drawing&#10;&#10;Description automatically generated">
            <a:extLst>
              <a:ext uri="{FF2B5EF4-FFF2-40B4-BE49-F238E27FC236}">
                <a16:creationId xmlns:a16="http://schemas.microsoft.com/office/drawing/2014/main" id="{A28A2741-3055-442E-998D-5B6D1E8B5C16}"/>
              </a:ext>
            </a:extLst>
          </p:cNvPr>
          <p:cNvPicPr>
            <a:picLocks noGrp="1" noChangeAspect="1"/>
          </p:cNvPicPr>
          <p:nvPr>
            <p:ph type="pic" sz="quarter" idx="14"/>
          </p:nvPr>
        </p:nvPicPr>
        <p:blipFill rotWithShape="1">
          <a:blip r:embed="rId4">
            <a:alphaModFix/>
            <a:extLst>
              <a:ext uri="{28A0092B-C50C-407E-A947-70E740481C1C}">
                <a14:useLocalDpi xmlns:a14="http://schemas.microsoft.com/office/drawing/2010/main" val="0"/>
              </a:ext>
            </a:extLst>
          </a:blip>
          <a:srcRect l="26115" r="26113" b="-1"/>
          <a:stretch/>
        </p:blipFill>
        <p:spPr>
          <a:xfrm>
            <a:off x="20" y="907231"/>
            <a:ext cx="4838021" cy="5063738"/>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7" name="Text Placeholder 6">
            <a:extLst>
              <a:ext uri="{FF2B5EF4-FFF2-40B4-BE49-F238E27FC236}">
                <a16:creationId xmlns:a16="http://schemas.microsoft.com/office/drawing/2014/main" id="{12B0530E-2E7F-463D-BAE8-DF39014BC784}"/>
              </a:ext>
            </a:extLst>
          </p:cNvPr>
          <p:cNvSpPr>
            <a:spLocks noGrp="1"/>
          </p:cNvSpPr>
          <p:nvPr>
            <p:ph type="body" sz="quarter" idx="15"/>
          </p:nvPr>
        </p:nvSpPr>
        <p:spPr>
          <a:xfrm>
            <a:off x="6090574" y="2421682"/>
            <a:ext cx="4977578" cy="3639289"/>
          </a:xfrm>
        </p:spPr>
        <p:txBody>
          <a:bodyPr vert="horz" lIns="91440" tIns="45720" rIns="91440" bIns="45720" rtlCol="0" anchor="ctr">
            <a:normAutofit/>
          </a:bodyPr>
          <a:lstStyle/>
          <a:p>
            <a:pPr marL="285750" indent="-228600">
              <a:lnSpc>
                <a:spcPct val="90000"/>
              </a:lnSpc>
              <a:buFont typeface="Arial" panose="020B0604020202020204" pitchFamily="34" charset="0"/>
              <a:buChar char="•"/>
            </a:pPr>
            <a:r>
              <a:rPr lang="en-US" sz="2000" dirty="0">
                <a:solidFill>
                  <a:srgbClr val="000000"/>
                </a:solidFill>
              </a:rPr>
              <a:t>Key survey results</a:t>
            </a:r>
          </a:p>
          <a:p>
            <a:pPr marL="971550" lvl="1"/>
            <a:r>
              <a:rPr lang="en-US" sz="2000" dirty="0">
                <a:solidFill>
                  <a:srgbClr val="000000"/>
                </a:solidFill>
              </a:rPr>
              <a:t>100% felt publication of information on complaint &amp; enforcement were important</a:t>
            </a:r>
          </a:p>
          <a:p>
            <a:pPr marL="971550" lvl="1"/>
            <a:r>
              <a:rPr lang="en-US" sz="2000" dirty="0">
                <a:solidFill>
                  <a:srgbClr val="000000"/>
                </a:solidFill>
              </a:rPr>
              <a:t>Desire for reporting on outcomes, use of data (NSW Fair Trading Complaints Register), naming of businesses</a:t>
            </a:r>
          </a:p>
          <a:p>
            <a:pPr marL="285750" indent="-228600">
              <a:lnSpc>
                <a:spcPct val="90000"/>
              </a:lnSpc>
              <a:buFont typeface="Arial" panose="020B0604020202020204" pitchFamily="34" charset="0"/>
              <a:buChar char="•"/>
            </a:pPr>
            <a:r>
              <a:rPr lang="en-US" sz="2000" dirty="0">
                <a:solidFill>
                  <a:srgbClr val="000000"/>
                </a:solidFill>
              </a:rPr>
              <a:t>Reporting back to consumer organisations</a:t>
            </a:r>
          </a:p>
        </p:txBody>
      </p:sp>
      <p:pic>
        <p:nvPicPr>
          <p:cNvPr id="11" name="Picture 10" descr="Consumer Action logo">
            <a:extLst>
              <a:ext uri="{FF2B5EF4-FFF2-40B4-BE49-F238E27FC236}">
                <a16:creationId xmlns:a16="http://schemas.microsoft.com/office/drawing/2014/main" id="{9941BE38-9935-450E-B3A1-E1FCB4F238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32563" y="6133480"/>
            <a:ext cx="1679436" cy="544267"/>
          </a:xfrm>
          <a:prstGeom prst="rect">
            <a:avLst/>
          </a:prstGeom>
        </p:spPr>
      </p:pic>
    </p:spTree>
    <p:extLst>
      <p:ext uri="{BB962C8B-B14F-4D97-AF65-F5344CB8AC3E}">
        <p14:creationId xmlns:p14="http://schemas.microsoft.com/office/powerpoint/2010/main" val="2473040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9CD2D09-B1BB-4DF5-9E1C-3D21B21EDE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20431" y="0"/>
            <a:ext cx="6271569" cy="6858000"/>
          </a:xfrm>
          <a:prstGeom prst="rect">
            <a:avLst/>
          </a:prstGeom>
          <a:gradFill>
            <a:gsLst>
              <a:gs pos="0">
                <a:schemeClr val="accent4"/>
              </a:gs>
              <a:gs pos="25000">
                <a:schemeClr val="accent4"/>
              </a:gs>
              <a:gs pos="94000">
                <a:schemeClr val="accent2"/>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83355637-BA71-4F63-94C9-E77BF81BDF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5" name="Title 4">
            <a:extLst>
              <a:ext uri="{FF2B5EF4-FFF2-40B4-BE49-F238E27FC236}">
                <a16:creationId xmlns:a16="http://schemas.microsoft.com/office/drawing/2014/main" id="{785F9ABF-5D1C-4662-8C55-2A7974FD9B1A}"/>
              </a:ext>
            </a:extLst>
          </p:cNvPr>
          <p:cNvSpPr>
            <a:spLocks noGrp="1"/>
          </p:cNvSpPr>
          <p:nvPr>
            <p:ph type="title"/>
          </p:nvPr>
        </p:nvSpPr>
        <p:spPr>
          <a:xfrm>
            <a:off x="804998" y="798445"/>
            <a:ext cx="4803636" cy="1311664"/>
          </a:xfrm>
        </p:spPr>
        <p:txBody>
          <a:bodyPr vert="horz" lIns="91440" tIns="45720" rIns="91440" bIns="45720" rtlCol="0" anchor="ctr">
            <a:normAutofit/>
          </a:bodyPr>
          <a:lstStyle/>
          <a:p>
            <a:pPr>
              <a:lnSpc>
                <a:spcPct val="90000"/>
              </a:lnSpc>
            </a:pPr>
            <a:r>
              <a:rPr lang="en-US" sz="4400" b="1">
                <a:solidFill>
                  <a:srgbClr val="000000"/>
                </a:solidFill>
              </a:rPr>
              <a:t>Key recommendation</a:t>
            </a:r>
          </a:p>
        </p:txBody>
      </p:sp>
      <p:sp>
        <p:nvSpPr>
          <p:cNvPr id="7" name="Text Placeholder 6">
            <a:extLst>
              <a:ext uri="{FF2B5EF4-FFF2-40B4-BE49-F238E27FC236}">
                <a16:creationId xmlns:a16="http://schemas.microsoft.com/office/drawing/2014/main" id="{12B0530E-2E7F-463D-BAE8-DF39014BC784}"/>
              </a:ext>
            </a:extLst>
          </p:cNvPr>
          <p:cNvSpPr>
            <a:spLocks noGrp="1"/>
          </p:cNvSpPr>
          <p:nvPr>
            <p:ph type="body" sz="quarter" idx="15"/>
          </p:nvPr>
        </p:nvSpPr>
        <p:spPr>
          <a:xfrm>
            <a:off x="804997" y="2272143"/>
            <a:ext cx="4706803" cy="3788830"/>
          </a:xfrm>
        </p:spPr>
        <p:txBody>
          <a:bodyPr vert="horz" lIns="91440" tIns="45720" rIns="91440" bIns="45720" rtlCol="0" anchor="ctr">
            <a:normAutofit/>
          </a:bodyPr>
          <a:lstStyle/>
          <a:p>
            <a:pPr marL="285750" indent="-228600">
              <a:lnSpc>
                <a:spcPct val="90000"/>
              </a:lnSpc>
              <a:buFont typeface="Arial" panose="020B0604020202020204" pitchFamily="34" charset="0"/>
              <a:buChar char="•"/>
            </a:pPr>
            <a:r>
              <a:rPr lang="en-US" sz="2000" dirty="0">
                <a:solidFill>
                  <a:srgbClr val="000000"/>
                </a:solidFill>
              </a:rPr>
              <a:t>A minimum-standard reporting framework</a:t>
            </a:r>
          </a:p>
          <a:p>
            <a:pPr marL="285750" indent="-228600">
              <a:lnSpc>
                <a:spcPct val="90000"/>
              </a:lnSpc>
              <a:buFont typeface="Arial" panose="020B0604020202020204" pitchFamily="34" charset="0"/>
              <a:buChar char="•"/>
            </a:pPr>
            <a:endParaRPr lang="en-US" sz="2000" dirty="0">
              <a:solidFill>
                <a:srgbClr val="000000"/>
              </a:solidFill>
            </a:endParaRPr>
          </a:p>
          <a:p>
            <a:pPr marL="285750" indent="-228600">
              <a:lnSpc>
                <a:spcPct val="90000"/>
              </a:lnSpc>
              <a:buFont typeface="Arial" panose="020B0604020202020204" pitchFamily="34" charset="0"/>
              <a:buChar char="•"/>
            </a:pPr>
            <a:r>
              <a:rPr lang="en-US" sz="2000" dirty="0">
                <a:solidFill>
                  <a:srgbClr val="000000"/>
                </a:solidFill>
              </a:rPr>
              <a:t>The same key recommendation as 2013</a:t>
            </a:r>
          </a:p>
        </p:txBody>
      </p:sp>
      <p:sp>
        <p:nvSpPr>
          <p:cNvPr id="20" name="Freeform 49">
            <a:extLst>
              <a:ext uri="{FF2B5EF4-FFF2-40B4-BE49-F238E27FC236}">
                <a16:creationId xmlns:a16="http://schemas.microsoft.com/office/drawing/2014/main" id="{967C29FE-FD32-4AFB-AD20-DBDF5864B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5" y="590635"/>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4"/>
                </a:gs>
                <a:gs pos="23000">
                  <a:schemeClr val="accent4"/>
                </a:gs>
                <a:gs pos="83000">
                  <a:schemeClr val="accent2"/>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 name="Picture Placeholder 9" descr="A screenshot of a social media post&#10;&#10;Description automatically generated">
            <a:extLst>
              <a:ext uri="{FF2B5EF4-FFF2-40B4-BE49-F238E27FC236}">
                <a16:creationId xmlns:a16="http://schemas.microsoft.com/office/drawing/2014/main" id="{C071A936-7EEE-49E1-A542-30435E4F2AA1}"/>
              </a:ext>
            </a:extLst>
          </p:cNvPr>
          <p:cNvPicPr>
            <a:picLocks noGrp="1" noChangeAspect="1"/>
          </p:cNvPicPr>
          <p:nvPr>
            <p:ph type="pic" sz="quarter" idx="14"/>
          </p:nvPr>
        </p:nvPicPr>
        <p:blipFill rotWithShape="1">
          <a:blip r:embed="rId4">
            <a:extLst>
              <a:ext uri="{28A0092B-C50C-407E-A947-70E740481C1C}">
                <a14:useLocalDpi xmlns:a14="http://schemas.microsoft.com/office/drawing/2010/main" val="0"/>
              </a:ext>
            </a:extLst>
          </a:blip>
          <a:srcRect r="-3" b="5349"/>
          <a:stretch/>
        </p:blipFill>
        <p:spPr>
          <a:xfrm>
            <a:off x="6893318" y="770037"/>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pic>
        <p:nvPicPr>
          <p:cNvPr id="11" name="Picture 10" descr="Consumer Action logo">
            <a:extLst>
              <a:ext uri="{FF2B5EF4-FFF2-40B4-BE49-F238E27FC236}">
                <a16:creationId xmlns:a16="http://schemas.microsoft.com/office/drawing/2014/main" id="{9941BE38-9935-450E-B3A1-E1FCB4F238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32563" y="6133480"/>
            <a:ext cx="1679436" cy="544267"/>
          </a:xfrm>
          <a:prstGeom prst="rect">
            <a:avLst/>
          </a:prstGeom>
        </p:spPr>
      </p:pic>
    </p:spTree>
    <p:extLst>
      <p:ext uri="{BB962C8B-B14F-4D97-AF65-F5344CB8AC3E}">
        <p14:creationId xmlns:p14="http://schemas.microsoft.com/office/powerpoint/2010/main" val="3779485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9AE786B-9E3E-4D15-AFF9-7B04CAA4255E}"/>
              </a:ext>
            </a:extLst>
          </p:cNvPr>
          <p:cNvSpPr>
            <a:spLocks noGrp="1"/>
          </p:cNvSpPr>
          <p:nvPr>
            <p:ph type="body" idx="1"/>
          </p:nvPr>
        </p:nvSpPr>
        <p:spPr>
          <a:xfrm>
            <a:off x="6554788" y="413126"/>
            <a:ext cx="4530747" cy="941911"/>
          </a:xfrm>
        </p:spPr>
        <p:txBody>
          <a:bodyPr>
            <a:noAutofit/>
          </a:bodyPr>
          <a:lstStyle/>
          <a:p>
            <a:pPr>
              <a:lnSpc>
                <a:spcPct val="100000"/>
              </a:lnSpc>
            </a:pPr>
            <a:endParaRPr lang="en-AU" sz="3000" b="1" dirty="0">
              <a:solidFill>
                <a:srgbClr val="808285"/>
              </a:solidFill>
              <a:latin typeface="Corbel" panose="020B0503020204020204" pitchFamily="34" charset="0"/>
            </a:endParaRPr>
          </a:p>
          <a:p>
            <a:pPr>
              <a:lnSpc>
                <a:spcPct val="100000"/>
              </a:lnSpc>
            </a:pPr>
            <a:r>
              <a:rPr lang="en-AU" sz="3000" b="1" dirty="0">
                <a:solidFill>
                  <a:srgbClr val="808285"/>
                </a:solidFill>
                <a:latin typeface="Corbel" panose="020B0503020204020204" pitchFamily="34" charset="0"/>
              </a:rPr>
              <a:t>Other recommendations </a:t>
            </a:r>
          </a:p>
          <a:p>
            <a:pPr>
              <a:lnSpc>
                <a:spcPct val="100000"/>
              </a:lnSpc>
            </a:pPr>
            <a:endParaRPr lang="en-AU" sz="3000" b="1" dirty="0">
              <a:solidFill>
                <a:srgbClr val="808285"/>
              </a:solidFill>
              <a:latin typeface="Corbel" panose="020B0503020204020204" pitchFamily="34" charset="0"/>
            </a:endParaRPr>
          </a:p>
          <a:p>
            <a:pPr>
              <a:lnSpc>
                <a:spcPct val="100000"/>
              </a:lnSpc>
            </a:pPr>
            <a:endParaRPr lang="en-AU" sz="3000" b="1" dirty="0">
              <a:solidFill>
                <a:srgbClr val="808285"/>
              </a:solidFill>
              <a:latin typeface="Corbel" panose="020B0503020204020204" pitchFamily="34" charset="0"/>
            </a:endParaRPr>
          </a:p>
        </p:txBody>
      </p:sp>
      <p:sp>
        <p:nvSpPr>
          <p:cNvPr id="7" name="Text Placeholder 6">
            <a:extLst>
              <a:ext uri="{FF2B5EF4-FFF2-40B4-BE49-F238E27FC236}">
                <a16:creationId xmlns:a16="http://schemas.microsoft.com/office/drawing/2014/main" id="{A5477E7D-4239-49EE-875B-0465DC482276}"/>
              </a:ext>
            </a:extLst>
          </p:cNvPr>
          <p:cNvSpPr>
            <a:spLocks noGrp="1"/>
          </p:cNvSpPr>
          <p:nvPr>
            <p:ph type="body" sz="half" idx="12"/>
          </p:nvPr>
        </p:nvSpPr>
        <p:spPr>
          <a:xfrm>
            <a:off x="6554788" y="3046412"/>
            <a:ext cx="5103812" cy="3341688"/>
          </a:xfrm>
        </p:spPr>
        <p:txBody>
          <a:bodyPr>
            <a:normAutofit/>
          </a:bodyPr>
          <a:lstStyle/>
          <a:p>
            <a:pPr fontAlgn="base"/>
            <a:endParaRPr lang="en-AU" sz="2000" i="1" dirty="0"/>
          </a:p>
          <a:p>
            <a:pPr marL="342900" indent="-342900" fontAlgn="base">
              <a:buFont typeface="Arial" panose="020B0604020202020204" pitchFamily="34" charset="0"/>
              <a:buChar char="•"/>
            </a:pPr>
            <a:endParaRPr lang="en-AU" sz="2000" b="0" dirty="0"/>
          </a:p>
        </p:txBody>
      </p:sp>
      <p:pic>
        <p:nvPicPr>
          <p:cNvPr id="5" name="Picture Placeholder 4" descr="A screenshot of a social media post&#10;&#10;Description automatically generated">
            <a:extLst>
              <a:ext uri="{FF2B5EF4-FFF2-40B4-BE49-F238E27FC236}">
                <a16:creationId xmlns:a16="http://schemas.microsoft.com/office/drawing/2014/main" id="{BD9BF231-538D-471D-BDE1-5B62E2A7676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468" b="1468"/>
          <a:stretch>
            <a:fillRect/>
          </a:stretch>
        </p:blipFill>
        <p:spPr/>
      </p:pic>
      <p:pic>
        <p:nvPicPr>
          <p:cNvPr id="10" name="Picture 9" descr="A screenshot of a social media post&#10;&#10;Description automatically generated">
            <a:extLst>
              <a:ext uri="{FF2B5EF4-FFF2-40B4-BE49-F238E27FC236}">
                <a16:creationId xmlns:a16="http://schemas.microsoft.com/office/drawing/2014/main" id="{CF26E3A9-A1C8-45DA-8F8A-EA8AAC9AFB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3639" y="2009633"/>
            <a:ext cx="5548665" cy="4650475"/>
          </a:xfrm>
          <a:prstGeom prst="rect">
            <a:avLst/>
          </a:prstGeom>
        </p:spPr>
      </p:pic>
    </p:spTree>
    <p:extLst>
      <p:ext uri="{BB962C8B-B14F-4D97-AF65-F5344CB8AC3E}">
        <p14:creationId xmlns:p14="http://schemas.microsoft.com/office/powerpoint/2010/main" val="2310013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hoto of Consumer Action staff in front of the meeting room wall">
            <a:extLst>
              <a:ext uri="{FF2B5EF4-FFF2-40B4-BE49-F238E27FC236}">
                <a16:creationId xmlns:a16="http://schemas.microsoft.com/office/drawing/2014/main" id="{1F234ADA-EB01-4614-AF4E-80E7F8FFC358}"/>
              </a:ext>
            </a:extLst>
          </p:cNvPr>
          <p:cNvPicPr>
            <a:picLocks noChangeAspect="1"/>
          </p:cNvPicPr>
          <p:nvPr/>
        </p:nvPicPr>
        <p:blipFill rotWithShape="1">
          <a:blip r:embed="rId3">
            <a:extLst>
              <a:ext uri="{28A0092B-C50C-407E-A947-70E740481C1C}">
                <a14:useLocalDpi xmlns:a14="http://schemas.microsoft.com/office/drawing/2010/main" val="0"/>
              </a:ext>
            </a:extLst>
          </a:blip>
          <a:srcRect l="15078" t="11722" r="21434" b="29513"/>
          <a:stretch/>
        </p:blipFill>
        <p:spPr>
          <a:xfrm>
            <a:off x="0" y="0"/>
            <a:ext cx="12192000" cy="6858000"/>
          </a:xfrm>
          <a:prstGeom prst="rect">
            <a:avLst/>
          </a:prstGeom>
        </p:spPr>
      </p:pic>
      <p:sp>
        <p:nvSpPr>
          <p:cNvPr id="4" name="Oval 3">
            <a:extLst>
              <a:ext uri="{FF2B5EF4-FFF2-40B4-BE49-F238E27FC236}">
                <a16:creationId xmlns:a16="http://schemas.microsoft.com/office/drawing/2014/main" id="{1FF0E108-F4AB-4079-BCDB-46A7A61028C7}"/>
              </a:ext>
            </a:extLst>
          </p:cNvPr>
          <p:cNvSpPr/>
          <p:nvPr/>
        </p:nvSpPr>
        <p:spPr>
          <a:xfrm>
            <a:off x="180000" y="6408000"/>
            <a:ext cx="269747" cy="269747"/>
          </a:xfrm>
          <a:prstGeom prst="ellipse">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fld id="{C174C472-54FA-4981-BA99-79E2988C3503}" type="slidenum">
              <a:rPr lang="en-AU" sz="1200" smtClean="0"/>
              <a:t>14</a:t>
            </a:fld>
            <a:endParaRPr lang="en-AU" sz="1200" dirty="0"/>
          </a:p>
        </p:txBody>
      </p:sp>
      <p:pic>
        <p:nvPicPr>
          <p:cNvPr id="6" name="Picture 5">
            <a:extLst>
              <a:ext uri="{FF2B5EF4-FFF2-40B4-BE49-F238E27FC236}">
                <a16:creationId xmlns:a16="http://schemas.microsoft.com/office/drawing/2014/main" id="{5091B74A-0A7D-4CF9-8779-FD52840163E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32563" y="6133480"/>
            <a:ext cx="1679436" cy="544267"/>
          </a:xfrm>
          <a:prstGeom prst="rect">
            <a:avLst/>
          </a:prstGeom>
        </p:spPr>
      </p:pic>
    </p:spTree>
    <p:extLst>
      <p:ext uri="{BB962C8B-B14F-4D97-AF65-F5344CB8AC3E}">
        <p14:creationId xmlns:p14="http://schemas.microsoft.com/office/powerpoint/2010/main" val="590745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E8F180B4C198844BF045B7BC2D5DE4A" ma:contentTypeVersion="14" ma:contentTypeDescription="Create a new document." ma:contentTypeScope="" ma:versionID="554c6e1bbc8044c925a0a78d0aaa640f">
  <xsd:schema xmlns:xsd="http://www.w3.org/2001/XMLSchema" xmlns:xs="http://www.w3.org/2001/XMLSchema" xmlns:p="http://schemas.microsoft.com/office/2006/metadata/properties" xmlns:ns1="http://schemas.microsoft.com/sharepoint/v3" xmlns:ns2="941e4863-408d-4232-9006-e4ece879a4b8" xmlns:ns3="5fe5f515-21e2-4430-b2c5-8938785ae444" targetNamespace="http://schemas.microsoft.com/office/2006/metadata/properties" ma:root="true" ma:fieldsID="247abe2618f7a231f5e544bed90aa814" ns1:_="" ns2:_="" ns3:_="">
    <xsd:import namespace="http://schemas.microsoft.com/sharepoint/v3"/>
    <xsd:import namespace="941e4863-408d-4232-9006-e4ece879a4b8"/>
    <xsd:import namespace="5fe5f515-21e2-4430-b2c5-8938785ae44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41e4863-408d-4232-9006-e4ece879a4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fe5f515-21e2-4430-b2c5-8938785ae44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3F41AA5-4E27-4421-8554-09811043A380}">
  <ds:schemaRefs>
    <ds:schemaRef ds:uri="http://schemas.microsoft.com/sharepoint/v3/contenttype/forms"/>
  </ds:schemaRefs>
</ds:datastoreItem>
</file>

<file path=customXml/itemProps2.xml><?xml version="1.0" encoding="utf-8"?>
<ds:datastoreItem xmlns:ds="http://schemas.openxmlformats.org/officeDocument/2006/customXml" ds:itemID="{61552010-D972-4E22-8AC2-70C0D175C5CB}">
  <ds:schemaRefs>
    <ds:schemaRef ds:uri="http://schemas.microsoft.com/office/2006/metadata/properties"/>
    <ds:schemaRef ds:uri="5fe5f515-21e2-4430-b2c5-8938785ae444"/>
    <ds:schemaRef ds:uri="http://purl.org/dc/elements/1.1/"/>
    <ds:schemaRef ds:uri="http://www.w3.org/XML/1998/namespace"/>
    <ds:schemaRef ds:uri="http://schemas.microsoft.com/office/infopath/2007/PartnerControls"/>
    <ds:schemaRef ds:uri="http://schemas.microsoft.com/office/2006/documentManagement/types"/>
    <ds:schemaRef ds:uri="http://purl.org/dc/terms/"/>
    <ds:schemaRef ds:uri="http://schemas.openxmlformats.org/package/2006/metadata/core-properties"/>
    <ds:schemaRef ds:uri="941e4863-408d-4232-9006-e4ece879a4b8"/>
    <ds:schemaRef ds:uri="http://schemas.microsoft.com/sharepoint/v3"/>
    <ds:schemaRef ds:uri="http://purl.org/dc/dcmitype/"/>
  </ds:schemaRefs>
</ds:datastoreItem>
</file>

<file path=customXml/itemProps3.xml><?xml version="1.0" encoding="utf-8"?>
<ds:datastoreItem xmlns:ds="http://schemas.openxmlformats.org/officeDocument/2006/customXml" ds:itemID="{4EF1072E-34F3-426B-80EB-E408483325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41e4863-408d-4232-9006-e4ece879a4b8"/>
    <ds:schemaRef ds:uri="5fe5f515-21e2-4430-b2c5-8938785ae4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1776</Words>
  <Application>Microsoft Office PowerPoint</Application>
  <PresentationFormat>Widescreen</PresentationFormat>
  <Paragraphs>129</Paragraphs>
  <Slides>14</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Montserrat</vt:lpstr>
      <vt:lpstr>Open Sans Light</vt:lpstr>
      <vt:lpstr>Arial</vt:lpstr>
      <vt:lpstr>Calibri</vt:lpstr>
      <vt:lpstr>Calibri Light</vt:lpstr>
      <vt:lpstr>Corbel</vt:lpstr>
      <vt:lpstr>Office Theme</vt:lpstr>
      <vt:lpstr>PowerPoint Presentation</vt:lpstr>
      <vt:lpstr>OUR VISION:</vt:lpstr>
      <vt:lpstr>PowerPoint Presentation</vt:lpstr>
      <vt:lpstr>PowerPoint Presentation</vt:lpstr>
      <vt:lpstr>PowerPoint Presentation</vt:lpstr>
      <vt:lpstr>Why Regulator Watch?</vt:lpstr>
      <vt:lpstr>Why enforcement?</vt:lpstr>
      <vt:lpstr>Report methodology</vt:lpstr>
      <vt:lpstr>Limitations/criticisms</vt:lpstr>
      <vt:lpstr>PowerPoint Presentation</vt:lpstr>
      <vt:lpstr>Consumer advocate feedback</vt:lpstr>
      <vt:lpstr>Key recommendation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Gerard Brody</dc:creator>
  <cp:lastModifiedBy>Monica Pfeffer</cp:lastModifiedBy>
  <cp:revision>2</cp:revision>
  <dcterms:created xsi:type="dcterms:W3CDTF">2020-05-29T06:00:29Z</dcterms:created>
  <dcterms:modified xsi:type="dcterms:W3CDTF">2020-06-13T00:33:26Z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0x0101004E8F180B4C198844BF045B7BC2D5DE4A</vt:lpwstr>
  </property>
</Properties>
</file>