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sldIdLst>
    <p:sldId id="261" r:id="rId5"/>
    <p:sldId id="262" r:id="rId6"/>
    <p:sldId id="263" r:id="rId7"/>
    <p:sldId id="264" r:id="rId8"/>
    <p:sldId id="265" r:id="rId9"/>
    <p:sldId id="268" r:id="rId10"/>
    <p:sldId id="270" r:id="rId11"/>
    <p:sldId id="271" r:id="rId12"/>
    <p:sldId id="267" r:id="rId13"/>
    <p:sldId id="269" r:id="rId14"/>
    <p:sldId id="266" r:id="rId15"/>
    <p:sldId id="272" r:id="rId16"/>
    <p:sldId id="274" r:id="rId17"/>
    <p:sldId id="273" r:id="rId18"/>
    <p:sldId id="27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580237-EBEC-4459-9089-3759D499D827}" v="3" dt="2020-05-26T01:52:32.6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38"/>
    <p:restoredTop sz="86618"/>
  </p:normalViewPr>
  <p:slideViewPr>
    <p:cSldViewPr snapToGrid="0" snapToObjects="1">
      <p:cViewPr varScale="1">
        <p:scale>
          <a:sx n="105" d="100"/>
          <a:sy n="105" d="100"/>
        </p:scale>
        <p:origin x="45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ca Pfeffer" userId="90bb9913-fa3e-4ec8-88da-7468f54175e3" providerId="ADAL" clId="{D8580237-EBEC-4459-9089-3759D499D827}"/>
    <pc:docChg chg="undo redo custSel modSld">
      <pc:chgData name="Monica Pfeffer" userId="90bb9913-fa3e-4ec8-88da-7468f54175e3" providerId="ADAL" clId="{D8580237-EBEC-4459-9089-3759D499D827}" dt="2020-05-26T01:58:52.892" v="87" actId="27636"/>
      <pc:docMkLst>
        <pc:docMk/>
      </pc:docMkLst>
      <pc:sldChg chg="addSp delSp modSp mod">
        <pc:chgData name="Monica Pfeffer" userId="90bb9913-fa3e-4ec8-88da-7468f54175e3" providerId="ADAL" clId="{D8580237-EBEC-4459-9089-3759D499D827}" dt="2020-05-26T01:53:02.426" v="21" actId="14100"/>
        <pc:sldMkLst>
          <pc:docMk/>
          <pc:sldMk cId="2572838676" sldId="261"/>
        </pc:sldMkLst>
        <pc:spChg chg="add del mod">
          <ac:chgData name="Monica Pfeffer" userId="90bb9913-fa3e-4ec8-88da-7468f54175e3" providerId="ADAL" clId="{D8580237-EBEC-4459-9089-3759D499D827}" dt="2020-05-26T01:52:20.384" v="1"/>
          <ac:spMkLst>
            <pc:docMk/>
            <pc:sldMk cId="2572838676" sldId="261"/>
            <ac:spMk id="4" creationId="{B48DD940-8718-440A-A9C0-8B0F8D6AFEAE}"/>
          </ac:spMkLst>
        </pc:spChg>
        <pc:spChg chg="add mod">
          <ac:chgData name="Monica Pfeffer" userId="90bb9913-fa3e-4ec8-88da-7468f54175e3" providerId="ADAL" clId="{D8580237-EBEC-4459-9089-3759D499D827}" dt="2020-05-26T01:53:02.426" v="21" actId="14100"/>
          <ac:spMkLst>
            <pc:docMk/>
            <pc:sldMk cId="2572838676" sldId="261"/>
            <ac:spMk id="5" creationId="{C73E4197-8536-4664-A7DC-2962AA97F219}"/>
          </ac:spMkLst>
        </pc:spChg>
      </pc:sldChg>
      <pc:sldChg chg="addSp modSp mod">
        <pc:chgData name="Monica Pfeffer" userId="90bb9913-fa3e-4ec8-88da-7468f54175e3" providerId="ADAL" clId="{D8580237-EBEC-4459-9089-3759D499D827}" dt="2020-05-26T01:53:55.846" v="29" actId="255"/>
        <pc:sldMkLst>
          <pc:docMk/>
          <pc:sldMk cId="3903063958" sldId="262"/>
        </pc:sldMkLst>
        <pc:spChg chg="add mod">
          <ac:chgData name="Monica Pfeffer" userId="90bb9913-fa3e-4ec8-88da-7468f54175e3" providerId="ADAL" clId="{D8580237-EBEC-4459-9089-3759D499D827}" dt="2020-05-26T01:53:55.846" v="29" actId="255"/>
          <ac:spMkLst>
            <pc:docMk/>
            <pc:sldMk cId="3903063958" sldId="262"/>
            <ac:spMk id="3" creationId="{DD600882-FAA6-4107-9CC1-D225C326DFE9}"/>
          </ac:spMkLst>
        </pc:spChg>
      </pc:sldChg>
      <pc:sldChg chg="addSp modSp mod">
        <pc:chgData name="Monica Pfeffer" userId="90bb9913-fa3e-4ec8-88da-7468f54175e3" providerId="ADAL" clId="{D8580237-EBEC-4459-9089-3759D499D827}" dt="2020-05-26T01:54:41.762" v="36" actId="14100"/>
        <pc:sldMkLst>
          <pc:docMk/>
          <pc:sldMk cId="1674282045" sldId="263"/>
        </pc:sldMkLst>
        <pc:spChg chg="add mod">
          <ac:chgData name="Monica Pfeffer" userId="90bb9913-fa3e-4ec8-88da-7468f54175e3" providerId="ADAL" clId="{D8580237-EBEC-4459-9089-3759D499D827}" dt="2020-05-26T01:54:41.762" v="36" actId="14100"/>
          <ac:spMkLst>
            <pc:docMk/>
            <pc:sldMk cId="1674282045" sldId="263"/>
            <ac:spMk id="4" creationId="{EB436C9A-4862-43DE-A142-18AD30B2B996}"/>
          </ac:spMkLst>
        </pc:spChg>
      </pc:sldChg>
      <pc:sldChg chg="addSp modSp mod">
        <pc:chgData name="Monica Pfeffer" userId="90bb9913-fa3e-4ec8-88da-7468f54175e3" providerId="ADAL" clId="{D8580237-EBEC-4459-9089-3759D499D827}" dt="2020-05-26T01:54:57.283" v="38" actId="1076"/>
        <pc:sldMkLst>
          <pc:docMk/>
          <pc:sldMk cId="100510147" sldId="264"/>
        </pc:sldMkLst>
        <pc:spChg chg="add mod">
          <ac:chgData name="Monica Pfeffer" userId="90bb9913-fa3e-4ec8-88da-7468f54175e3" providerId="ADAL" clId="{D8580237-EBEC-4459-9089-3759D499D827}" dt="2020-05-26T01:54:57.283" v="38" actId="1076"/>
          <ac:spMkLst>
            <pc:docMk/>
            <pc:sldMk cId="100510147" sldId="264"/>
            <ac:spMk id="3" creationId="{E3B6E976-08C5-41F0-9FFA-6472CF35B139}"/>
          </ac:spMkLst>
        </pc:spChg>
      </pc:sldChg>
      <pc:sldChg chg="addSp modSp mod">
        <pc:chgData name="Monica Pfeffer" userId="90bb9913-fa3e-4ec8-88da-7468f54175e3" providerId="ADAL" clId="{D8580237-EBEC-4459-9089-3759D499D827}" dt="2020-05-26T01:56:17.395" v="50" actId="14100"/>
        <pc:sldMkLst>
          <pc:docMk/>
          <pc:sldMk cId="4193955584" sldId="265"/>
        </pc:sldMkLst>
        <pc:spChg chg="add mod">
          <ac:chgData name="Monica Pfeffer" userId="90bb9913-fa3e-4ec8-88da-7468f54175e3" providerId="ADAL" clId="{D8580237-EBEC-4459-9089-3759D499D827}" dt="2020-05-26T01:56:17.395" v="50" actId="14100"/>
          <ac:spMkLst>
            <pc:docMk/>
            <pc:sldMk cId="4193955584" sldId="265"/>
            <ac:spMk id="3" creationId="{8A70ED7A-85EC-4210-A7A6-3F8976D11F16}"/>
          </ac:spMkLst>
        </pc:spChg>
      </pc:sldChg>
      <pc:sldChg chg="addSp modSp mod">
        <pc:chgData name="Monica Pfeffer" userId="90bb9913-fa3e-4ec8-88da-7468f54175e3" providerId="ADAL" clId="{D8580237-EBEC-4459-9089-3759D499D827}" dt="2020-05-26T01:57:31.175" v="63" actId="14100"/>
        <pc:sldMkLst>
          <pc:docMk/>
          <pc:sldMk cId="1172933059" sldId="267"/>
        </pc:sldMkLst>
        <pc:spChg chg="add mod">
          <ac:chgData name="Monica Pfeffer" userId="90bb9913-fa3e-4ec8-88da-7468f54175e3" providerId="ADAL" clId="{D8580237-EBEC-4459-9089-3759D499D827}" dt="2020-05-26T01:57:31.175" v="63" actId="14100"/>
          <ac:spMkLst>
            <pc:docMk/>
            <pc:sldMk cId="1172933059" sldId="267"/>
            <ac:spMk id="2" creationId="{48A7801A-C648-46FF-8530-8AA39B7451D2}"/>
          </ac:spMkLst>
        </pc:spChg>
        <pc:picChg chg="mod">
          <ac:chgData name="Monica Pfeffer" userId="90bb9913-fa3e-4ec8-88da-7468f54175e3" providerId="ADAL" clId="{D8580237-EBEC-4459-9089-3759D499D827}" dt="2020-05-26T01:57:18.339" v="59" actId="1076"/>
          <ac:picMkLst>
            <pc:docMk/>
            <pc:sldMk cId="1172933059" sldId="267"/>
            <ac:picMk id="9" creationId="{3151DFE9-8D6B-A242-8913-1782F4AC9BAE}"/>
          </ac:picMkLst>
        </pc:picChg>
      </pc:sldChg>
      <pc:sldChg chg="addSp delSp modSp mod">
        <pc:chgData name="Monica Pfeffer" userId="90bb9913-fa3e-4ec8-88da-7468f54175e3" providerId="ADAL" clId="{D8580237-EBEC-4459-9089-3759D499D827}" dt="2020-05-26T01:56:27.634" v="52" actId="1076"/>
        <pc:sldMkLst>
          <pc:docMk/>
          <pc:sldMk cId="1826197529" sldId="268"/>
        </pc:sldMkLst>
        <pc:spChg chg="add del mod">
          <ac:chgData name="Monica Pfeffer" userId="90bb9913-fa3e-4ec8-88da-7468f54175e3" providerId="ADAL" clId="{D8580237-EBEC-4459-9089-3759D499D827}" dt="2020-05-26T01:56:13.923" v="48"/>
          <ac:spMkLst>
            <pc:docMk/>
            <pc:sldMk cId="1826197529" sldId="268"/>
            <ac:spMk id="2" creationId="{8242F5BF-CB70-4C36-8F82-4A7E4345C4F6}"/>
          </ac:spMkLst>
        </pc:spChg>
        <pc:spChg chg="add mod">
          <ac:chgData name="Monica Pfeffer" userId="90bb9913-fa3e-4ec8-88da-7468f54175e3" providerId="ADAL" clId="{D8580237-EBEC-4459-9089-3759D499D827}" dt="2020-05-26T01:56:27.634" v="52" actId="1076"/>
          <ac:spMkLst>
            <pc:docMk/>
            <pc:sldMk cId="1826197529" sldId="268"/>
            <ac:spMk id="3" creationId="{2F709D38-F46D-4452-A022-12D01B42633E}"/>
          </ac:spMkLst>
        </pc:spChg>
      </pc:sldChg>
      <pc:sldChg chg="addSp modSp mod">
        <pc:chgData name="Monica Pfeffer" userId="90bb9913-fa3e-4ec8-88da-7468f54175e3" providerId="ADAL" clId="{D8580237-EBEC-4459-9089-3759D499D827}" dt="2020-05-26T01:57:43.436" v="65" actId="1076"/>
        <pc:sldMkLst>
          <pc:docMk/>
          <pc:sldMk cId="3651836985" sldId="269"/>
        </pc:sldMkLst>
        <pc:spChg chg="add mod">
          <ac:chgData name="Monica Pfeffer" userId="90bb9913-fa3e-4ec8-88da-7468f54175e3" providerId="ADAL" clId="{D8580237-EBEC-4459-9089-3759D499D827}" dt="2020-05-26T01:57:43.436" v="65" actId="1076"/>
          <ac:spMkLst>
            <pc:docMk/>
            <pc:sldMk cId="3651836985" sldId="269"/>
            <ac:spMk id="3" creationId="{1AE85E5F-4DEF-4B26-9DBB-06A1FE06C067}"/>
          </ac:spMkLst>
        </pc:spChg>
      </pc:sldChg>
      <pc:sldChg chg="addSp modSp mod">
        <pc:chgData name="Monica Pfeffer" userId="90bb9913-fa3e-4ec8-88da-7468f54175e3" providerId="ADAL" clId="{D8580237-EBEC-4459-9089-3759D499D827}" dt="2020-05-26T01:56:46.938" v="54" actId="1076"/>
        <pc:sldMkLst>
          <pc:docMk/>
          <pc:sldMk cId="1642094854" sldId="270"/>
        </pc:sldMkLst>
        <pc:spChg chg="add mod">
          <ac:chgData name="Monica Pfeffer" userId="90bb9913-fa3e-4ec8-88da-7468f54175e3" providerId="ADAL" clId="{D8580237-EBEC-4459-9089-3759D499D827}" dt="2020-05-26T01:56:46.938" v="54" actId="1076"/>
          <ac:spMkLst>
            <pc:docMk/>
            <pc:sldMk cId="1642094854" sldId="270"/>
            <ac:spMk id="2" creationId="{4E004BAD-ABAA-4772-8496-EE38895F2A0A}"/>
          </ac:spMkLst>
        </pc:spChg>
      </pc:sldChg>
      <pc:sldChg chg="addSp modSp mod">
        <pc:chgData name="Monica Pfeffer" userId="90bb9913-fa3e-4ec8-88da-7468f54175e3" providerId="ADAL" clId="{D8580237-EBEC-4459-9089-3759D499D827}" dt="2020-05-26T01:58:27.883" v="73" actId="1076"/>
        <pc:sldMkLst>
          <pc:docMk/>
          <pc:sldMk cId="4195502819" sldId="273"/>
        </pc:sldMkLst>
        <pc:spChg chg="add mod">
          <ac:chgData name="Monica Pfeffer" userId="90bb9913-fa3e-4ec8-88da-7468f54175e3" providerId="ADAL" clId="{D8580237-EBEC-4459-9089-3759D499D827}" dt="2020-05-26T01:58:27.883" v="73" actId="1076"/>
          <ac:spMkLst>
            <pc:docMk/>
            <pc:sldMk cId="4195502819" sldId="273"/>
            <ac:spMk id="2" creationId="{D224CAD0-B9C3-4C00-ACFF-66FC325DC543}"/>
          </ac:spMkLst>
        </pc:spChg>
      </pc:sldChg>
      <pc:sldChg chg="addSp delSp modSp mod">
        <pc:chgData name="Monica Pfeffer" userId="90bb9913-fa3e-4ec8-88da-7468f54175e3" providerId="ADAL" clId="{D8580237-EBEC-4459-9089-3759D499D827}" dt="2020-05-26T01:58:16.411" v="71" actId="1076"/>
        <pc:sldMkLst>
          <pc:docMk/>
          <pc:sldMk cId="628893652" sldId="274"/>
        </pc:sldMkLst>
        <pc:spChg chg="add del mod">
          <ac:chgData name="Monica Pfeffer" userId="90bb9913-fa3e-4ec8-88da-7468f54175e3" providerId="ADAL" clId="{D8580237-EBEC-4459-9089-3759D499D827}" dt="2020-05-26T01:58:09.187" v="69"/>
          <ac:spMkLst>
            <pc:docMk/>
            <pc:sldMk cId="628893652" sldId="274"/>
            <ac:spMk id="2" creationId="{5864BC0B-9F52-4C7E-9AEF-B8CA0AAB8ED5}"/>
          </ac:spMkLst>
        </pc:spChg>
        <pc:spChg chg="add mod">
          <ac:chgData name="Monica Pfeffer" userId="90bb9913-fa3e-4ec8-88da-7468f54175e3" providerId="ADAL" clId="{D8580237-EBEC-4459-9089-3759D499D827}" dt="2020-05-26T01:58:16.411" v="71" actId="1076"/>
          <ac:spMkLst>
            <pc:docMk/>
            <pc:sldMk cId="628893652" sldId="274"/>
            <ac:spMk id="3" creationId="{02D4D287-AAE6-46A0-9072-84E052374C00}"/>
          </ac:spMkLst>
        </pc:spChg>
      </pc:sldChg>
      <pc:sldChg chg="modSp mod">
        <pc:chgData name="Monica Pfeffer" userId="90bb9913-fa3e-4ec8-88da-7468f54175e3" providerId="ADAL" clId="{D8580237-EBEC-4459-9089-3759D499D827}" dt="2020-05-26T01:58:52.892" v="87" actId="27636"/>
        <pc:sldMkLst>
          <pc:docMk/>
          <pc:sldMk cId="1974568574" sldId="275"/>
        </pc:sldMkLst>
        <pc:spChg chg="mod">
          <ac:chgData name="Monica Pfeffer" userId="90bb9913-fa3e-4ec8-88da-7468f54175e3" providerId="ADAL" clId="{D8580237-EBEC-4459-9089-3759D499D827}" dt="2020-05-26T01:58:52.892" v="87" actId="27636"/>
          <ac:spMkLst>
            <pc:docMk/>
            <pc:sldMk cId="1974568574" sldId="275"/>
            <ac:spMk id="3" creationId="{1A7C81B5-A11B-3E43-8686-A9B23033BB2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04105-F367-664E-9129-FD30B7DCEBF7}" type="datetimeFigureOut">
              <a:rPr lang="en-AU" smtClean="0"/>
              <a:t>26/05/2020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3BD88-9E7B-AC45-A391-DD7BCDE0D3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8341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3BD88-9E7B-AC45-A391-DD7BCDE0D3EE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74364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3BD88-9E7B-AC45-A391-DD7BCDE0D3EE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31123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Start with some general observations before focussing in on these behaviours /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3BD88-9E7B-AC45-A391-DD7BCDE0D3EE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3623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Interesting because in many compliance contexts, many are unaware of the rules.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3BD88-9E7B-AC45-A391-DD7BCDE0D3EE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075994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3BD88-9E7B-AC45-A391-DD7BCDE0D3EE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668243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3BD88-9E7B-AC45-A391-DD7BCDE0D3EE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1069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Align to Ben’s outcomes (DV).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3BD88-9E7B-AC45-A391-DD7BCDE0D3EE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36713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3BD88-9E7B-AC45-A391-DD7BCDE0D3EE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43513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3BD88-9E7B-AC45-A391-DD7BCDE0D3EE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9949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3BD88-9E7B-AC45-A391-DD7BCDE0D3EE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292702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3BD88-9E7B-AC45-A391-DD7BCDE0D3EE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6503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0D846-4A0C-F744-A705-20F5F0B872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CE86B5-DBAD-B248-99FF-040CE83D42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E6666-E061-DC4F-82A8-5C8028E74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1A7B7-D446-7645-86DD-4062E5A469AA}" type="datetimeFigureOut">
              <a:rPr lang="nl-NL" smtClean="0"/>
              <a:t>26-5-2020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A3E90-2DCD-164A-AAA0-78CAAC6E6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FC80A-7172-5248-83A9-957DA49A7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EF55-C35D-1244-AC27-48F5767527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1545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BDCB9-E752-B143-84D7-4C4DB7A58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264E8-AAC1-6340-939B-E2F1BE907C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D8CE88-21E6-5F46-8E9C-A39B5F3F9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1A7B7-D446-7645-86DD-4062E5A469AA}" type="datetimeFigureOut">
              <a:rPr lang="nl-NL" smtClean="0"/>
              <a:t>26-5-2020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C7E6B-3192-194B-9B62-3B566B5AA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7727E-AF8F-CB46-8689-6FA1E2C54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EF55-C35D-1244-AC27-48F5767527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8921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AAB8C-DBFB-5A4A-9D9B-6E6E7D5F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E00386-F696-E94D-9A8D-59FD698AF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66623-F9F6-8244-BF43-E929D51D8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1A7B7-D446-7645-86DD-4062E5A469AA}" type="datetimeFigureOut">
              <a:rPr lang="nl-NL" smtClean="0"/>
              <a:t>26-5-2020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EAA2C-EC4B-9D46-8784-BBDCB1D2B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2B2AC-6414-9042-AC29-7294F916D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EF55-C35D-1244-AC27-48F5767527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5224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18508-778B-0340-B7C7-EB1363912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82314-1584-5B41-BEC2-B7A21EFE1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AC14A0-C04A-0940-9F87-D3008D52EF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32CAA-2C5F-AE4A-B075-66C4F70AE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1A7B7-D446-7645-86DD-4062E5A469AA}" type="datetimeFigureOut">
              <a:rPr lang="nl-NL" smtClean="0"/>
              <a:t>26-5-2020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2A041D-A57E-FB4E-A9DF-6C332C879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DA43C7-1DEA-264C-AC55-772973E15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EF55-C35D-1244-AC27-48F5767527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819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ECA78-7663-1C4A-A4C3-F801C658C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2C4B6B-8281-8A40-ADF5-05828F90BF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5657-23C7-034A-B53B-DE72F24797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11546E-94BA-4949-99F9-F8FF675B93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AA02CB-C8D3-FD4E-BDFB-A17B03025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C4BB8A-A9F8-AD4B-BE85-320A6F43B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1A7B7-D446-7645-86DD-4062E5A469AA}" type="datetimeFigureOut">
              <a:rPr lang="nl-NL" smtClean="0"/>
              <a:t>26-5-2020</a:t>
            </a:fld>
            <a:endParaRPr lang="nl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434988-B612-554D-B6F4-377CB266B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7DB9EB-A478-784B-968E-A4C1D1C52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EF55-C35D-1244-AC27-48F5767527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812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00FC5-169A-CD4D-BA08-2F1420138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A3E7FF-0965-3E4F-A8E3-4E7739445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1A7B7-D446-7645-86DD-4062E5A469AA}" type="datetimeFigureOut">
              <a:rPr lang="nl-NL" smtClean="0"/>
              <a:t>26-5-2020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518000-FDAA-DB47-8446-6B5F5C74F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C73B9D-D888-EF47-9AEF-6E56656F8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EF55-C35D-1244-AC27-48F5767527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9827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5147B9-0EF7-654E-8383-7FA15F446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1A7B7-D446-7645-86DD-4062E5A469AA}" type="datetimeFigureOut">
              <a:rPr lang="nl-NL" smtClean="0"/>
              <a:t>26-5-2020</a:t>
            </a:fld>
            <a:endParaRPr lang="nl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E948BC-982D-904F-9DD3-BDAAB2084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75FC9-91A5-E349-B93E-A9CA69FB3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EF55-C35D-1244-AC27-48F5767527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5639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A1B26-162F-194C-BECE-006FFC8B8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04069-084C-4C47-846D-6270B654E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580141-D563-8444-BF24-1C07A3B0AC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A38904-3C2F-824D-9B69-B60F59B78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1A7B7-D446-7645-86DD-4062E5A469AA}" type="datetimeFigureOut">
              <a:rPr lang="nl-NL" smtClean="0"/>
              <a:t>26-5-2020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4BC6EC-571D-2E4B-89E4-F2EF0566E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BA6598-519B-1546-933B-FE15A8DC4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EF55-C35D-1244-AC27-48F5767527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28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D98C8-B9E4-D44A-AF4A-AC1CAC190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60D1A2-4F49-5144-8599-915027DEA1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FD1C3C-8ECC-4344-B972-B1B003CACA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1F376F-72FA-7248-B842-27CC726AC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1A7B7-D446-7645-86DD-4062E5A469AA}" type="datetimeFigureOut">
              <a:rPr lang="nl-NL" smtClean="0"/>
              <a:t>26-5-2020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8EF101-BB3A-7B45-882E-86BA33F69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110051-69D2-C643-B382-EDA5BE4C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EF55-C35D-1244-AC27-48F5767527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5565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DFBDD-95F4-EF4B-B2C4-0824B73E8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965E98-891D-AC41-8E36-0380D9B8EA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4CD2B6-1FDB-6E42-876F-7707C76B9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1A7B7-D446-7645-86DD-4062E5A469AA}" type="datetimeFigureOut">
              <a:rPr lang="nl-NL" smtClean="0"/>
              <a:t>26-5-2020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283A4-95DF-1543-A68F-EBC294F91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50421A-C7B0-9E44-925D-35037D1DB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EF55-C35D-1244-AC27-48F5767527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5749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2B6A88-ECAE-864D-A68F-A16A2BFAB0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7896A2-8D95-8940-9A74-8E427AE252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F3C86-F8FF-D645-BF6B-D73ADBCC2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1A7B7-D446-7645-86DD-4062E5A469AA}" type="datetimeFigureOut">
              <a:rPr lang="nl-NL" smtClean="0"/>
              <a:t>26-5-2020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6DE05-51EC-4940-A465-BF6700250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8221C0-2C76-3041-92F2-C3582BFDA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EF55-C35D-1244-AC27-48F5767527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6297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EB9A44-37B2-C04B-8789-9713C1757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C19AD1-8495-F64F-B4A1-89ADE1736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22C6BB-6DB6-564B-B3F8-C03C709451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1A7B7-D446-7645-86DD-4062E5A469AA}" type="datetimeFigureOut">
              <a:rPr lang="nl-NL" smtClean="0"/>
              <a:t>26-5-2020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58307E-921F-FF4A-A8A4-37BEC4A00A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C4CAD-7A2F-1D42-8024-A32ACC00B2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BEF55-C35D-1244-AC27-48F5767527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3311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https://lh6.googleusercontent.com/HjKOgaJrS08nIYQdmQN5BqimA_n3eDifvGJSQal_7JUD0rlneWMz2ZTy_J0nFrb2Yu72efLgc_RF5kFjgyGM7H6rYKQTFZ6TMHtdzriqRLwg0Bouskp3va6Mi5f0_4cB368EffRe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https://lh3.googleusercontent.com/4iE6NZoDKQUMAHH-Kj-7MxyxQmI4xCDRbUND7rXF9qN5pH9Ph69F3MueeaBpV3KQtFt1_LlE2gZpQZj8wyYRmo_Ly0X3emUhV__Bfr5ZyJBvEnNqrDD5T4T-JsAJbL3ZbnMLgh7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noetel.shinyapps.io/covid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E4378-01E9-0B42-9353-ED94BEBF3D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Covid-19 Compliance: </a:t>
            </a:r>
            <a:r>
              <a:rPr lang="nl-NL" dirty="0" err="1"/>
              <a:t>Insights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Australia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3E891F-03B8-1E49-9F1F-5EFA3D061D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Liam Smith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3E4197-8536-4664-A7DC-2962AA97F219}"/>
              </a:ext>
            </a:extLst>
          </p:cNvPr>
          <p:cNvSpPr txBox="1"/>
          <p:nvPr/>
        </p:nvSpPr>
        <p:spPr>
          <a:xfrm>
            <a:off x="8522208" y="6007608"/>
            <a:ext cx="3227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Sli.do #Comply</a:t>
            </a:r>
            <a:endParaRPr lang="en-AU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838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F00F8-72F1-6042-A438-F3B3A7EC2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Language differences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18218C-BEF6-8842-AE21-3DEC20642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15467"/>
            <a:ext cx="6258937" cy="4968252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4D02A51-76F2-A546-90D4-4702B0CEC6AF}"/>
              </a:ext>
            </a:extLst>
          </p:cNvPr>
          <p:cNvSpPr/>
          <p:nvPr/>
        </p:nvSpPr>
        <p:spPr>
          <a:xfrm>
            <a:off x="1701800" y="2628900"/>
            <a:ext cx="1600200" cy="406400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Line Callout 1 (Border and Accent Bar) 7">
            <a:extLst>
              <a:ext uri="{FF2B5EF4-FFF2-40B4-BE49-F238E27FC236}">
                <a16:creationId xmlns:a16="http://schemas.microsoft.com/office/drawing/2014/main" id="{BC15ECF5-EA44-2F47-9C16-5DACE6AADFEA}"/>
              </a:ext>
            </a:extLst>
          </p:cNvPr>
          <p:cNvSpPr/>
          <p:nvPr/>
        </p:nvSpPr>
        <p:spPr>
          <a:xfrm>
            <a:off x="8113136" y="1615466"/>
            <a:ext cx="3240664" cy="899133"/>
          </a:xfrm>
          <a:prstGeom prst="accentBorderCallout1">
            <a:avLst>
              <a:gd name="adj1" fmla="val 18750"/>
              <a:gd name="adj2" fmla="val -8333"/>
              <a:gd name="adj3" fmla="val 141592"/>
              <a:gd name="adj4" fmla="val -147097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Beliefs about the consequences of doing the behaviour = Perceived threat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4FCB3EB-087F-074E-82FF-08CA5576DBBC}"/>
              </a:ext>
            </a:extLst>
          </p:cNvPr>
          <p:cNvSpPr/>
          <p:nvPr/>
        </p:nvSpPr>
        <p:spPr>
          <a:xfrm>
            <a:off x="3441700" y="3340100"/>
            <a:ext cx="1143000" cy="571500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Line Callout 1 (Border and Accent Bar) 9">
            <a:extLst>
              <a:ext uri="{FF2B5EF4-FFF2-40B4-BE49-F238E27FC236}">
                <a16:creationId xmlns:a16="http://schemas.microsoft.com/office/drawing/2014/main" id="{EE277CBB-0F22-FC48-B5F5-B312B6D0C003}"/>
              </a:ext>
            </a:extLst>
          </p:cNvPr>
          <p:cNvSpPr/>
          <p:nvPr/>
        </p:nvSpPr>
        <p:spPr>
          <a:xfrm>
            <a:off x="8113136" y="2630487"/>
            <a:ext cx="3240664" cy="899133"/>
          </a:xfrm>
          <a:prstGeom prst="accentBorderCallout1">
            <a:avLst>
              <a:gd name="adj1" fmla="val 18750"/>
              <a:gd name="adj2" fmla="val -8333"/>
              <a:gd name="adj3" fmla="val 85093"/>
              <a:gd name="adj4" fmla="val -107516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Includes personal norm = Specific moral alignment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BB6F474-5B34-E74E-B99D-28C9884F61FA}"/>
              </a:ext>
            </a:extLst>
          </p:cNvPr>
          <p:cNvSpPr/>
          <p:nvPr/>
        </p:nvSpPr>
        <p:spPr>
          <a:xfrm>
            <a:off x="3479800" y="5010522"/>
            <a:ext cx="1143000" cy="571500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Line Callout 1 (Border and Accent Bar) 15">
            <a:extLst>
              <a:ext uri="{FF2B5EF4-FFF2-40B4-BE49-F238E27FC236}">
                <a16:creationId xmlns:a16="http://schemas.microsoft.com/office/drawing/2014/main" id="{1A23995F-AD97-834B-946D-C0AB76F4CDDF}"/>
              </a:ext>
            </a:extLst>
          </p:cNvPr>
          <p:cNvSpPr/>
          <p:nvPr/>
        </p:nvSpPr>
        <p:spPr>
          <a:xfrm>
            <a:off x="8113136" y="4435239"/>
            <a:ext cx="3240664" cy="563191"/>
          </a:xfrm>
          <a:prstGeom prst="accentBorderCallout1">
            <a:avLst>
              <a:gd name="adj1" fmla="val 18750"/>
              <a:gd name="adj2" fmla="val -8333"/>
              <a:gd name="adj3" fmla="val 121173"/>
              <a:gd name="adj4" fmla="val -107516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Capacity to comply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D28DB46-BB43-F44A-9405-10AB58F23334}"/>
              </a:ext>
            </a:extLst>
          </p:cNvPr>
          <p:cNvSpPr/>
          <p:nvPr/>
        </p:nvSpPr>
        <p:spPr>
          <a:xfrm>
            <a:off x="3452237" y="5883623"/>
            <a:ext cx="1143000" cy="571500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Line Callout 1 (Border and Accent Bar) 17">
            <a:extLst>
              <a:ext uri="{FF2B5EF4-FFF2-40B4-BE49-F238E27FC236}">
                <a16:creationId xmlns:a16="http://schemas.microsoft.com/office/drawing/2014/main" id="{FACDB18F-7B71-F048-ACD3-794678A56985}"/>
              </a:ext>
            </a:extLst>
          </p:cNvPr>
          <p:cNvSpPr/>
          <p:nvPr/>
        </p:nvSpPr>
        <p:spPr>
          <a:xfrm>
            <a:off x="8085573" y="5135910"/>
            <a:ext cx="3240664" cy="563191"/>
          </a:xfrm>
          <a:prstGeom prst="accentBorderCallout1">
            <a:avLst>
              <a:gd name="adj1" fmla="val 18750"/>
              <a:gd name="adj2" fmla="val -8333"/>
              <a:gd name="adj3" fmla="val 152743"/>
              <a:gd name="adj4" fmla="val -107124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Opportunity to violate (for another behaviour)</a:t>
            </a:r>
          </a:p>
        </p:txBody>
      </p:sp>
      <p:sp>
        <p:nvSpPr>
          <p:cNvPr id="20" name="Line Callout 1 (Border and Accent Bar) 19">
            <a:extLst>
              <a:ext uri="{FF2B5EF4-FFF2-40B4-BE49-F238E27FC236}">
                <a16:creationId xmlns:a16="http://schemas.microsoft.com/office/drawing/2014/main" id="{78D2DE0C-B187-8940-BC06-0B537A9A425B}"/>
              </a:ext>
            </a:extLst>
          </p:cNvPr>
          <p:cNvSpPr/>
          <p:nvPr/>
        </p:nvSpPr>
        <p:spPr>
          <a:xfrm>
            <a:off x="8085573" y="3725745"/>
            <a:ext cx="3240664" cy="563191"/>
          </a:xfrm>
          <a:prstGeom prst="accentBorderCallout1">
            <a:avLst>
              <a:gd name="adj1" fmla="val 18750"/>
              <a:gd name="adj2" fmla="val -8333"/>
              <a:gd name="adj3" fmla="val 12933"/>
              <a:gd name="adj4" fmla="val -107908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Non-normative obligation to obey the law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475FFFFC-A6F9-864C-B4B9-74349EE7C5C4}"/>
              </a:ext>
            </a:extLst>
          </p:cNvPr>
          <p:cNvSpPr/>
          <p:nvPr/>
        </p:nvSpPr>
        <p:spPr>
          <a:xfrm>
            <a:off x="838200" y="2493355"/>
            <a:ext cx="355600" cy="3205746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Line Callout 1 (Border and Accent Bar) 21">
            <a:extLst>
              <a:ext uri="{FF2B5EF4-FFF2-40B4-BE49-F238E27FC236}">
                <a16:creationId xmlns:a16="http://schemas.microsoft.com/office/drawing/2014/main" id="{416CA199-1AB4-014E-83F7-EC54114E402E}"/>
              </a:ext>
            </a:extLst>
          </p:cNvPr>
          <p:cNvSpPr/>
          <p:nvPr/>
        </p:nvSpPr>
        <p:spPr>
          <a:xfrm>
            <a:off x="8085573" y="6173527"/>
            <a:ext cx="3240664" cy="563191"/>
          </a:xfrm>
          <a:prstGeom prst="accentBorderCallout1">
            <a:avLst>
              <a:gd name="adj1" fmla="val 75125"/>
              <a:gd name="adj2" fmla="val -8725"/>
              <a:gd name="adj3" fmla="val 78328"/>
              <a:gd name="adj4" fmla="val -217638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Impulsivity = conscientiousness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582ACD1-792E-8940-9922-8E2E311C34BA}"/>
              </a:ext>
            </a:extLst>
          </p:cNvPr>
          <p:cNvCxnSpPr/>
          <p:nvPr/>
        </p:nvCxnSpPr>
        <p:spPr>
          <a:xfrm>
            <a:off x="1028700" y="5724501"/>
            <a:ext cx="0" cy="8846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DD600882-FAA6-4107-9CC1-D225C326DFE9}"/>
              </a:ext>
            </a:extLst>
          </p:cNvPr>
          <p:cNvSpPr/>
          <p:nvPr/>
        </p:nvSpPr>
        <p:spPr>
          <a:xfrm>
            <a:off x="8494776" y="365125"/>
            <a:ext cx="3072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Sli.do #Comply</a:t>
            </a:r>
            <a:endParaRPr lang="en-AU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06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9" grpId="1" animBg="1"/>
      <p:bldP spid="10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798F0-27DB-B441-A8DC-FB892E47A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Survey about Corona Responses to Understand Behaviour (SCRUB)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CF139-77E4-E849-BA3A-811826A21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0" y="2404272"/>
            <a:ext cx="35941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AU" sz="3600" dirty="0"/>
              <a:t>Started because we were seeing behaviour and responses that could be better informed</a:t>
            </a:r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5F4071-EEB0-6242-A371-F4AD929A7C1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0050" y="3117855"/>
            <a:ext cx="7454900" cy="36954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1A2EB5-10C2-494F-A90C-4F5059C4AF6E}"/>
              </a:ext>
            </a:extLst>
          </p:cNvPr>
          <p:cNvSpPr txBox="1"/>
          <p:nvPr/>
        </p:nvSpPr>
        <p:spPr>
          <a:xfrm>
            <a:off x="4521200" y="1804107"/>
            <a:ext cx="683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i="1" dirty="0"/>
              <a:t>“Stop hoarding. I can’t be more blunt about it. Stop it. … It’s one of the most disappointing things I’ve seen in Australian behaviour in response to this crisis”</a:t>
            </a:r>
            <a:endParaRPr lang="en-AU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436C9A-4862-43DE-A142-18AD30B2B996}"/>
              </a:ext>
            </a:extLst>
          </p:cNvPr>
          <p:cNvSpPr/>
          <p:nvPr/>
        </p:nvSpPr>
        <p:spPr>
          <a:xfrm flipH="1">
            <a:off x="9683493" y="365125"/>
            <a:ext cx="23225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Sli.do #Comply</a:t>
            </a:r>
            <a:endParaRPr lang="en-AU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28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616ED-C1BC-024D-9107-13A9A2546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0"/>
            <a:ext cx="10515600" cy="1325563"/>
          </a:xfrm>
        </p:spPr>
        <p:txBody>
          <a:bodyPr/>
          <a:lstStyle/>
          <a:p>
            <a:r>
              <a:rPr lang="en-AU" dirty="0"/>
              <a:t>Actually the government has done well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E438AB-EA6C-374A-8938-05FDA1CE38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0" y="1000218"/>
            <a:ext cx="5232400" cy="56926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0270C3-F896-E043-BD27-4C6D8113336A}"/>
              </a:ext>
            </a:extLst>
          </p:cNvPr>
          <p:cNvSpPr txBox="1"/>
          <p:nvPr/>
        </p:nvSpPr>
        <p:spPr>
          <a:xfrm>
            <a:off x="5816600" y="1444718"/>
            <a:ext cx="56515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/>
              <a:t>In part, this can be attributed to the laws that were enacted.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/>
              <a:t>Also relevant is the degree of compliance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/>
              <a:t>But there’s the need to continue to encourage behaviour, particularly for hard-to-regulate behaviours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/>
              <a:t>To assist, the SCRUB is looking at participation as well as drivers and barriers to many different behaviours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B6E976-08C5-41F0-9FFA-6472CF35B139}"/>
              </a:ext>
            </a:extLst>
          </p:cNvPr>
          <p:cNvSpPr/>
          <p:nvPr/>
        </p:nvSpPr>
        <p:spPr>
          <a:xfrm>
            <a:off x="10296982" y="6275024"/>
            <a:ext cx="1574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Sli.do #Comply</a:t>
            </a:r>
            <a:endParaRPr lang="en-A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10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D3000-94D2-E54B-A028-8E6576183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Contents of SCRUB waves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4695081-AAA1-9646-BCAF-BF69BCCD5F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0266593"/>
              </p:ext>
            </p:extLst>
          </p:nvPr>
        </p:nvGraphicFramePr>
        <p:xfrm>
          <a:off x="533400" y="1597025"/>
          <a:ext cx="3251200" cy="5185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1200">
                  <a:extLst>
                    <a:ext uri="{9D8B030D-6E8A-4147-A177-3AD203B41FA5}">
                      <a16:colId xmlns:a16="http://schemas.microsoft.com/office/drawing/2014/main" val="1879388702"/>
                    </a:ext>
                  </a:extLst>
                </a:gridCol>
              </a:tblGrid>
              <a:tr h="5715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SCRUB Wave 1 (March, N=1000)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6909631"/>
                  </a:ext>
                </a:extLst>
              </a:tr>
              <a:tr h="896674">
                <a:tc>
                  <a:txBody>
                    <a:bodyPr/>
                    <a:lstStyle/>
                    <a:p>
                      <a:r>
                        <a:rPr lang="en-AU" dirty="0"/>
                        <a:t>Participation in 5 core health behaviours + general diagnosis of drivers and barriers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773216"/>
                  </a:ext>
                </a:extLst>
              </a:tr>
              <a:tr h="896674">
                <a:tc>
                  <a:txBody>
                    <a:bodyPr/>
                    <a:lstStyle/>
                    <a:p>
                      <a:r>
                        <a:rPr lang="en-AU" dirty="0"/>
                        <a:t>Participation in 15 other behaviours (e.g. excess buying, cancelling or avoiding meetings)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948483"/>
                  </a:ext>
                </a:extLst>
              </a:tr>
              <a:tr h="422897">
                <a:tc>
                  <a:txBody>
                    <a:bodyPr/>
                    <a:lstStyle/>
                    <a:p>
                      <a:r>
                        <a:rPr lang="en-AU" dirty="0"/>
                        <a:t>Worries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721667"/>
                  </a:ext>
                </a:extLst>
              </a:tr>
              <a:tr h="435883">
                <a:tc>
                  <a:txBody>
                    <a:bodyPr/>
                    <a:lstStyle/>
                    <a:p>
                      <a:r>
                        <a:rPr lang="en-AU" dirty="0"/>
                        <a:t>Where information is sought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671899"/>
                  </a:ext>
                </a:extLst>
              </a:tr>
              <a:tr h="460791">
                <a:tc>
                  <a:txBody>
                    <a:bodyPr/>
                    <a:lstStyle/>
                    <a:p>
                      <a:r>
                        <a:rPr lang="en-AU" dirty="0"/>
                        <a:t>Who is trusted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564448"/>
                  </a:ext>
                </a:extLst>
              </a:tr>
              <a:tr h="391049">
                <a:tc>
                  <a:txBody>
                    <a:bodyPr/>
                    <a:lstStyle/>
                    <a:p>
                      <a:r>
                        <a:rPr lang="en-AU" dirty="0"/>
                        <a:t>Wellbeing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768928"/>
                  </a:ext>
                </a:extLst>
              </a:tr>
              <a:tr h="423429">
                <a:tc>
                  <a:txBody>
                    <a:bodyPr/>
                    <a:lstStyle/>
                    <a:p>
                      <a:r>
                        <a:rPr lang="en-AU" dirty="0"/>
                        <a:t>Message testing (Commitment to hygiene behaviours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890440"/>
                  </a:ext>
                </a:extLst>
              </a:tr>
              <a:tr h="434486">
                <a:tc>
                  <a:txBody>
                    <a:bodyPr/>
                    <a:lstStyle/>
                    <a:p>
                      <a:r>
                        <a:rPr lang="en-AU" dirty="0"/>
                        <a:t>+ many more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012608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D50B82EB-15FA-A548-85B4-21EA0D5D2C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12196"/>
              </p:ext>
            </p:extLst>
          </p:nvPr>
        </p:nvGraphicFramePr>
        <p:xfrm>
          <a:off x="4432300" y="1597024"/>
          <a:ext cx="3251200" cy="48824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1200">
                  <a:extLst>
                    <a:ext uri="{9D8B030D-6E8A-4147-A177-3AD203B41FA5}">
                      <a16:colId xmlns:a16="http://schemas.microsoft.com/office/drawing/2014/main" val="1879388702"/>
                    </a:ext>
                  </a:extLst>
                </a:gridCol>
              </a:tblGrid>
              <a:tr h="551664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SCRUB Wave 2 (April, N=1000)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6909631"/>
                  </a:ext>
                </a:extLst>
              </a:tr>
              <a:tr h="8594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Participation in 5 core health behaviours + specific diagnoses of drivers and barriers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773216"/>
                  </a:ext>
                </a:extLst>
              </a:tr>
              <a:tr h="1117286">
                <a:tc>
                  <a:txBody>
                    <a:bodyPr/>
                    <a:lstStyle/>
                    <a:p>
                      <a:r>
                        <a:rPr lang="en-AU" dirty="0"/>
                        <a:t>Participation in 8 other behaviours (excess buying, wearing face mask, avoiding gatherings)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948483"/>
                  </a:ext>
                </a:extLst>
              </a:tr>
              <a:tr h="404555">
                <a:tc>
                  <a:txBody>
                    <a:bodyPr/>
                    <a:lstStyle/>
                    <a:p>
                      <a:r>
                        <a:rPr lang="en-AU" dirty="0"/>
                        <a:t>Worries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721667"/>
                  </a:ext>
                </a:extLst>
              </a:tr>
              <a:tr h="373614">
                <a:tc>
                  <a:txBody>
                    <a:bodyPr/>
                    <a:lstStyle/>
                    <a:p>
                      <a:r>
                        <a:rPr lang="en-AU" dirty="0"/>
                        <a:t>Confidence in authorities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671899"/>
                  </a:ext>
                </a:extLst>
              </a:tr>
              <a:tr h="443666">
                <a:tc>
                  <a:txBody>
                    <a:bodyPr/>
                    <a:lstStyle/>
                    <a:p>
                      <a:r>
                        <a:rPr lang="en-AU" dirty="0"/>
                        <a:t>Wellbeing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564448"/>
                  </a:ext>
                </a:extLst>
              </a:tr>
              <a:tr h="443666">
                <a:tc>
                  <a:txBody>
                    <a:bodyPr/>
                    <a:lstStyle/>
                    <a:p>
                      <a:r>
                        <a:rPr lang="en-AU" dirty="0"/>
                        <a:t>Message testing (App downloading / use)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952083"/>
                  </a:ext>
                </a:extLst>
              </a:tr>
              <a:tr h="342957">
                <a:tc>
                  <a:txBody>
                    <a:bodyPr/>
                    <a:lstStyle/>
                    <a:p>
                      <a:r>
                        <a:rPr lang="en-AU" dirty="0"/>
                        <a:t>+ many more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890440"/>
                  </a:ext>
                </a:extLst>
              </a:tr>
            </a:tbl>
          </a:graphicData>
        </a:graphic>
      </p:graphicFrame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ED19F53F-B846-BD40-875B-6F29DF039E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3589331"/>
              </p:ext>
            </p:extLst>
          </p:nvPr>
        </p:nvGraphicFramePr>
        <p:xfrm>
          <a:off x="8331200" y="1597025"/>
          <a:ext cx="3251200" cy="51087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1200">
                  <a:extLst>
                    <a:ext uri="{9D8B030D-6E8A-4147-A177-3AD203B41FA5}">
                      <a16:colId xmlns:a16="http://schemas.microsoft.com/office/drawing/2014/main" val="1879388702"/>
                    </a:ext>
                  </a:extLst>
                </a:gridCol>
              </a:tblGrid>
              <a:tr h="481307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SCRUB Wave 3 (May, N=2000)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6909631"/>
                  </a:ext>
                </a:extLst>
              </a:tr>
              <a:tr h="468528">
                <a:tc>
                  <a:txBody>
                    <a:bodyPr/>
                    <a:lstStyle/>
                    <a:p>
                      <a:r>
                        <a:rPr lang="en-AU" dirty="0"/>
                        <a:t>Participation in 3 core behaviours (2 hygiene behaviours omitted)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773216"/>
                  </a:ext>
                </a:extLst>
              </a:tr>
              <a:tr h="468528">
                <a:tc>
                  <a:txBody>
                    <a:bodyPr/>
                    <a:lstStyle/>
                    <a:p>
                      <a:r>
                        <a:rPr lang="en-AU" dirty="0"/>
                        <a:t>Behaviours and intentions in two core areas: transport and economic participation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948483"/>
                  </a:ext>
                </a:extLst>
              </a:tr>
              <a:tr h="468528">
                <a:tc>
                  <a:txBody>
                    <a:bodyPr/>
                    <a:lstStyle/>
                    <a:p>
                      <a:r>
                        <a:rPr lang="en-AU" dirty="0"/>
                        <a:t>Impact of different policy options on transport intentions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721667"/>
                  </a:ext>
                </a:extLst>
              </a:tr>
              <a:tr h="418488">
                <a:tc>
                  <a:txBody>
                    <a:bodyPr/>
                    <a:lstStyle/>
                    <a:p>
                      <a:r>
                        <a:rPr lang="en-AU" dirty="0"/>
                        <a:t>Worries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671899"/>
                  </a:ext>
                </a:extLst>
              </a:tr>
              <a:tr h="407160">
                <a:tc>
                  <a:txBody>
                    <a:bodyPr/>
                    <a:lstStyle/>
                    <a:p>
                      <a:r>
                        <a:rPr lang="en-AU" dirty="0"/>
                        <a:t>Confidence in authorities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564448"/>
                  </a:ext>
                </a:extLst>
              </a:tr>
              <a:tr h="395832">
                <a:tc>
                  <a:txBody>
                    <a:bodyPr/>
                    <a:lstStyle/>
                    <a:p>
                      <a:r>
                        <a:rPr lang="en-AU" dirty="0"/>
                        <a:t>Wellbeing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890440"/>
                  </a:ext>
                </a:extLst>
              </a:tr>
              <a:tr h="468528">
                <a:tc>
                  <a:txBody>
                    <a:bodyPr/>
                    <a:lstStyle/>
                    <a:p>
                      <a:r>
                        <a:rPr lang="en-AU" dirty="0"/>
                        <a:t>Work participation and where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775295"/>
                  </a:ext>
                </a:extLst>
              </a:tr>
              <a:tr h="468528">
                <a:tc>
                  <a:txBody>
                    <a:bodyPr/>
                    <a:lstStyle/>
                    <a:p>
                      <a:r>
                        <a:rPr lang="en-AU" dirty="0"/>
                        <a:t>+ many more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506868"/>
                  </a:ext>
                </a:extLst>
              </a:tr>
            </a:tbl>
          </a:graphicData>
        </a:graphic>
      </p:graphicFrame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0A015D9-9A38-4940-AF77-522CA6783DB9}"/>
              </a:ext>
            </a:extLst>
          </p:cNvPr>
          <p:cNvSpPr/>
          <p:nvPr/>
        </p:nvSpPr>
        <p:spPr>
          <a:xfrm>
            <a:off x="4432300" y="2133600"/>
            <a:ext cx="7251700" cy="9017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70ED7A-85EC-4210-A7A6-3F8976D11F16}"/>
              </a:ext>
            </a:extLst>
          </p:cNvPr>
          <p:cNvSpPr/>
          <p:nvPr/>
        </p:nvSpPr>
        <p:spPr>
          <a:xfrm flipH="1">
            <a:off x="9336022" y="365125"/>
            <a:ext cx="21305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Sli.do #Comply</a:t>
            </a:r>
            <a:endParaRPr lang="en-A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955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D5607AA-ACB4-2149-8C4F-254EA304F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Compliance: knowledge of rules (wave 3)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94B4B8C-C4B6-0044-8584-8A9D137A6E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6600" y="1854200"/>
            <a:ext cx="7645400" cy="40259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45A76BC-B84C-8B41-A42A-8FC31E226995}"/>
              </a:ext>
            </a:extLst>
          </p:cNvPr>
          <p:cNvSpPr txBox="1"/>
          <p:nvPr/>
        </p:nvSpPr>
        <p:spPr>
          <a:xfrm>
            <a:off x="609600" y="2171700"/>
            <a:ext cx="2844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/>
              <a:t>How would you rate your knowledge about the rules that apply to you in your State?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709D38-F46D-4452-A022-12D01B42633E}"/>
              </a:ext>
            </a:extLst>
          </p:cNvPr>
          <p:cNvSpPr/>
          <p:nvPr/>
        </p:nvSpPr>
        <p:spPr>
          <a:xfrm>
            <a:off x="371005" y="6188702"/>
            <a:ext cx="1574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Sli.do #Comply</a:t>
            </a:r>
            <a:endParaRPr lang="en-A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197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D5607AA-ACB4-2149-8C4F-254EA304F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Compliance: adherence to rules (wave 3)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16D1F8A-CABE-9F45-9165-1C1BF1A828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9400" y="1981200"/>
            <a:ext cx="7264400" cy="37726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46C40EF-2951-5944-A0DE-11B678CBAED0}"/>
              </a:ext>
            </a:extLst>
          </p:cNvPr>
          <p:cNvSpPr txBox="1"/>
          <p:nvPr/>
        </p:nvSpPr>
        <p:spPr>
          <a:xfrm>
            <a:off x="609600" y="2171700"/>
            <a:ext cx="2844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/>
              <a:t>How frequently are you following the government COVID-19 rules and regulations in your State?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004BAD-ABAA-4772-8496-EE38895F2A0A}"/>
              </a:ext>
            </a:extLst>
          </p:cNvPr>
          <p:cNvSpPr/>
          <p:nvPr/>
        </p:nvSpPr>
        <p:spPr>
          <a:xfrm>
            <a:off x="609600" y="5914382"/>
            <a:ext cx="1574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Sli.do #Comply</a:t>
            </a:r>
            <a:endParaRPr lang="en-A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94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D5607AA-ACB4-2149-8C4F-254EA304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365125"/>
            <a:ext cx="11036300" cy="1325563"/>
          </a:xfrm>
        </p:spPr>
        <p:txBody>
          <a:bodyPr/>
          <a:lstStyle/>
          <a:p>
            <a:r>
              <a:rPr lang="en-AU" dirty="0"/>
              <a:t>Perceived norm: what others are doing (wave 3)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6C40EF-2951-5944-A0DE-11B678CBAED0}"/>
              </a:ext>
            </a:extLst>
          </p:cNvPr>
          <p:cNvSpPr txBox="1"/>
          <p:nvPr/>
        </p:nvSpPr>
        <p:spPr>
          <a:xfrm>
            <a:off x="609600" y="1757928"/>
            <a:ext cx="1016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/>
              <a:t>How many of 100 people in your State do you think are following the government COVID-19 rules and regulations?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D3FF3C9-6A98-A240-A012-6C9DCECF30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3096756"/>
            <a:ext cx="105156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830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1B7913-FB6E-3C41-ACEA-7AB1D6ECE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r>
              <a:rPr lang="en-AU" sz="4000" dirty="0"/>
              <a:t>Two key behaviours: specific diagnoses from waves 2 and 3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516B699-5CCF-8E4D-A7E1-D9C60BFBBB6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3331" y="1825625"/>
            <a:ext cx="4351338" cy="4351338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151DFE9-8D6B-A242-8913-1782F4AC9BA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393246" y="2140744"/>
            <a:ext cx="4960554" cy="326945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8A7801A-C648-46FF-8530-8AA39B7451D2}"/>
              </a:ext>
            </a:extLst>
          </p:cNvPr>
          <p:cNvSpPr/>
          <p:nvPr/>
        </p:nvSpPr>
        <p:spPr>
          <a:xfrm flipH="1">
            <a:off x="9738359" y="6101252"/>
            <a:ext cx="2453639" cy="378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Sli.do #Comply</a:t>
            </a:r>
            <a:endParaRPr lang="en-A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933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818C0-F564-934B-B869-0499F659C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100" y="250825"/>
            <a:ext cx="10515600" cy="1325563"/>
          </a:xfrm>
        </p:spPr>
        <p:txBody>
          <a:bodyPr/>
          <a:lstStyle/>
          <a:p>
            <a:r>
              <a:rPr lang="en-AU" dirty="0"/>
              <a:t>Trends over time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F4DDB17-C508-664D-84AF-AD644F45BAB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206500" y="1405761"/>
            <a:ext cx="4089034" cy="5374932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81DE083-AE4A-FB47-B56D-0F96127D399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375400" y="1405761"/>
            <a:ext cx="3759200" cy="539949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AE85E5F-4DEF-4B26-9DBB-06A1FE06C067}"/>
              </a:ext>
            </a:extLst>
          </p:cNvPr>
          <p:cNvSpPr/>
          <p:nvPr/>
        </p:nvSpPr>
        <p:spPr>
          <a:xfrm>
            <a:off x="10319677" y="249039"/>
            <a:ext cx="1574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Sli.do #Comply</a:t>
            </a:r>
            <a:endParaRPr lang="en-A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836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ECC7B9-65A2-324D-81A2-58933C0B24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00400" y="1066800"/>
            <a:ext cx="6746962" cy="56896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F8CA363-54C7-0D4B-9129-41DACC267A03}"/>
              </a:ext>
            </a:extLst>
          </p:cNvPr>
          <p:cNvSpPr txBox="1">
            <a:spLocks/>
          </p:cNvSpPr>
          <p:nvPr/>
        </p:nvSpPr>
        <p:spPr>
          <a:xfrm>
            <a:off x="927100" y="2508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/>
              <a:t>What stops people from staying at home?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CDA3A9-651B-2443-A65E-C62ECE6DAEF1}"/>
              </a:ext>
            </a:extLst>
          </p:cNvPr>
          <p:cNvSpPr txBox="1"/>
          <p:nvPr/>
        </p:nvSpPr>
        <p:spPr>
          <a:xfrm>
            <a:off x="635000" y="5651500"/>
            <a:ext cx="227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No one else is doing it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277654-6063-8E42-A1C6-5C0FA12FFCE5}"/>
              </a:ext>
            </a:extLst>
          </p:cNvPr>
          <p:cNvSpPr txBox="1"/>
          <p:nvPr/>
        </p:nvSpPr>
        <p:spPr>
          <a:xfrm>
            <a:off x="635000" y="4774813"/>
            <a:ext cx="2273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I don’t have the resources to do 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8988AB-F4A5-8D4A-8D2B-C69003E798C6}"/>
              </a:ext>
            </a:extLst>
          </p:cNvPr>
          <p:cNvSpPr txBox="1"/>
          <p:nvPr/>
        </p:nvSpPr>
        <p:spPr>
          <a:xfrm>
            <a:off x="635000" y="1242755"/>
            <a:ext cx="227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I don’t know about it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7F72BC-255F-F242-AA85-6C9710198C7B}"/>
              </a:ext>
            </a:extLst>
          </p:cNvPr>
          <p:cNvSpPr txBox="1"/>
          <p:nvPr/>
        </p:nvSpPr>
        <p:spPr>
          <a:xfrm>
            <a:off x="635000" y="4175125"/>
            <a:ext cx="227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I don’t want to do 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C5E483-5F32-F04E-8CFD-47999EAA190F}"/>
              </a:ext>
            </a:extLst>
          </p:cNvPr>
          <p:cNvSpPr txBox="1"/>
          <p:nvPr/>
        </p:nvSpPr>
        <p:spPr>
          <a:xfrm>
            <a:off x="635000" y="3397806"/>
            <a:ext cx="2273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I don’t remember to do 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A451F1-5BCD-CD48-9F0D-35F1E733093C}"/>
              </a:ext>
            </a:extLst>
          </p:cNvPr>
          <p:cNvSpPr txBox="1"/>
          <p:nvPr/>
        </p:nvSpPr>
        <p:spPr>
          <a:xfrm>
            <a:off x="635000" y="2664083"/>
            <a:ext cx="2273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I don’t know how  to do it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8FDE36-A935-6744-B5B2-68C8EA4C3779}"/>
              </a:ext>
            </a:extLst>
          </p:cNvPr>
          <p:cNvSpPr txBox="1"/>
          <p:nvPr/>
        </p:nvSpPr>
        <p:spPr>
          <a:xfrm>
            <a:off x="635000" y="1928515"/>
            <a:ext cx="227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None of these</a:t>
            </a:r>
          </a:p>
        </p:txBody>
      </p:sp>
    </p:spTree>
    <p:extLst>
      <p:ext uri="{BB962C8B-B14F-4D97-AF65-F5344CB8AC3E}">
        <p14:creationId xmlns:p14="http://schemas.microsoft.com/office/powerpoint/2010/main" val="2649449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145FB35-D745-A44A-B5AB-A983B12E93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98800" y="1066800"/>
            <a:ext cx="6921500" cy="5791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9EDEEE-0579-9F46-9C6E-E987F26BB577}"/>
              </a:ext>
            </a:extLst>
          </p:cNvPr>
          <p:cNvSpPr txBox="1"/>
          <p:nvPr/>
        </p:nvSpPr>
        <p:spPr>
          <a:xfrm>
            <a:off x="635000" y="5651500"/>
            <a:ext cx="227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No one else is doing 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D64045-3E7D-A94B-9696-B313CBD62C4A}"/>
              </a:ext>
            </a:extLst>
          </p:cNvPr>
          <p:cNvSpPr txBox="1"/>
          <p:nvPr/>
        </p:nvSpPr>
        <p:spPr>
          <a:xfrm>
            <a:off x="635000" y="3379451"/>
            <a:ext cx="2273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I don’t have the resources to do 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8700B2-4633-C942-B5F6-14E36E4FE879}"/>
              </a:ext>
            </a:extLst>
          </p:cNvPr>
          <p:cNvSpPr txBox="1"/>
          <p:nvPr/>
        </p:nvSpPr>
        <p:spPr>
          <a:xfrm>
            <a:off x="635000" y="2024154"/>
            <a:ext cx="227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I don’t know about it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AC943C-DC9C-3945-986C-B91D9E61471D}"/>
              </a:ext>
            </a:extLst>
          </p:cNvPr>
          <p:cNvSpPr txBox="1"/>
          <p:nvPr/>
        </p:nvSpPr>
        <p:spPr>
          <a:xfrm>
            <a:off x="635000" y="5009198"/>
            <a:ext cx="227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I don’t want to do it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2AA30D-CE91-104F-8F56-C4B2DC9BCF1A}"/>
              </a:ext>
            </a:extLst>
          </p:cNvPr>
          <p:cNvSpPr txBox="1"/>
          <p:nvPr/>
        </p:nvSpPr>
        <p:spPr>
          <a:xfrm>
            <a:off x="635000" y="4044137"/>
            <a:ext cx="2273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I don’t remember to do 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8E9B4C-9BD2-2249-B971-9A451D995C14}"/>
              </a:ext>
            </a:extLst>
          </p:cNvPr>
          <p:cNvSpPr txBox="1"/>
          <p:nvPr/>
        </p:nvSpPr>
        <p:spPr>
          <a:xfrm>
            <a:off x="635000" y="2587329"/>
            <a:ext cx="2273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I don’t know how  to do it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1BC9EF-9427-1448-BA9B-C1FD32000489}"/>
              </a:ext>
            </a:extLst>
          </p:cNvPr>
          <p:cNvSpPr txBox="1"/>
          <p:nvPr/>
        </p:nvSpPr>
        <p:spPr>
          <a:xfrm>
            <a:off x="635000" y="1230631"/>
            <a:ext cx="227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None of these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B5F87AA-90B2-BC41-AEBB-FAFB44D58A7C}"/>
              </a:ext>
            </a:extLst>
          </p:cNvPr>
          <p:cNvSpPr txBox="1">
            <a:spLocks/>
          </p:cNvSpPr>
          <p:nvPr/>
        </p:nvSpPr>
        <p:spPr>
          <a:xfrm>
            <a:off x="927100" y="2508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/>
              <a:t>What stops people from keeping distance?</a:t>
            </a:r>
          </a:p>
        </p:txBody>
      </p:sp>
    </p:spTree>
    <p:extLst>
      <p:ext uri="{BB962C8B-B14F-4D97-AF65-F5344CB8AC3E}">
        <p14:creationId xmlns:p14="http://schemas.microsoft.com/office/powerpoint/2010/main" val="2668623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>
            <a:extLst>
              <a:ext uri="{FF2B5EF4-FFF2-40B4-BE49-F238E27FC236}">
                <a16:creationId xmlns:a16="http://schemas.microsoft.com/office/drawing/2014/main" id="{1B0C14BC-7F40-CF44-A7EF-EDA88B1A4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899" y="634437"/>
            <a:ext cx="2284310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pic>
        <p:nvPicPr>
          <p:cNvPr id="1025" name="Picture 3" descr="https://lh6.googleusercontent.com/HjKOgaJrS08nIYQdmQN5BqimA_n3eDifvGJSQal_7JUD0rlneWMz2ZTy_J0nFrb2Yu72efLgc_RF5kFjgyGM7H6rYKQTFZ6TMHtdzriqRLwg0Bouskp3va6Mi5f0_4cB368EffRe">
            <a:extLst>
              <a:ext uri="{FF2B5EF4-FFF2-40B4-BE49-F238E27FC236}">
                <a16:creationId xmlns:a16="http://schemas.microsoft.com/office/drawing/2014/main" id="{7C24E6F7-5F5C-C84B-84C8-76969CC78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31100" cy="690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Line Callout 1 (Border and Accent Bar) 14">
            <a:extLst>
              <a:ext uri="{FF2B5EF4-FFF2-40B4-BE49-F238E27FC236}">
                <a16:creationId xmlns:a16="http://schemas.microsoft.com/office/drawing/2014/main" id="{488EA62A-A22A-9A46-80D5-39DBC22C139F}"/>
              </a:ext>
            </a:extLst>
          </p:cNvPr>
          <p:cNvSpPr/>
          <p:nvPr/>
        </p:nvSpPr>
        <p:spPr>
          <a:xfrm>
            <a:off x="7251700" y="1676400"/>
            <a:ext cx="4660900" cy="800100"/>
          </a:xfrm>
          <a:prstGeom prst="accentBorderCallout1">
            <a:avLst>
              <a:gd name="adj1" fmla="val 18750"/>
              <a:gd name="adj2" fmla="val -8333"/>
              <a:gd name="adj3" fmla="val -19246"/>
              <a:gd name="adj4" fmla="val -1108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dirty="0"/>
              <a:t>Can meet work / education responsibilities</a:t>
            </a:r>
            <a:endParaRPr lang="en-AU" dirty="0"/>
          </a:p>
        </p:txBody>
      </p:sp>
      <p:sp>
        <p:nvSpPr>
          <p:cNvPr id="16" name="Line Callout 1 (Border and Accent Bar) 15">
            <a:extLst>
              <a:ext uri="{FF2B5EF4-FFF2-40B4-BE49-F238E27FC236}">
                <a16:creationId xmlns:a16="http://schemas.microsoft.com/office/drawing/2014/main" id="{6DDEFB3E-D128-1F47-894B-F86B80F31B49}"/>
              </a:ext>
            </a:extLst>
          </p:cNvPr>
          <p:cNvSpPr/>
          <p:nvPr/>
        </p:nvSpPr>
        <p:spPr>
          <a:xfrm>
            <a:off x="7251700" y="2781300"/>
            <a:ext cx="4660900" cy="800100"/>
          </a:xfrm>
          <a:prstGeom prst="accentBorderCallout1">
            <a:avLst>
              <a:gd name="adj1" fmla="val 18750"/>
              <a:gd name="adj2" fmla="val -8333"/>
              <a:gd name="adj3" fmla="val -41468"/>
              <a:gd name="adj4" fmla="val -1113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dirty="0"/>
              <a:t>Can meet daily needs (e.g. shopping)</a:t>
            </a:r>
            <a:endParaRPr lang="en-AU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D4D287-AAE6-46A0-9072-84E052374C00}"/>
              </a:ext>
            </a:extLst>
          </p:cNvPr>
          <p:cNvSpPr/>
          <p:nvPr/>
        </p:nvSpPr>
        <p:spPr>
          <a:xfrm>
            <a:off x="10062981" y="6195182"/>
            <a:ext cx="1574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Sli.do #Comply</a:t>
            </a:r>
            <a:endParaRPr lang="en-A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893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FCB9A31-71AB-E84F-BA1A-1CA75CC3A5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099" y="50799"/>
            <a:ext cx="1697688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pic>
        <p:nvPicPr>
          <p:cNvPr id="2049" name="Picture 2" descr="https://lh3.googleusercontent.com/4iE6NZoDKQUMAHH-Kj-7MxyxQmI4xCDRbUND7rXF9qN5pH9Ph69F3MueeaBpV3KQtFt1_LlE2gZpQZj8wyYRmo_Ly0X3emUhV__Bfr5ZyJBvEnNqrDD5T4T-JsAJbL3ZbnMLgh7l">
            <a:extLst>
              <a:ext uri="{FF2B5EF4-FFF2-40B4-BE49-F238E27FC236}">
                <a16:creationId xmlns:a16="http://schemas.microsoft.com/office/drawing/2014/main" id="{D53C097B-307F-734C-B8BF-AEDCC9673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100" y="50800"/>
            <a:ext cx="7975600" cy="680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Line Callout 1 (Border and Accent Bar) 4">
            <a:extLst>
              <a:ext uri="{FF2B5EF4-FFF2-40B4-BE49-F238E27FC236}">
                <a16:creationId xmlns:a16="http://schemas.microsoft.com/office/drawing/2014/main" id="{02692005-400A-944D-B6C4-DD21593F33FA}"/>
              </a:ext>
            </a:extLst>
          </p:cNvPr>
          <p:cNvSpPr/>
          <p:nvPr/>
        </p:nvSpPr>
        <p:spPr>
          <a:xfrm>
            <a:off x="6997700" y="812800"/>
            <a:ext cx="4660900" cy="800100"/>
          </a:xfrm>
          <a:prstGeom prst="accentBorderCallout1">
            <a:avLst>
              <a:gd name="adj1" fmla="val 18750"/>
              <a:gd name="adj2" fmla="val -8333"/>
              <a:gd name="adj3" fmla="val 12500"/>
              <a:gd name="adj4" fmla="val -1050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dirty="0"/>
              <a:t>Consequences for personal infection risk</a:t>
            </a:r>
            <a:endParaRPr lang="en-AU" dirty="0"/>
          </a:p>
        </p:txBody>
      </p:sp>
      <p:sp>
        <p:nvSpPr>
          <p:cNvPr id="9" name="Line Callout 1 (Border and Accent Bar) 8">
            <a:extLst>
              <a:ext uri="{FF2B5EF4-FFF2-40B4-BE49-F238E27FC236}">
                <a16:creationId xmlns:a16="http://schemas.microsoft.com/office/drawing/2014/main" id="{3B864B69-BF97-234A-83EE-E97BCF4385EC}"/>
              </a:ext>
            </a:extLst>
          </p:cNvPr>
          <p:cNvSpPr/>
          <p:nvPr/>
        </p:nvSpPr>
        <p:spPr>
          <a:xfrm>
            <a:off x="6997700" y="1790700"/>
            <a:ext cx="4660900" cy="800100"/>
          </a:xfrm>
          <a:prstGeom prst="accentBorderCallout1">
            <a:avLst>
              <a:gd name="adj1" fmla="val 18750"/>
              <a:gd name="adj2" fmla="val -8333"/>
              <a:gd name="adj3" fmla="val -60516"/>
              <a:gd name="adj4" fmla="val -1042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dirty="0"/>
              <a:t>Habit and routines</a:t>
            </a:r>
            <a:endParaRPr lang="en-AU" dirty="0"/>
          </a:p>
        </p:txBody>
      </p:sp>
      <p:sp>
        <p:nvSpPr>
          <p:cNvPr id="10" name="Line Callout 1 (Border and Accent Bar) 9">
            <a:extLst>
              <a:ext uri="{FF2B5EF4-FFF2-40B4-BE49-F238E27FC236}">
                <a16:creationId xmlns:a16="http://schemas.microsoft.com/office/drawing/2014/main" id="{453EA55A-C165-DF4B-AB15-AAF590654353}"/>
              </a:ext>
            </a:extLst>
          </p:cNvPr>
          <p:cNvSpPr/>
          <p:nvPr/>
        </p:nvSpPr>
        <p:spPr>
          <a:xfrm>
            <a:off x="6997700" y="2857500"/>
            <a:ext cx="4660900" cy="800100"/>
          </a:xfrm>
          <a:prstGeom prst="accentBorderCallout1">
            <a:avLst>
              <a:gd name="adj1" fmla="val 18750"/>
              <a:gd name="adj2" fmla="val -8333"/>
              <a:gd name="adj3" fmla="val -138294"/>
              <a:gd name="adj4" fmla="val -1056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dirty="0"/>
              <a:t>Consequences community spread</a:t>
            </a:r>
            <a:endParaRPr lang="en-AU" dirty="0"/>
          </a:p>
        </p:txBody>
      </p:sp>
      <p:sp>
        <p:nvSpPr>
          <p:cNvPr id="11" name="Line Callout 1 (Border and Accent Bar) 10">
            <a:extLst>
              <a:ext uri="{FF2B5EF4-FFF2-40B4-BE49-F238E27FC236}">
                <a16:creationId xmlns:a16="http://schemas.microsoft.com/office/drawing/2014/main" id="{EF922566-8113-824E-8B95-C94E5BA21913}"/>
              </a:ext>
            </a:extLst>
          </p:cNvPr>
          <p:cNvSpPr/>
          <p:nvPr/>
        </p:nvSpPr>
        <p:spPr>
          <a:xfrm>
            <a:off x="6997700" y="3924300"/>
            <a:ext cx="4660900" cy="800100"/>
          </a:xfrm>
          <a:prstGeom prst="accentBorderCallout1">
            <a:avLst>
              <a:gd name="adj1" fmla="val 18750"/>
              <a:gd name="adj2" fmla="val -8333"/>
              <a:gd name="adj3" fmla="val -211309"/>
              <a:gd name="adj4" fmla="val -1059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dirty="0"/>
              <a:t>Personal responsibility</a:t>
            </a:r>
            <a:endParaRPr lang="en-AU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24CAD0-B9C3-4C00-ACFF-66FC325DC543}"/>
              </a:ext>
            </a:extLst>
          </p:cNvPr>
          <p:cNvSpPr/>
          <p:nvPr/>
        </p:nvSpPr>
        <p:spPr>
          <a:xfrm>
            <a:off x="10084130" y="6230130"/>
            <a:ext cx="1574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Sli.do #Comply</a:t>
            </a:r>
            <a:endParaRPr lang="en-A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502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10B85-BCE1-204C-B818-229451F3B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Summary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C81B5-A11B-3E43-8686-A9B23033B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Australians are generally compliant but this is waning</a:t>
            </a:r>
          </a:p>
          <a:p>
            <a:r>
              <a:rPr lang="en-AU" dirty="0"/>
              <a:t>Norms aren’t a predictor but they are positive and we know they can be used</a:t>
            </a:r>
          </a:p>
          <a:p>
            <a:r>
              <a:rPr lang="en-AU" dirty="0"/>
              <a:t>Deliver interventions that enable people to get what they need and to facilitate working from home</a:t>
            </a:r>
          </a:p>
          <a:p>
            <a:r>
              <a:rPr lang="en-AU" dirty="0"/>
              <a:t>Emphasise the consequences for themselves and others</a:t>
            </a:r>
          </a:p>
          <a:p>
            <a:r>
              <a:rPr lang="en-AU" dirty="0"/>
              <a:t>Play with the data yourself at </a:t>
            </a:r>
            <a:r>
              <a:rPr lang="en-AU" dirty="0">
                <a:hlinkClick r:id="rId3"/>
              </a:rPr>
              <a:t>https://noetel.shinyapps.io/covid/</a:t>
            </a:r>
            <a:endParaRPr lang="en-AU" dirty="0"/>
          </a:p>
          <a:p>
            <a:endParaRPr lang="en-AU" dirty="0"/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								Sli.do #Comply</a:t>
            </a:r>
            <a:endParaRPr lang="en-AU" dirty="0">
              <a:solidFill>
                <a:srgbClr val="0070C0"/>
              </a:solidFill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745685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8F180B4C198844BF045B7BC2D5DE4A" ma:contentTypeVersion="14" ma:contentTypeDescription="Create a new document." ma:contentTypeScope="" ma:versionID="554c6e1bbc8044c925a0a78d0aaa640f">
  <xsd:schema xmlns:xsd="http://www.w3.org/2001/XMLSchema" xmlns:xs="http://www.w3.org/2001/XMLSchema" xmlns:p="http://schemas.microsoft.com/office/2006/metadata/properties" xmlns:ns1="http://schemas.microsoft.com/sharepoint/v3" xmlns:ns2="941e4863-408d-4232-9006-e4ece879a4b8" xmlns:ns3="5fe5f515-21e2-4430-b2c5-8938785ae444" targetNamespace="http://schemas.microsoft.com/office/2006/metadata/properties" ma:root="true" ma:fieldsID="247abe2618f7a231f5e544bed90aa814" ns1:_="" ns2:_="" ns3:_="">
    <xsd:import namespace="http://schemas.microsoft.com/sharepoint/v3"/>
    <xsd:import namespace="941e4863-408d-4232-9006-e4ece879a4b8"/>
    <xsd:import namespace="5fe5f515-21e2-4430-b2c5-8938785ae4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1e4863-408d-4232-9006-e4ece879a4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e5f515-21e2-4430-b2c5-8938785ae44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4624F1A-3FF4-4931-8DF3-B061D50C49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41e4863-408d-4232-9006-e4ece879a4b8"/>
    <ds:schemaRef ds:uri="5fe5f515-21e2-4430-b2c5-8938785ae4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94DC6A2-70E3-45DE-BC25-329A1D1D3A8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745983-184E-4C99-A001-17CB1560677F}">
  <ds:schemaRefs>
    <ds:schemaRef ds:uri="http://schemas.microsoft.com/office/2006/documentManagement/types"/>
    <ds:schemaRef ds:uri="941e4863-408d-4232-9006-e4ece879a4b8"/>
    <ds:schemaRef ds:uri="http://purl.org/dc/elements/1.1/"/>
    <ds:schemaRef ds:uri="http://schemas.microsoft.com/office/infopath/2007/PartnerControls"/>
    <ds:schemaRef ds:uri="http://schemas.microsoft.com/sharepoint/v3"/>
    <ds:schemaRef ds:uri="http://purl.org/dc/dcmitype/"/>
    <ds:schemaRef ds:uri="http://schemas.openxmlformats.org/package/2006/metadata/core-properties"/>
    <ds:schemaRef ds:uri="http://purl.org/dc/terms/"/>
    <ds:schemaRef ds:uri="5fe5f515-21e2-4430-b2c5-8938785ae444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735</Words>
  <Application>Microsoft Office PowerPoint</Application>
  <PresentationFormat>Widescreen</PresentationFormat>
  <Paragraphs>107</Paragraphs>
  <Slides>15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Covid-19 Compliance: Insights from Australia</vt:lpstr>
      <vt:lpstr>Language differences </vt:lpstr>
      <vt:lpstr>Survey about Corona Responses to Understand Behaviour (SCRUB)</vt:lpstr>
      <vt:lpstr>Actually the government has done well</vt:lpstr>
      <vt:lpstr>Contents of SCRUB waves</vt:lpstr>
      <vt:lpstr>Compliance: knowledge of rules (wave 3)</vt:lpstr>
      <vt:lpstr>Compliance: adherence to rules (wave 3)</vt:lpstr>
      <vt:lpstr>Perceived norm: what others are doing (wave 3)</vt:lpstr>
      <vt:lpstr>Two key behaviours: specific diagnoses from waves 2 and 3</vt:lpstr>
      <vt:lpstr>Trends over time</vt:lpstr>
      <vt:lpstr>PowerPoint Presentation</vt:lpstr>
      <vt:lpstr>PowerPoint Presentation</vt:lpstr>
      <vt:lpstr>PowerPoint Presentation</vt:lpstr>
      <vt:lpstr>PowerPoint Presentation</vt:lpstr>
      <vt:lpstr>Summary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Covid-19 Compliance</dc:title>
  <dc:creator>Benjamin van Rooij</dc:creator>
  <cp:lastModifiedBy>Monica Pfeffer</cp:lastModifiedBy>
  <cp:revision>24</cp:revision>
  <dcterms:created xsi:type="dcterms:W3CDTF">2020-05-25T12:44:13Z</dcterms:created>
  <dcterms:modified xsi:type="dcterms:W3CDTF">2020-05-26T01:58:57Z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0x0101004E8F180B4C198844BF045B7BC2D5DE4A</vt:lpwstr>
  </property>
</Properties>
</file>