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4888F9-9CED-4AAD-83EF-760E85C79CB3}" v="12" dt="2020-05-25T22:20:55.3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69"/>
    <p:restoredTop sz="94687"/>
  </p:normalViewPr>
  <p:slideViewPr>
    <p:cSldViewPr snapToGrid="0" snapToObjects="1">
      <p:cViewPr varScale="1">
        <p:scale>
          <a:sx n="119" d="100"/>
          <a:sy n="119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D846-4A0C-F744-A705-20F5F0B87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CE86B5-DBAD-B248-99FF-040CE83D4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E6666-E061-DC4F-82A8-5C8028E74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A3E90-2DCD-164A-AAA0-78CAAC6E6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C80A-7172-5248-83A9-957DA49A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54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DCB9-E752-B143-84D7-4C4DB7A5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264E8-AAC1-6340-939B-E2F1BE907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8CE88-21E6-5F46-8E9C-A39B5F3F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C7E6B-3192-194B-9B62-3B566B5A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7727E-AF8F-CB46-8689-6FA1E2C54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92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AB8C-DBFB-5A4A-9D9B-6E6E7D5F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00386-F696-E94D-9A8D-59FD698AF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66623-F9F6-8244-BF43-E929D51D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EAA2C-EC4B-9D46-8784-BBDCB1D2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2B2AC-6414-9042-AC29-7294F916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22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18508-778B-0340-B7C7-EB136391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82314-1584-5B41-BEC2-B7A21EFE1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C14A0-C04A-0940-9F87-D3008D52E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2CAA-2C5F-AE4A-B075-66C4F70A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A041D-A57E-FB4E-A9DF-6C332C879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A43C7-1DEA-264C-AC55-772973E15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819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CA78-7663-1C4A-A4C3-F801C658C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C4B6B-8281-8A40-ADF5-05828F90B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5657-23C7-034A-B53B-DE72F2479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1546E-94BA-4949-99F9-F8FF675B9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A02CB-C8D3-FD4E-BDFB-A17B03025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C4BB8A-A9F8-AD4B-BE85-320A6F43B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434988-B612-554D-B6F4-377CB266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7DB9EB-A478-784B-968E-A4C1D1C5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81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00FC5-169A-CD4D-BA08-2F142013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A3E7FF-0965-3E4F-A8E3-4E773944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18000-FDAA-DB47-8446-6B5F5C74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C73B9D-D888-EF47-9AEF-6E56656F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82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147B9-0EF7-654E-8383-7FA15F44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948BC-982D-904F-9DD3-BDAAB208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75FC9-91A5-E349-B93E-A9CA69FB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563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1B26-162F-194C-BECE-006FFC8B8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04069-084C-4C47-846D-6270B654E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80141-D563-8444-BF24-1C07A3B0A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A38904-3C2F-824D-9B69-B60F59B78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BC6EC-571D-2E4B-89E4-F2EF0566E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A6598-519B-1546-933B-FE15A8DC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28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D98C8-B9E4-D44A-AF4A-AC1CAC190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60D1A2-4F49-5144-8599-915027DEA1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D1C3C-8ECC-4344-B972-B1B003CAC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F376F-72FA-7248-B842-27CC726AC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EF101-BB3A-7B45-882E-86BA33F69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10051-69D2-C643-B382-EDA5BE4C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556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FBDD-95F4-EF4B-B2C4-0824B73E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65E98-891D-AC41-8E36-0380D9B8E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CD2B6-1FDB-6E42-876F-7707C76B9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283A4-95DF-1543-A68F-EBC294F9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0421A-C7B0-9E44-925D-35037D1DB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574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2B6A88-ECAE-864D-A68F-A16A2BFAB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896A2-8D95-8940-9A74-8E427AE25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F3C86-F8FF-D645-BF6B-D73ADBCC2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DE05-51EC-4940-A465-BF6700250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221C0-2C76-3041-92F2-C3582BFD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29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EB9A44-37B2-C04B-8789-9713C175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19AD1-8495-F64F-B4A1-89ADE173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2C6BB-6DB6-564B-B3F8-C03C709451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1A7B7-D446-7645-86DD-4062E5A469AA}" type="datetimeFigureOut">
              <a:rPr lang="nl-NL" smtClean="0"/>
              <a:t>26-5-2020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8307E-921F-FF4A-A8A4-37BEC4A00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C4CAD-7A2F-1D42-8024-A32ACC00B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BEF55-C35D-1244-AC27-48F57675276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331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4378-01E9-0B42-9353-ED94BEBF3D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Covid-19 Compliance: </a:t>
            </a:r>
            <a:r>
              <a:rPr lang="nl-NL" b="1" dirty="0" err="1"/>
              <a:t>Insights</a:t>
            </a:r>
            <a:r>
              <a:rPr lang="nl-NL" b="1" dirty="0"/>
              <a:t> </a:t>
            </a:r>
            <a:r>
              <a:rPr lang="nl-NL" b="1" dirty="0" err="1"/>
              <a:t>from</a:t>
            </a:r>
            <a:r>
              <a:rPr lang="nl-NL" b="1" dirty="0"/>
              <a:t> </a:t>
            </a:r>
            <a:r>
              <a:rPr lang="nl-NL" b="1" dirty="0" err="1"/>
              <a:t>surveys</a:t>
            </a:r>
            <a:r>
              <a:rPr lang="nl-NL" b="1" dirty="0"/>
              <a:t> in </a:t>
            </a:r>
            <a:r>
              <a:rPr lang="nl-NL" b="1" dirty="0" err="1"/>
              <a:t>the</a:t>
            </a:r>
            <a:r>
              <a:rPr lang="nl-NL" b="1" dirty="0"/>
              <a:t> US, UK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the</a:t>
            </a:r>
            <a:r>
              <a:rPr lang="nl-NL" b="1" dirty="0"/>
              <a:t> Netherlands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3E891F-03B8-1E49-9F1F-5EFA3D061D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Benjamin van Rooij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EDF970B2-16AD-4865-B49B-F9598B2E2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1" y="6049893"/>
            <a:ext cx="1549274" cy="708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05A10A-B40C-42B6-AE80-66B6C05265B5}"/>
              </a:ext>
            </a:extLst>
          </p:cNvPr>
          <p:cNvSpPr txBox="1"/>
          <p:nvPr/>
        </p:nvSpPr>
        <p:spPr>
          <a:xfrm>
            <a:off x="9681410" y="6321658"/>
            <a:ext cx="275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Sli.do #Comply</a:t>
            </a:r>
            <a:endParaRPr lang="en-A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58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7CDE-4F10-0E46-95AA-6C9218F3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Results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A3D1-8F99-944B-A5FE-75D90B2AD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April 3, 570 </a:t>
            </a:r>
            <a:r>
              <a:rPr lang="nl-NL" dirty="0" err="1"/>
              <a:t>participants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35 </a:t>
            </a:r>
            <a:r>
              <a:rPr lang="nl-NL" dirty="0" err="1"/>
              <a:t>States</a:t>
            </a:r>
            <a:endParaRPr lang="nl-NL" dirty="0"/>
          </a:p>
          <a:p>
            <a:r>
              <a:rPr lang="nl-NL" dirty="0" err="1"/>
              <a:t>Self-reported</a:t>
            </a:r>
            <a:r>
              <a:rPr lang="nl-NL" dirty="0"/>
              <a:t> compliance was high (6.32 out of 7)</a:t>
            </a:r>
          </a:p>
          <a:p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played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 in compliance?</a:t>
            </a:r>
          </a:p>
          <a:p>
            <a:pPr lvl="1"/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moral</a:t>
            </a:r>
            <a:r>
              <a:rPr lang="nl-NL" dirty="0"/>
              <a:t> </a:t>
            </a:r>
            <a:r>
              <a:rPr lang="nl-NL" dirty="0" err="1"/>
              <a:t>alignment</a:t>
            </a:r>
            <a:r>
              <a:rPr lang="nl-NL" dirty="0"/>
              <a:t> (+)</a:t>
            </a:r>
          </a:p>
          <a:p>
            <a:pPr lvl="1"/>
            <a:r>
              <a:rPr lang="nl-NL" dirty="0" err="1"/>
              <a:t>Negative</a:t>
            </a:r>
            <a:r>
              <a:rPr lang="nl-NL" dirty="0"/>
              <a:t> </a:t>
            </a:r>
            <a:r>
              <a:rPr lang="nl-NL" dirty="0" err="1"/>
              <a:t>emotions</a:t>
            </a:r>
            <a:r>
              <a:rPr lang="nl-NL" dirty="0"/>
              <a:t> (+)</a:t>
            </a:r>
          </a:p>
          <a:p>
            <a:pPr lvl="1"/>
            <a:r>
              <a:rPr lang="nl-NL" dirty="0" err="1"/>
              <a:t>Impulsivity</a:t>
            </a:r>
            <a:r>
              <a:rPr lang="nl-NL" dirty="0"/>
              <a:t> (-)</a:t>
            </a:r>
          </a:p>
          <a:p>
            <a:pPr lvl="1"/>
            <a:r>
              <a:rPr lang="nl-NL" dirty="0" err="1"/>
              <a:t>Social</a:t>
            </a:r>
            <a:r>
              <a:rPr lang="nl-NL" dirty="0"/>
              <a:t> </a:t>
            </a:r>
            <a:r>
              <a:rPr lang="nl-NL" dirty="0" err="1"/>
              <a:t>norms</a:t>
            </a:r>
            <a:r>
              <a:rPr lang="nl-NL" dirty="0"/>
              <a:t> (+)</a:t>
            </a:r>
          </a:p>
          <a:p>
            <a:pPr lvl="1"/>
            <a:r>
              <a:rPr lang="nl-NL" dirty="0" err="1"/>
              <a:t>Capacity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comply</a:t>
            </a:r>
            <a:r>
              <a:rPr lang="nl-NL" dirty="0"/>
              <a:t> (+)</a:t>
            </a:r>
          </a:p>
          <a:p>
            <a:pPr lvl="1"/>
            <a:r>
              <a:rPr lang="nl-NL" dirty="0"/>
              <a:t>Opportunity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violate</a:t>
            </a:r>
            <a:r>
              <a:rPr lang="nl-NL" dirty="0"/>
              <a:t> (-)</a:t>
            </a:r>
          </a:p>
          <a:p>
            <a:pPr lvl="1"/>
            <a:r>
              <a:rPr lang="nl-NL" dirty="0"/>
              <a:t>Non-normative obligation to obey the law (-)																								</a:t>
            </a:r>
            <a:endParaRPr lang="en-AU" sz="3200" b="1" dirty="0">
              <a:solidFill>
                <a:srgbClr val="0070C0"/>
              </a:solidFill>
            </a:endParaRPr>
          </a:p>
          <a:p>
            <a:pPr lvl="1"/>
            <a:endParaRPr lang="en-AU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C8AEBA19-BE6E-461E-B9D6-882EC80C3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1" y="6049893"/>
            <a:ext cx="1549274" cy="708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49D1B3-6679-412D-88CB-A6DE36D9A258}"/>
              </a:ext>
            </a:extLst>
          </p:cNvPr>
          <p:cNvSpPr txBox="1"/>
          <p:nvPr/>
        </p:nvSpPr>
        <p:spPr>
          <a:xfrm>
            <a:off x="9681410" y="6321658"/>
            <a:ext cx="275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Sli.do #Comply</a:t>
            </a:r>
            <a:endParaRPr lang="en-A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73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7CDE-4F10-0E46-95AA-6C9218F3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Results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UK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A3D1-8F99-944B-A5FE-75D90B2AD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76071"/>
          </a:xfrm>
        </p:spPr>
        <p:txBody>
          <a:bodyPr>
            <a:normAutofit/>
          </a:bodyPr>
          <a:lstStyle/>
          <a:p>
            <a:r>
              <a:rPr lang="nl-NL" dirty="0"/>
              <a:t>April 6-8, 555 </a:t>
            </a:r>
            <a:r>
              <a:rPr lang="nl-NL" dirty="0" err="1"/>
              <a:t>participants</a:t>
            </a:r>
            <a:r>
              <a:rPr lang="nl-NL" dirty="0"/>
              <a:t>, </a:t>
            </a:r>
            <a:r>
              <a:rPr lang="nl-NL" dirty="0" err="1"/>
              <a:t>nationally</a:t>
            </a:r>
            <a:r>
              <a:rPr lang="nl-NL" dirty="0"/>
              <a:t> </a:t>
            </a:r>
            <a:r>
              <a:rPr lang="nl-NL" dirty="0" err="1"/>
              <a:t>representative</a:t>
            </a:r>
            <a:r>
              <a:rPr lang="nl-NL" dirty="0"/>
              <a:t> UK</a:t>
            </a:r>
          </a:p>
          <a:p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played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 in compliance?</a:t>
            </a:r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30FB285-4AAC-374B-92B4-418D501021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945385"/>
              </p:ext>
            </p:extLst>
          </p:nvPr>
        </p:nvGraphicFramePr>
        <p:xfrm>
          <a:off x="597408" y="3036633"/>
          <a:ext cx="11180064" cy="3377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66050">
                  <a:extLst>
                    <a:ext uri="{9D8B030D-6E8A-4147-A177-3AD203B41FA5}">
                      <a16:colId xmlns:a16="http://schemas.microsoft.com/office/drawing/2014/main" val="1596295689"/>
                    </a:ext>
                  </a:extLst>
                </a:gridCol>
                <a:gridCol w="2296023">
                  <a:extLst>
                    <a:ext uri="{9D8B030D-6E8A-4147-A177-3AD203B41FA5}">
                      <a16:colId xmlns:a16="http://schemas.microsoft.com/office/drawing/2014/main" val="733433946"/>
                    </a:ext>
                  </a:extLst>
                </a:gridCol>
                <a:gridCol w="2015542">
                  <a:extLst>
                    <a:ext uri="{9D8B030D-6E8A-4147-A177-3AD203B41FA5}">
                      <a16:colId xmlns:a16="http://schemas.microsoft.com/office/drawing/2014/main" val="487592205"/>
                    </a:ext>
                  </a:extLst>
                </a:gridCol>
                <a:gridCol w="1702449">
                  <a:extLst>
                    <a:ext uri="{9D8B030D-6E8A-4147-A177-3AD203B41FA5}">
                      <a16:colId xmlns:a16="http://schemas.microsoft.com/office/drawing/2014/main" val="511495374"/>
                    </a:ext>
                  </a:extLst>
                </a:gridCol>
              </a:tblGrid>
              <a:tr h="364017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Meeting People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Safe Distance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Lockdown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3401946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Compliance (1-7)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6.47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6.41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6.51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4583526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Fear of disease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8023741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moral alignment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0036125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Negative emotions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3992374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Knowledge of the rules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2996080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Capacity to comply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3797473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Normative obligation to obey the law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+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339282"/>
                  </a:ext>
                </a:extLst>
              </a:tr>
              <a:tr h="364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Political orientation (conservative)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52773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749A5A2-D9DE-486F-8727-7A8112A226CF}"/>
              </a:ext>
            </a:extLst>
          </p:cNvPr>
          <p:cNvSpPr/>
          <p:nvPr/>
        </p:nvSpPr>
        <p:spPr>
          <a:xfrm>
            <a:off x="9384633" y="151414"/>
            <a:ext cx="3090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Sli.do #Comply</a:t>
            </a:r>
            <a:endParaRPr lang="en-A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2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7CDE-4F10-0E46-95AA-6C9218F3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Results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Netherlands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A3D1-8F99-944B-A5FE-75D90B2AD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April 7-14, 568 </a:t>
            </a:r>
            <a:r>
              <a:rPr lang="nl-NL" dirty="0" err="1"/>
              <a:t>participants</a:t>
            </a:r>
            <a:r>
              <a:rPr lang="nl-NL" dirty="0"/>
              <a:t> </a:t>
            </a:r>
          </a:p>
          <a:p>
            <a:r>
              <a:rPr lang="nl-NL" dirty="0" err="1"/>
              <a:t>Self-reported</a:t>
            </a:r>
            <a:r>
              <a:rPr lang="nl-NL" dirty="0"/>
              <a:t> compliance was high (6.05 out of 7)</a:t>
            </a:r>
          </a:p>
          <a:p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played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 in compliance?</a:t>
            </a:r>
          </a:p>
          <a:p>
            <a:pPr lvl="1"/>
            <a:r>
              <a:rPr lang="nl-NL" dirty="0" err="1"/>
              <a:t>Fear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health (+)</a:t>
            </a:r>
          </a:p>
          <a:p>
            <a:pPr lvl="1"/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moral</a:t>
            </a:r>
            <a:r>
              <a:rPr lang="nl-NL" dirty="0"/>
              <a:t> </a:t>
            </a:r>
            <a:r>
              <a:rPr lang="nl-NL" dirty="0" err="1"/>
              <a:t>alignment</a:t>
            </a:r>
            <a:r>
              <a:rPr lang="nl-NL" dirty="0"/>
              <a:t> (+)</a:t>
            </a:r>
          </a:p>
          <a:p>
            <a:pPr lvl="1"/>
            <a:r>
              <a:rPr lang="nl-NL" dirty="0" err="1"/>
              <a:t>Impulsivity</a:t>
            </a:r>
            <a:r>
              <a:rPr lang="nl-NL" dirty="0"/>
              <a:t> (-)</a:t>
            </a:r>
          </a:p>
          <a:p>
            <a:pPr lvl="1"/>
            <a:r>
              <a:rPr lang="nl-NL" dirty="0"/>
              <a:t>Knowledge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measures</a:t>
            </a:r>
            <a:r>
              <a:rPr lang="nl-NL" dirty="0"/>
              <a:t> (+)</a:t>
            </a:r>
          </a:p>
          <a:p>
            <a:pPr lvl="1"/>
            <a:r>
              <a:rPr lang="nl-NL" dirty="0" err="1"/>
              <a:t>Capacity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comply</a:t>
            </a:r>
            <a:r>
              <a:rPr lang="nl-NL" dirty="0"/>
              <a:t> (+)</a:t>
            </a:r>
          </a:p>
          <a:p>
            <a:pPr lvl="1"/>
            <a:r>
              <a:rPr lang="nl-NL" dirty="0"/>
              <a:t>Opportunity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violate</a:t>
            </a:r>
            <a:r>
              <a:rPr lang="nl-NL" dirty="0"/>
              <a:t> (-)</a:t>
            </a:r>
          </a:p>
          <a:p>
            <a:pPr marL="457200" lvl="1" indent="0">
              <a:buNone/>
            </a:pPr>
            <a:endParaRPr lang="nl-NL" dirty="0"/>
          </a:p>
          <a:p>
            <a:pPr lvl="1"/>
            <a:endParaRPr lang="nl-NL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69FECF2-2576-4F2E-8DE2-44BF908C8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1" y="6049893"/>
            <a:ext cx="1549274" cy="708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50490D-3A75-4031-B714-3312584A41FA}"/>
              </a:ext>
            </a:extLst>
          </p:cNvPr>
          <p:cNvSpPr txBox="1"/>
          <p:nvPr/>
        </p:nvSpPr>
        <p:spPr>
          <a:xfrm>
            <a:off x="9681410" y="6321658"/>
            <a:ext cx="275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Sli.do #Comply</a:t>
            </a:r>
            <a:endParaRPr lang="en-A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81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7CDE-4F10-0E46-95AA-6C9218F3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Overall </a:t>
            </a:r>
            <a:r>
              <a:rPr lang="nl-NL" dirty="0" err="1"/>
              <a:t>findings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thoughts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A3D1-8F99-944B-A5FE-75D90B2AD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4832" cy="4667250"/>
          </a:xfrm>
        </p:spPr>
        <p:txBody>
          <a:bodyPr>
            <a:normAutofit/>
          </a:bodyPr>
          <a:lstStyle/>
          <a:p>
            <a:r>
              <a:rPr lang="nl-NL" dirty="0" err="1"/>
              <a:t>Fear</a:t>
            </a:r>
            <a:r>
              <a:rPr lang="nl-NL" dirty="0"/>
              <a:t> of </a:t>
            </a:r>
            <a:r>
              <a:rPr lang="nl-NL" dirty="0" err="1"/>
              <a:t>punishment</a:t>
            </a:r>
            <a:r>
              <a:rPr lang="nl-NL" dirty="0"/>
              <a:t> </a:t>
            </a:r>
            <a:r>
              <a:rPr lang="nl-NL" dirty="0" err="1"/>
              <a:t>did</a:t>
            </a:r>
            <a:r>
              <a:rPr lang="nl-NL" dirty="0"/>
              <a:t> </a:t>
            </a:r>
            <a:r>
              <a:rPr lang="nl-NL" dirty="0" err="1"/>
              <a:t>not</a:t>
            </a:r>
            <a:r>
              <a:rPr lang="nl-NL" dirty="0"/>
              <a:t> </a:t>
            </a:r>
            <a:r>
              <a:rPr lang="nl-NL" dirty="0" err="1"/>
              <a:t>play</a:t>
            </a:r>
            <a:r>
              <a:rPr lang="nl-NL" dirty="0"/>
              <a:t> a </a:t>
            </a:r>
            <a:r>
              <a:rPr lang="nl-NL" dirty="0" err="1"/>
              <a:t>role</a:t>
            </a:r>
            <a:r>
              <a:rPr lang="nl-NL" dirty="0"/>
              <a:t> in </a:t>
            </a:r>
            <a:r>
              <a:rPr lang="nl-NL" dirty="0" err="1"/>
              <a:t>any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cases</a:t>
            </a:r>
          </a:p>
          <a:p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mattered</a:t>
            </a:r>
            <a:r>
              <a:rPr lang="nl-NL" dirty="0"/>
              <a:t> </a:t>
            </a:r>
            <a:r>
              <a:rPr lang="nl-NL" dirty="0" err="1"/>
              <a:t>were</a:t>
            </a:r>
            <a:r>
              <a:rPr lang="nl-NL" dirty="0"/>
              <a:t> </a:t>
            </a:r>
            <a:r>
              <a:rPr lang="nl-NL" dirty="0" err="1"/>
              <a:t>intrinsic</a:t>
            </a:r>
            <a:r>
              <a:rPr lang="nl-NL" dirty="0"/>
              <a:t> </a:t>
            </a:r>
            <a:r>
              <a:rPr lang="nl-NL" dirty="0" err="1"/>
              <a:t>motivations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practical </a:t>
            </a:r>
            <a:r>
              <a:rPr lang="nl-NL" dirty="0" err="1"/>
              <a:t>abilities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opportunities</a:t>
            </a:r>
            <a:endParaRPr lang="nl-NL" dirty="0"/>
          </a:p>
          <a:p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lockdowns</a:t>
            </a:r>
            <a:r>
              <a:rPr lang="nl-NL" dirty="0"/>
              <a:t> </a:t>
            </a:r>
            <a:r>
              <a:rPr lang="nl-NL" dirty="0" err="1"/>
              <a:t>easing</a:t>
            </a:r>
            <a:r>
              <a:rPr lang="nl-NL" dirty="0"/>
              <a:t>, compliance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social</a:t>
            </a:r>
            <a:r>
              <a:rPr lang="nl-NL" dirty="0"/>
              <a:t> </a:t>
            </a:r>
            <a:r>
              <a:rPr lang="nl-NL" dirty="0" err="1"/>
              <a:t>distancing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likely</a:t>
            </a:r>
            <a:r>
              <a:rPr lang="nl-NL" dirty="0"/>
              <a:t> get harder as </a:t>
            </a:r>
            <a:r>
              <a:rPr lang="nl-NL" dirty="0" err="1"/>
              <a:t>intrinsic</a:t>
            </a:r>
            <a:r>
              <a:rPr lang="nl-NL" dirty="0"/>
              <a:t> </a:t>
            </a:r>
            <a:r>
              <a:rPr lang="nl-NL" dirty="0" err="1"/>
              <a:t>motivation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down and </a:t>
            </a:r>
            <a:r>
              <a:rPr lang="nl-NL" dirty="0" err="1"/>
              <a:t>opportunities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violate</a:t>
            </a:r>
            <a:r>
              <a:rPr lang="nl-NL" dirty="0"/>
              <a:t> go up, </a:t>
            </a:r>
            <a:r>
              <a:rPr lang="nl-NL" dirty="0" err="1"/>
              <a:t>while</a:t>
            </a:r>
            <a:r>
              <a:rPr lang="nl-NL" dirty="0"/>
              <a:t>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will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harder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enforce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rules</a:t>
            </a:r>
            <a:r>
              <a:rPr lang="nl-NL" dirty="0"/>
              <a:t>. </a:t>
            </a:r>
          </a:p>
          <a:p>
            <a:r>
              <a:rPr lang="nl-NL" dirty="0"/>
              <a:t>The </a:t>
            </a:r>
            <a:r>
              <a:rPr lang="nl-NL" dirty="0" err="1"/>
              <a:t>findings</a:t>
            </a:r>
            <a:r>
              <a:rPr lang="nl-NL" dirty="0"/>
              <a:t> show </a:t>
            </a:r>
            <a:r>
              <a:rPr lang="nl-NL" dirty="0" err="1"/>
              <a:t>generally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governments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achieve</a:t>
            </a:r>
            <a:r>
              <a:rPr lang="nl-NL" dirty="0"/>
              <a:t> </a:t>
            </a:r>
            <a:r>
              <a:rPr lang="nl-NL" dirty="0" err="1"/>
              <a:t>massive</a:t>
            </a:r>
            <a:r>
              <a:rPr lang="nl-NL" dirty="0"/>
              <a:t> </a:t>
            </a:r>
            <a:r>
              <a:rPr lang="nl-NL" dirty="0" err="1"/>
              <a:t>behavioral</a:t>
            </a:r>
            <a:r>
              <a:rPr lang="nl-NL" dirty="0"/>
              <a:t> change and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do </a:t>
            </a:r>
            <a:r>
              <a:rPr lang="nl-NL" dirty="0" err="1"/>
              <a:t>so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look </a:t>
            </a:r>
            <a:r>
              <a:rPr lang="nl-NL" dirty="0" err="1"/>
              <a:t>beyond</a:t>
            </a:r>
            <a:r>
              <a:rPr lang="nl-NL" dirty="0"/>
              <a:t> a focus on </a:t>
            </a:r>
            <a:r>
              <a:rPr lang="nl-NL" dirty="0" err="1"/>
              <a:t>deterrence</a:t>
            </a:r>
            <a:endParaRPr lang="nl-NL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0070C0"/>
                </a:solidFill>
              </a:rPr>
              <a:t>																			</a:t>
            </a:r>
            <a:endParaRPr lang="nl-NL" dirty="0"/>
          </a:p>
          <a:p>
            <a:pPr lvl="1"/>
            <a:endParaRPr lang="nl-NL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055FE851-9DD5-4357-A661-661CA9C3B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1" y="6049893"/>
            <a:ext cx="1549274" cy="708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13A339-13A4-4F83-B984-737DADE6AB36}"/>
              </a:ext>
            </a:extLst>
          </p:cNvPr>
          <p:cNvSpPr txBox="1"/>
          <p:nvPr/>
        </p:nvSpPr>
        <p:spPr>
          <a:xfrm>
            <a:off x="9681410" y="6321658"/>
            <a:ext cx="27567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Sli.do #Comply</a:t>
            </a:r>
            <a:endParaRPr lang="en-A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1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A72D2A-994D-4C3D-ABBE-33E863351ABE}">
  <ds:schemaRefs>
    <ds:schemaRef ds:uri="http://schemas.openxmlformats.org/package/2006/metadata/core-properties"/>
    <ds:schemaRef ds:uri="http://schemas.microsoft.com/sharepoint/v3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941e4863-408d-4232-9006-e4ece879a4b8"/>
    <ds:schemaRef ds:uri="http://purl.org/dc/elements/1.1/"/>
    <ds:schemaRef ds:uri="http://schemas.microsoft.com/office/infopath/2007/PartnerControls"/>
    <ds:schemaRef ds:uri="5fe5f515-21e2-4430-b2c5-8938785ae44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7DA6222-5067-45F2-B666-41FD531892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414778-CCA9-4021-B536-1AC12759F4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Covid-19 Compliance: Insights from surveys in the US, UK and the Netherlands</vt:lpstr>
      <vt:lpstr>Results from the US</vt:lpstr>
      <vt:lpstr>Results from the UK</vt:lpstr>
      <vt:lpstr>Results from the Netherlands</vt:lpstr>
      <vt:lpstr>Overall findings and thoughts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Compliance</dc:title>
  <dc:creator>Benjamin van Rooij</dc:creator>
  <cp:lastModifiedBy>Monica Pfeffer</cp:lastModifiedBy>
  <cp:revision>5</cp:revision>
  <dcterms:created xsi:type="dcterms:W3CDTF">2020-05-25T12:44:13Z</dcterms:created>
  <dcterms:modified xsi:type="dcterms:W3CDTF">2020-05-25T23:37:30Z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