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58" r:id="rId5"/>
    <p:sldId id="310" r:id="rId6"/>
    <p:sldId id="314" r:id="rId7"/>
    <p:sldId id="312" r:id="rId8"/>
    <p:sldId id="313" r:id="rId9"/>
    <p:sldId id="277" r:id="rId10"/>
    <p:sldId id="317" r:id="rId11"/>
    <p:sldId id="318" r:id="rId12"/>
    <p:sldId id="319" r:id="rId13"/>
    <p:sldId id="32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A3"/>
    <a:srgbClr val="EC008C"/>
    <a:srgbClr val="FF3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41" autoAdjust="0"/>
    <p:restoredTop sz="71590" autoAdjust="0"/>
  </p:normalViewPr>
  <p:slideViewPr>
    <p:cSldViewPr snapToGrid="0">
      <p:cViewPr varScale="1">
        <p:scale>
          <a:sx n="76" d="100"/>
          <a:sy n="76" d="100"/>
        </p:scale>
        <p:origin x="107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64340-0D70-45D0-B8DF-F3FCB99E2637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79943-150E-4745-B0BC-9BA16252F35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74375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656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67791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5928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2026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66907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03102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D79943-150E-4745-B0BC-9BA16252F355}" type="slidenum">
              <a:rPr lang="en-AU" smtClean="0"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5727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7880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479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4676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611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25954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107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1261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6313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9332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72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133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291EC-B3A5-4AE4-9D99-33D8188008CF}" type="datetimeFigureOut">
              <a:rPr lang="en-AU" smtClean="0"/>
              <a:t>12/10/2020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B120F-273B-4319-8D20-9BF590407B90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5230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emf"/><Relationship Id="rId4" Type="http://schemas.openxmlformats.org/officeDocument/2006/relationships/package" Target="../embeddings/Microsoft_Word_Document.docx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" y="-44144"/>
            <a:ext cx="9057979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80000" y="1080001"/>
            <a:ext cx="7149600" cy="14516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6000"/>
              </a:lnSpc>
            </a:pPr>
            <a:r>
              <a:rPr lang="en-A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Regulating with the </a:t>
            </a:r>
            <a:r>
              <a:rPr lang="en-AU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kiddy</a:t>
            </a:r>
            <a:r>
              <a:rPr lang="en-A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toolbox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0000" y="3060001"/>
            <a:ext cx="477873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 by</a:t>
            </a: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Keenan</a:t>
            </a:r>
            <a:endParaRPr lang="en-A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75BB60-E639-416E-93E1-EF880CF5DE67}"/>
              </a:ext>
            </a:extLst>
          </p:cNvPr>
          <p:cNvSpPr txBox="1"/>
          <p:nvPr/>
        </p:nvSpPr>
        <p:spPr>
          <a:xfrm>
            <a:off x="7296282" y="5934141"/>
            <a:ext cx="146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796984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CEA5AD-A21B-469D-B31D-B61FABA313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1397000" y="5669308"/>
            <a:ext cx="7747000" cy="1188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713DB0-0F31-46E2-9064-432E61525B5C}"/>
              </a:ext>
            </a:extLst>
          </p:cNvPr>
          <p:cNvSpPr txBox="1"/>
          <p:nvPr/>
        </p:nvSpPr>
        <p:spPr>
          <a:xfrm>
            <a:off x="1080000" y="1080001"/>
            <a:ext cx="7236000" cy="3785652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spAutoFit/>
          </a:bodyPr>
          <a:lstStyle/>
          <a:p>
            <a:pPr lvl="0">
              <a:spcAft>
                <a:spcPts val="2400"/>
              </a:spcAft>
            </a:pPr>
            <a:r>
              <a:rPr lang="en-A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 Arie </a:t>
            </a:r>
            <a:r>
              <a:rPr lang="en-AU" sz="2400" b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Freiberg (Monash </a:t>
            </a:r>
            <a:r>
              <a:rPr lang="en-AU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ANZSOG) presents two definitions of regulation</a:t>
            </a:r>
          </a:p>
          <a:p>
            <a:pPr lvl="0">
              <a:spcAft>
                <a:spcPts val="2400"/>
              </a:spcAft>
            </a:pPr>
            <a:r>
              <a:rPr lang="en-AU" sz="2400" dirty="0">
                <a:solidFill>
                  <a:srgbClr val="0090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“..Any measure or intervention that seeks to change the behaviour of individuals and groups” </a:t>
            </a:r>
            <a:r>
              <a:rPr lang="en-AU" sz="1400" dirty="0">
                <a:solidFill>
                  <a:srgbClr val="0090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Better Regulation Taskforce 2003</a:t>
            </a:r>
          </a:p>
          <a:p>
            <a:pPr lvl="0">
              <a:spcAft>
                <a:spcPts val="2400"/>
              </a:spcAft>
            </a:pPr>
            <a:r>
              <a:rPr lang="en-AU" sz="2400" dirty="0">
                <a:solidFill>
                  <a:srgbClr val="0090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“..the sustained and focussed attempt to alter the behaviour of others according to defined standards or purposes with the intention of producing a broadly defined outcome or outcomes…”  </a:t>
            </a:r>
            <a:r>
              <a:rPr lang="en-AU" sz="1400" dirty="0">
                <a:solidFill>
                  <a:srgbClr val="0090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Black (2002)	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D04DE1-462E-444C-879A-BB39BFFB6AA9}"/>
              </a:ext>
            </a:extLst>
          </p:cNvPr>
          <p:cNvSpPr txBox="1"/>
          <p:nvPr/>
        </p:nvSpPr>
        <p:spPr>
          <a:xfrm>
            <a:off x="827354" y="5951198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3966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CEA5AD-A21B-469D-B31D-B61FABA313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1397000" y="5669308"/>
            <a:ext cx="7747000" cy="1188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713DB0-0F31-46E2-9064-432E61525B5C}"/>
              </a:ext>
            </a:extLst>
          </p:cNvPr>
          <p:cNvSpPr txBox="1"/>
          <p:nvPr/>
        </p:nvSpPr>
        <p:spPr>
          <a:xfrm>
            <a:off x="813505" y="523409"/>
            <a:ext cx="7236000" cy="5570756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Coercion</a:t>
            </a: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close up of a device&#10;&#10;Description automatically generated">
            <a:extLst>
              <a:ext uri="{FF2B5EF4-FFF2-40B4-BE49-F238E27FC236}">
                <a16:creationId xmlns:a16="http://schemas.microsoft.com/office/drawing/2014/main" id="{F8489627-918B-461A-8AA9-A45257A0A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495" y="1449500"/>
            <a:ext cx="6955010" cy="39687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3D94C-90E2-4375-AF35-197BA0DBC06A}"/>
              </a:ext>
            </a:extLst>
          </p:cNvPr>
          <p:cNvSpPr txBox="1"/>
          <p:nvPr/>
        </p:nvSpPr>
        <p:spPr>
          <a:xfrm>
            <a:off x="333363" y="5975056"/>
            <a:ext cx="1543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634108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CEA5AD-A21B-469D-B31D-B61FABA313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1397000" y="5669308"/>
            <a:ext cx="7747000" cy="1188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713DB0-0F31-46E2-9064-432E61525B5C}"/>
              </a:ext>
            </a:extLst>
          </p:cNvPr>
          <p:cNvSpPr txBox="1"/>
          <p:nvPr/>
        </p:nvSpPr>
        <p:spPr>
          <a:xfrm>
            <a:off x="813505" y="523409"/>
            <a:ext cx="7236000" cy="5570756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Permission</a:t>
            </a: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train is parked on the side of a road&#10;&#10;Description automatically generated">
            <a:extLst>
              <a:ext uri="{FF2B5EF4-FFF2-40B4-BE49-F238E27FC236}">
                <a16:creationId xmlns:a16="http://schemas.microsoft.com/office/drawing/2014/main" id="{37FC874D-00A5-49B0-98A6-140974E5D0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6" y="1022589"/>
            <a:ext cx="6626087" cy="435452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3904B2B-8749-4B2F-A5F4-78DA4226B268}"/>
              </a:ext>
            </a:extLst>
          </p:cNvPr>
          <p:cNvSpPr txBox="1"/>
          <p:nvPr/>
        </p:nvSpPr>
        <p:spPr>
          <a:xfrm>
            <a:off x="335470" y="6078988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639099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ACEA5AD-A21B-469D-B31D-B61FABA313F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/>
          <a:stretch/>
        </p:blipFill>
        <p:spPr>
          <a:xfrm>
            <a:off x="1397000" y="5669308"/>
            <a:ext cx="7747000" cy="118869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713DB0-0F31-46E2-9064-432E61525B5C}"/>
              </a:ext>
            </a:extLst>
          </p:cNvPr>
          <p:cNvSpPr txBox="1"/>
          <p:nvPr/>
        </p:nvSpPr>
        <p:spPr>
          <a:xfrm>
            <a:off x="511000" y="470401"/>
            <a:ext cx="7236000" cy="5109091"/>
          </a:xfrm>
          <a:prstGeom prst="rect">
            <a:avLst/>
          </a:prstGeom>
          <a:noFill/>
        </p:spPr>
        <p:txBody>
          <a:bodyPr wrap="square" lIns="0" tIns="0" rIns="0" bIns="0" numCol="1" spcCol="36000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AU" sz="3200" b="1" dirty="0">
                <a:latin typeface="Arial" panose="020B0604020202020204" pitchFamily="34" charset="0"/>
                <a:cs typeface="Arial" panose="020B0604020202020204" pitchFamily="34" charset="0"/>
              </a:rPr>
              <a:t>Persuasion</a:t>
            </a: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oup of people in a grassy field&#10;&#10;Description automatically generated">
            <a:extLst>
              <a:ext uri="{FF2B5EF4-FFF2-40B4-BE49-F238E27FC236}">
                <a16:creationId xmlns:a16="http://schemas.microsoft.com/office/drawing/2014/main" id="{9427B90B-690E-416B-B5A6-BA1F02E71D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776" y="1258957"/>
            <a:ext cx="7434311" cy="41835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0D9AAA-A338-40B5-B7F3-286D45C47A3D}"/>
              </a:ext>
            </a:extLst>
          </p:cNvPr>
          <p:cNvSpPr txBox="1"/>
          <p:nvPr/>
        </p:nvSpPr>
        <p:spPr>
          <a:xfrm>
            <a:off x="221958" y="6078988"/>
            <a:ext cx="1663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123069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08B4BFA-6CA5-48FD-9493-9536C54DEC5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26" r="1015" b="3757"/>
          <a:stretch/>
        </p:blipFill>
        <p:spPr>
          <a:xfrm>
            <a:off x="0" y="0"/>
            <a:ext cx="9144000" cy="685799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55"/>
          <a:stretch/>
        </p:blipFill>
        <p:spPr>
          <a:xfrm rot="10800000">
            <a:off x="5471508" y="-2"/>
            <a:ext cx="3672492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41C289-FA0A-4A6E-901C-3BFD5117C55B}"/>
              </a:ext>
            </a:extLst>
          </p:cNvPr>
          <p:cNvSpPr txBox="1"/>
          <p:nvPr/>
        </p:nvSpPr>
        <p:spPr>
          <a:xfrm>
            <a:off x="1080000" y="1080001"/>
            <a:ext cx="4778734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ts val="5400"/>
              </a:lnSpc>
              <a:spcAft>
                <a:spcPts val="1200"/>
              </a:spcAft>
            </a:pPr>
            <a:r>
              <a:rPr lang="en-AU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Rough sleeping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18243E-8C44-4818-9C9D-6F91555D14F5}"/>
              </a:ext>
            </a:extLst>
          </p:cNvPr>
          <p:cNvSpPr txBox="1"/>
          <p:nvPr/>
        </p:nvSpPr>
        <p:spPr>
          <a:xfrm>
            <a:off x="152589" y="6228671"/>
            <a:ext cx="153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636036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061" y="0"/>
            <a:ext cx="3070939" cy="6858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0000" y="1080001"/>
            <a:ext cx="5684784" cy="43858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1800"/>
              </a:spcAft>
            </a:pPr>
            <a:r>
              <a:rPr lang="en-AU" sz="3000" b="1" dirty="0">
                <a:solidFill>
                  <a:srgbClr val="0090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Increased by 50% since the 2016 census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Huge community concern and division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Multiple State and Commonwealth funded agencies involved, spending millions of dollars for no movement -homelessness outreach &amp; support, teaching hospital, community health, police, AOD, mental health, ambulance,  ATSI services, veterans…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100 people (approximately)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7A6A345-9B0F-4E03-8A84-F42D5A5D36F8}"/>
              </a:ext>
            </a:extLst>
          </p:cNvPr>
          <p:cNvSpPr txBox="1"/>
          <p:nvPr/>
        </p:nvSpPr>
        <p:spPr>
          <a:xfrm>
            <a:off x="171508" y="6176486"/>
            <a:ext cx="144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1348262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061" y="0"/>
            <a:ext cx="3070939" cy="685800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80000" y="1080001"/>
            <a:ext cx="5684784" cy="57708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spcAft>
                <a:spcPts val="1800"/>
              </a:spcAft>
            </a:pPr>
            <a:r>
              <a:rPr lang="en-AU" sz="3000" b="1" dirty="0">
                <a:solidFill>
                  <a:srgbClr val="0090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 Phillip Zero – Collective Impact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b="1" dirty="0">
                <a:latin typeface="Arial" panose="020B0604020202020204" pitchFamily="34" charset="0"/>
                <a:cs typeface="Arial" panose="020B0604020202020204" pitchFamily="34" charset="0"/>
              </a:rPr>
              <a:t>Aim to achieve functional zero rough sleeping in the City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Persuasion levers –relationships, incentives, grant and funding, in kind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Regulated largely through MOUs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Authorising – build on existing authority (results help!)</a:t>
            </a:r>
          </a:p>
          <a:p>
            <a:pPr marL="342900" lvl="0" indent="-3429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 sz="2000" dirty="0">
                <a:latin typeface="Arial" panose="020B0604020202020204" pitchFamily="34" charset="0"/>
                <a:cs typeface="Arial" panose="020B0604020202020204" pitchFamily="34" charset="0"/>
              </a:rPr>
              <a:t>High level of investment in relationships and transactions</a:t>
            </a:r>
          </a:p>
          <a:p>
            <a:pPr lvl="0">
              <a:spcAft>
                <a:spcPts val="2400"/>
              </a:spcAft>
            </a:pPr>
            <a:endParaRPr lang="en-A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A0E2D6-9F35-4C29-9949-E99681CAC5FC}"/>
              </a:ext>
            </a:extLst>
          </p:cNvPr>
          <p:cNvSpPr txBox="1"/>
          <p:nvPr/>
        </p:nvSpPr>
        <p:spPr>
          <a:xfrm>
            <a:off x="89527" y="6380020"/>
            <a:ext cx="1862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1860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E51E940-76C9-4B1C-A66E-A7F7D91993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1776669"/>
              </p:ext>
            </p:extLst>
          </p:nvPr>
        </p:nvGraphicFramePr>
        <p:xfrm>
          <a:off x="296580" y="265043"/>
          <a:ext cx="11617124" cy="69023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ocument" r:id="rId4" imgW="9951596" imgH="6516296" progId="Word.Document.12">
                  <p:embed/>
                </p:oleObj>
              </mc:Choice>
              <mc:Fallback>
                <p:oleObj name="Document" r:id="rId4" imgW="9951596" imgH="6516296" progId="Word.Documen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6E51E940-76C9-4B1C-A66E-A7F7D91993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6580" y="265043"/>
                        <a:ext cx="11617124" cy="69023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111B944-359E-4687-896C-026E906715DD}"/>
              </a:ext>
            </a:extLst>
          </p:cNvPr>
          <p:cNvSpPr txBox="1"/>
          <p:nvPr/>
        </p:nvSpPr>
        <p:spPr>
          <a:xfrm>
            <a:off x="896722" y="6488668"/>
            <a:ext cx="1613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38169387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573F-BF7F-4CEF-BD2E-00A2F3859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/>
              <a:t>Outcomes?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D780BD4-B9D7-4E5B-819F-40898A2AC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0732575"/>
              </p:ext>
            </p:extLst>
          </p:nvPr>
        </p:nvGraphicFramePr>
        <p:xfrm>
          <a:off x="1311965" y="1584671"/>
          <a:ext cx="5923721" cy="41137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88874">
                  <a:extLst>
                    <a:ext uri="{9D8B030D-6E8A-4147-A177-3AD203B41FA5}">
                      <a16:colId xmlns:a16="http://schemas.microsoft.com/office/drawing/2014/main" val="4223800335"/>
                    </a:ext>
                  </a:extLst>
                </a:gridCol>
                <a:gridCol w="1087926">
                  <a:extLst>
                    <a:ext uri="{9D8B030D-6E8A-4147-A177-3AD203B41FA5}">
                      <a16:colId xmlns:a16="http://schemas.microsoft.com/office/drawing/2014/main" val="1828746284"/>
                    </a:ext>
                  </a:extLst>
                </a:gridCol>
                <a:gridCol w="1046921">
                  <a:extLst>
                    <a:ext uri="{9D8B030D-6E8A-4147-A177-3AD203B41FA5}">
                      <a16:colId xmlns:a16="http://schemas.microsoft.com/office/drawing/2014/main" val="2566591960"/>
                    </a:ext>
                  </a:extLst>
                </a:gridCol>
              </a:tblGrid>
              <a:tr h="365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Of those who are active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 125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AU" sz="1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348407447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Temporary Stable housing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9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decrease 1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93104021"/>
                  </a:ext>
                </a:extLst>
              </a:tr>
              <a:tr h="3652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b="0" dirty="0">
                          <a:solidFill>
                            <a:srgbClr val="C00000"/>
                          </a:solidFill>
                          <a:effectLst/>
                        </a:rPr>
                        <a:t>Respite</a:t>
                      </a:r>
                      <a:r>
                        <a:rPr lang="en-AU" sz="1800" dirty="0">
                          <a:solidFill>
                            <a:srgbClr val="C00000"/>
                          </a:solidFill>
                          <a:effectLst/>
                        </a:rPr>
                        <a:t> </a:t>
                      </a:r>
                      <a:r>
                        <a:rPr lang="en-AU" sz="1800" b="0">
                          <a:solidFill>
                            <a:srgbClr val="C00000"/>
                          </a:solidFill>
                          <a:effectLst/>
                        </a:rPr>
                        <a:t>Accomodation</a:t>
                      </a:r>
                      <a:endParaRPr lang="en-AU" sz="1800" b="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 dirty="0">
                          <a:solidFill>
                            <a:srgbClr val="C00000"/>
                          </a:solidFill>
                          <a:effectLst/>
                        </a:rPr>
                        <a:t>68</a:t>
                      </a:r>
                      <a:endParaRPr lang="en-AU" sz="18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AU" sz="18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91198617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Sleeping Rough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29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increase 5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57359947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Alternative (incarcerated, hospital, etc)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8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increase 1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93819524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Unknown/Blanks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5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increase 4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47165473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Home (likely needs updating on SRS)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AU" sz="1800">
                          <a:effectLst/>
                        </a:rPr>
                        <a:t>6</a:t>
                      </a:r>
                      <a:endParaRPr lang="en-A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</a:rPr>
                        <a:t>increase 6</a:t>
                      </a:r>
                      <a:endParaRPr lang="en-A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892723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6199498-1B34-4263-94E5-D73D33F9C821}"/>
              </a:ext>
            </a:extLst>
          </p:cNvPr>
          <p:cNvSpPr txBox="1"/>
          <p:nvPr/>
        </p:nvSpPr>
        <p:spPr>
          <a:xfrm>
            <a:off x="64302" y="6411551"/>
            <a:ext cx="146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#PublicValue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724706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8F180B4C198844BF045B7BC2D5DE4A" ma:contentTypeVersion="14" ma:contentTypeDescription="Create a new document." ma:contentTypeScope="" ma:versionID="554c6e1bbc8044c925a0a78d0aaa640f">
  <xsd:schema xmlns:xsd="http://www.w3.org/2001/XMLSchema" xmlns:xs="http://www.w3.org/2001/XMLSchema" xmlns:p="http://schemas.microsoft.com/office/2006/metadata/properties" xmlns:ns1="http://schemas.microsoft.com/sharepoint/v3" xmlns:ns2="941e4863-408d-4232-9006-e4ece879a4b8" xmlns:ns3="5fe5f515-21e2-4430-b2c5-8938785ae444" targetNamespace="http://schemas.microsoft.com/office/2006/metadata/properties" ma:root="true" ma:fieldsID="247abe2618f7a231f5e544bed90aa814" ns1:_="" ns2:_="" ns3:_="">
    <xsd:import namespace="http://schemas.microsoft.com/sharepoint/v3"/>
    <xsd:import namespace="941e4863-408d-4232-9006-e4ece879a4b8"/>
    <xsd:import namespace="5fe5f515-21e2-4430-b2c5-8938785ae4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1e4863-408d-4232-9006-e4ece879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5f515-21e2-4430-b2c5-8938785ae44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7020EBE-AF4B-428C-9DC3-0A4770833B9F}">
  <ds:schemaRefs>
    <ds:schemaRef ds:uri="http://schemas.openxmlformats.org/package/2006/metadata/core-properties"/>
    <ds:schemaRef ds:uri="941e4863-408d-4232-9006-e4ece879a4b8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5fe5f515-21e2-4430-b2c5-8938785ae444"/>
    <ds:schemaRef ds:uri="http://schemas.microsoft.com/sharepoint/v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2D4FC00-DA17-48F1-983B-370F4CA5055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CB49E4-DB1B-445D-9A26-E3E8083DF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1e4863-408d-4232-9006-e4ece879a4b8"/>
    <ds:schemaRef ds:uri="5fe5f515-21e2-4430-b2c5-8938785ae4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272</Words>
  <Application>Microsoft Office PowerPoint</Application>
  <PresentationFormat>On-screen Show (4:3)</PresentationFormat>
  <Paragraphs>84</Paragraphs>
  <Slides>10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Outcomes?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Rosser</dc:creator>
  <cp:lastModifiedBy>Monica Pfeffer</cp:lastModifiedBy>
  <cp:revision>67</cp:revision>
  <dcterms:created xsi:type="dcterms:W3CDTF">2017-07-12T02:27:45Z</dcterms:created>
  <dcterms:modified xsi:type="dcterms:W3CDTF">2020-10-12T06:25:51Z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0x0101004E8F180B4C198844BF045B7BC2D5DE4A</vt:lpwstr>
  </property>
</Properties>
</file>