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35"/>
  </p:notesMasterIdLst>
  <p:sldIdLst>
    <p:sldId id="267" r:id="rId6"/>
    <p:sldId id="277" r:id="rId7"/>
    <p:sldId id="278" r:id="rId8"/>
    <p:sldId id="283" r:id="rId9"/>
    <p:sldId id="279" r:id="rId10"/>
    <p:sldId id="280" r:id="rId11"/>
    <p:sldId id="281" r:id="rId12"/>
    <p:sldId id="282" r:id="rId13"/>
    <p:sldId id="284" r:id="rId14"/>
    <p:sldId id="285" r:id="rId15"/>
    <p:sldId id="286" r:id="rId16"/>
    <p:sldId id="288" r:id="rId17"/>
    <p:sldId id="292" r:id="rId18"/>
    <p:sldId id="289" r:id="rId19"/>
    <p:sldId id="291" r:id="rId20"/>
    <p:sldId id="290" r:id="rId21"/>
    <p:sldId id="287" r:id="rId22"/>
    <p:sldId id="293" r:id="rId23"/>
    <p:sldId id="294" r:id="rId24"/>
    <p:sldId id="295" r:id="rId25"/>
    <p:sldId id="271" r:id="rId26"/>
    <p:sldId id="296" r:id="rId27"/>
    <p:sldId id="297" r:id="rId28"/>
    <p:sldId id="298" r:id="rId29"/>
    <p:sldId id="299" r:id="rId30"/>
    <p:sldId id="272" r:id="rId31"/>
    <p:sldId id="300" r:id="rId32"/>
    <p:sldId id="276"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4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67E83-79E0-445E-BFA6-DCE322EC70B3}" v="3" dt="2019-02-11T23:22:44.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9" d="100"/>
          <a:sy n="109" d="100"/>
        </p:scale>
        <p:origin x="17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Portelli" userId="d5498803-c5f8-402b-990f-559f2c7fc6b4" providerId="ADAL" clId="{03C67E83-79E0-445E-BFA6-DCE322EC70B3}"/>
    <pc:docChg chg="undo modSld">
      <pc:chgData name="Michelle Portelli" userId="d5498803-c5f8-402b-990f-559f2c7fc6b4" providerId="ADAL" clId="{03C67E83-79E0-445E-BFA6-DCE322EC70B3}" dt="2019-02-11T23:23:18.514" v="12" actId="166"/>
      <pc:docMkLst>
        <pc:docMk/>
      </pc:docMkLst>
      <pc:sldChg chg="addSp delSp modSp">
        <pc:chgData name="Michelle Portelli" userId="d5498803-c5f8-402b-990f-559f2c7fc6b4" providerId="ADAL" clId="{03C67E83-79E0-445E-BFA6-DCE322EC70B3}" dt="2019-02-11T23:23:18.514" v="12" actId="166"/>
        <pc:sldMkLst>
          <pc:docMk/>
          <pc:sldMk cId="1481123629" sldId="276"/>
        </pc:sldMkLst>
        <pc:graphicFrameChg chg="add del mod modGraphic">
          <ac:chgData name="Michelle Portelli" userId="d5498803-c5f8-402b-990f-559f2c7fc6b4" providerId="ADAL" clId="{03C67E83-79E0-445E-BFA6-DCE322EC70B3}" dt="2019-02-11T23:22:44.104" v="9" actId="3680"/>
          <ac:graphicFrameMkLst>
            <pc:docMk/>
            <pc:sldMk cId="1481123629" sldId="276"/>
            <ac:graphicFrameMk id="2" creationId="{B036BB54-2C3F-44F7-8B77-9860B5DCD31F}"/>
          </ac:graphicFrameMkLst>
        </pc:graphicFrameChg>
        <pc:graphicFrameChg chg="mod ord modGraphic">
          <ac:chgData name="Michelle Portelli" userId="d5498803-c5f8-402b-990f-559f2c7fc6b4" providerId="ADAL" clId="{03C67E83-79E0-445E-BFA6-DCE322EC70B3}" dt="2019-02-11T23:23:18.514" v="12" actId="166"/>
          <ac:graphicFrameMkLst>
            <pc:docMk/>
            <pc:sldMk cId="1481123629" sldId="276"/>
            <ac:graphicFrameMk id="6" creationId="{C5BECD1A-25BD-4805-B495-DC4A08AF213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F9EE2-6702-4203-9B13-C337A38AFC84}"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en-US"/>
        </a:p>
      </dgm:t>
    </dgm:pt>
    <dgm:pt modelId="{0A24A734-1B43-4630-9E25-5E222CBBB611}">
      <dgm:prSet phldrT="[Text]" custT="1"/>
      <dgm:spPr/>
      <dgm:t>
        <a:bodyPr/>
        <a:lstStyle/>
        <a:p>
          <a:pPr rtl="0"/>
          <a:r>
            <a:rPr lang="en-AU" sz="1000" b="0" i="0" u="none" dirty="0">
              <a:solidFill>
                <a:schemeClr val="bg2">
                  <a:lumMod val="10000"/>
                </a:schemeClr>
              </a:solidFill>
            </a:rPr>
            <a:t>Failure of controls around procurement</a:t>
          </a:r>
          <a:endParaRPr lang="en-US" sz="1000" b="0" dirty="0">
            <a:solidFill>
              <a:schemeClr val="bg2">
                <a:lumMod val="10000"/>
              </a:schemeClr>
            </a:solidFill>
          </a:endParaRPr>
        </a:p>
      </dgm:t>
    </dgm:pt>
    <dgm:pt modelId="{D6F78082-93FD-482D-88AC-E060C802C32E}" type="parTrans" cxnId="{37E0B32B-498E-4CF1-9BE0-D8E84C064B3E}">
      <dgm:prSet/>
      <dgm:spPr/>
      <dgm:t>
        <a:bodyPr/>
        <a:lstStyle/>
        <a:p>
          <a:endParaRPr lang="en-US" sz="1000">
            <a:solidFill>
              <a:schemeClr val="bg1"/>
            </a:solidFill>
          </a:endParaRPr>
        </a:p>
      </dgm:t>
    </dgm:pt>
    <dgm:pt modelId="{E920EA29-C094-407C-95B0-9598DE7C4105}" type="sibTrans" cxnId="{37E0B32B-498E-4CF1-9BE0-D8E84C064B3E}">
      <dgm:prSet/>
      <dgm:spPr/>
      <dgm:t>
        <a:bodyPr/>
        <a:lstStyle/>
        <a:p>
          <a:endParaRPr lang="en-US" sz="1000">
            <a:solidFill>
              <a:schemeClr val="bg1"/>
            </a:solidFill>
          </a:endParaRPr>
        </a:p>
      </dgm:t>
    </dgm:pt>
    <dgm:pt modelId="{FEA9FBDA-623D-4B44-BC79-99E6C111412B}">
      <dgm:prSet custT="1"/>
      <dgm:spPr/>
      <dgm:t>
        <a:bodyPr/>
        <a:lstStyle/>
        <a:p>
          <a:r>
            <a:rPr lang="en-AU" sz="1000" b="0" i="0" u="none" dirty="0">
              <a:solidFill>
                <a:schemeClr val="bg2">
                  <a:lumMod val="10000"/>
                </a:schemeClr>
              </a:solidFill>
            </a:rPr>
            <a:t>Poor controls around financial management</a:t>
          </a:r>
          <a:endParaRPr lang="en-AU" sz="1000" dirty="0">
            <a:solidFill>
              <a:schemeClr val="bg2">
                <a:lumMod val="10000"/>
              </a:schemeClr>
            </a:solidFill>
          </a:endParaRPr>
        </a:p>
      </dgm:t>
    </dgm:pt>
    <dgm:pt modelId="{846D44A1-A0FA-462C-832A-1EE37640A95A}" type="parTrans" cxnId="{85A58063-A47C-4B96-B451-4C3DE135EB7B}">
      <dgm:prSet/>
      <dgm:spPr/>
      <dgm:t>
        <a:bodyPr/>
        <a:lstStyle/>
        <a:p>
          <a:endParaRPr lang="en-US" sz="1000">
            <a:solidFill>
              <a:schemeClr val="bg1"/>
            </a:solidFill>
          </a:endParaRPr>
        </a:p>
      </dgm:t>
    </dgm:pt>
    <dgm:pt modelId="{1D2F08C9-AF41-4177-BDCF-F2D1962BB83D}" type="sibTrans" cxnId="{85A58063-A47C-4B96-B451-4C3DE135EB7B}">
      <dgm:prSet/>
      <dgm:spPr/>
      <dgm:t>
        <a:bodyPr/>
        <a:lstStyle/>
        <a:p>
          <a:endParaRPr lang="en-US" sz="1000">
            <a:solidFill>
              <a:schemeClr val="bg1"/>
            </a:solidFill>
          </a:endParaRPr>
        </a:p>
      </dgm:t>
    </dgm:pt>
    <dgm:pt modelId="{AD98EE99-60FF-493B-847F-3444064F5B75}">
      <dgm:prSet custT="1"/>
      <dgm:spPr/>
      <dgm:t>
        <a:bodyPr/>
        <a:lstStyle/>
        <a:p>
          <a:pPr rtl="0"/>
          <a:r>
            <a:rPr lang="en-AU" sz="1000" b="0" i="0" u="none" dirty="0">
              <a:solidFill>
                <a:schemeClr val="bg2">
                  <a:lumMod val="10000"/>
                </a:schemeClr>
              </a:solidFill>
            </a:rPr>
            <a:t>Inadequate auditing</a:t>
          </a:r>
        </a:p>
      </dgm:t>
    </dgm:pt>
    <dgm:pt modelId="{F146F5BD-0451-4334-B7E8-737704207471}" type="parTrans" cxnId="{9698E672-38B8-42C9-9515-8D1D3FA548D7}">
      <dgm:prSet/>
      <dgm:spPr/>
      <dgm:t>
        <a:bodyPr/>
        <a:lstStyle/>
        <a:p>
          <a:endParaRPr lang="en-US" sz="1000">
            <a:solidFill>
              <a:schemeClr val="bg1"/>
            </a:solidFill>
          </a:endParaRPr>
        </a:p>
      </dgm:t>
    </dgm:pt>
    <dgm:pt modelId="{6941E53F-BAAC-4AC4-B408-50F31C32EFC3}" type="sibTrans" cxnId="{9698E672-38B8-42C9-9515-8D1D3FA548D7}">
      <dgm:prSet/>
      <dgm:spPr/>
      <dgm:t>
        <a:bodyPr/>
        <a:lstStyle/>
        <a:p>
          <a:endParaRPr lang="en-US" sz="1000">
            <a:solidFill>
              <a:schemeClr val="bg1"/>
            </a:solidFill>
          </a:endParaRPr>
        </a:p>
      </dgm:t>
    </dgm:pt>
    <dgm:pt modelId="{ECA9E5EA-ADB0-43E0-A2A2-9CEEF35D181B}">
      <dgm:prSet custT="1"/>
      <dgm:spPr/>
      <dgm:t>
        <a:bodyPr/>
        <a:lstStyle/>
        <a:p>
          <a:r>
            <a:rPr lang="en-AU" sz="1000" b="0" i="0" u="none" dirty="0">
              <a:solidFill>
                <a:schemeClr val="bg2">
                  <a:lumMod val="10000"/>
                </a:schemeClr>
              </a:solidFill>
            </a:rPr>
            <a:t>Incompatible financial systems</a:t>
          </a:r>
          <a:endParaRPr lang="en-AU" sz="1000" dirty="0">
            <a:solidFill>
              <a:schemeClr val="bg2">
                <a:lumMod val="10000"/>
              </a:schemeClr>
            </a:solidFill>
          </a:endParaRPr>
        </a:p>
      </dgm:t>
    </dgm:pt>
    <dgm:pt modelId="{FCB5E185-D86A-417E-A1D6-6A1FA0F1F26E}" type="parTrans" cxnId="{6D9C90A7-2D1D-48CB-A459-532E4226A381}">
      <dgm:prSet/>
      <dgm:spPr/>
      <dgm:t>
        <a:bodyPr/>
        <a:lstStyle/>
        <a:p>
          <a:endParaRPr lang="en-US" sz="1000">
            <a:solidFill>
              <a:schemeClr val="bg1"/>
            </a:solidFill>
          </a:endParaRPr>
        </a:p>
      </dgm:t>
    </dgm:pt>
    <dgm:pt modelId="{21E62BE2-CBE9-452E-9943-686B84435DB8}" type="sibTrans" cxnId="{6D9C90A7-2D1D-48CB-A459-532E4226A381}">
      <dgm:prSet/>
      <dgm:spPr/>
      <dgm:t>
        <a:bodyPr/>
        <a:lstStyle/>
        <a:p>
          <a:endParaRPr lang="en-US" sz="1000">
            <a:solidFill>
              <a:schemeClr val="bg1"/>
            </a:solidFill>
          </a:endParaRPr>
        </a:p>
      </dgm:t>
    </dgm:pt>
    <dgm:pt modelId="{F2C4F73A-1FC8-4C40-AC31-09A7437BDDBA}">
      <dgm:prSet custT="1"/>
      <dgm:spPr/>
      <dgm:t>
        <a:bodyPr/>
        <a:lstStyle/>
        <a:p>
          <a:r>
            <a:rPr lang="en-AU" sz="1000" b="0" i="0" u="none" dirty="0">
              <a:solidFill>
                <a:schemeClr val="bg2">
                  <a:lumMod val="10000"/>
                </a:schemeClr>
              </a:solidFill>
            </a:rPr>
            <a:t>A culture of non-compliance, bullying and entitlement</a:t>
          </a:r>
          <a:endParaRPr lang="en-AU" sz="1000" dirty="0">
            <a:solidFill>
              <a:schemeClr val="bg2">
                <a:lumMod val="10000"/>
              </a:schemeClr>
            </a:solidFill>
          </a:endParaRPr>
        </a:p>
      </dgm:t>
    </dgm:pt>
    <dgm:pt modelId="{1CD814A8-EF50-416D-9F31-1EBD1F7B55A9}" type="parTrans" cxnId="{84D6835F-2BD8-4563-B1B1-93E5076995E1}">
      <dgm:prSet/>
      <dgm:spPr/>
      <dgm:t>
        <a:bodyPr/>
        <a:lstStyle/>
        <a:p>
          <a:endParaRPr lang="en-US" sz="1000">
            <a:solidFill>
              <a:schemeClr val="bg1"/>
            </a:solidFill>
          </a:endParaRPr>
        </a:p>
      </dgm:t>
    </dgm:pt>
    <dgm:pt modelId="{D6389FF6-A160-499D-8D79-18B4C9A70192}" type="sibTrans" cxnId="{84D6835F-2BD8-4563-B1B1-93E5076995E1}">
      <dgm:prSet/>
      <dgm:spPr/>
      <dgm:t>
        <a:bodyPr/>
        <a:lstStyle/>
        <a:p>
          <a:endParaRPr lang="en-US" sz="1000">
            <a:solidFill>
              <a:schemeClr val="bg1"/>
            </a:solidFill>
          </a:endParaRPr>
        </a:p>
      </dgm:t>
    </dgm:pt>
    <dgm:pt modelId="{13E31EF4-A532-4D64-9D07-BE852EA5498F}">
      <dgm:prSet custT="1"/>
      <dgm:spPr/>
      <dgm:t>
        <a:bodyPr/>
        <a:lstStyle/>
        <a:p>
          <a:r>
            <a:rPr lang="en-AU" sz="1000" b="0" i="0" u="none" dirty="0">
              <a:solidFill>
                <a:schemeClr val="bg2">
                  <a:lumMod val="10000"/>
                </a:schemeClr>
              </a:solidFill>
            </a:rPr>
            <a:t>Failure of senior leadership</a:t>
          </a:r>
          <a:endParaRPr lang="en-AU" sz="1000" dirty="0">
            <a:solidFill>
              <a:schemeClr val="bg2">
                <a:lumMod val="10000"/>
              </a:schemeClr>
            </a:solidFill>
          </a:endParaRPr>
        </a:p>
      </dgm:t>
    </dgm:pt>
    <dgm:pt modelId="{A7C7EA88-03C8-4DB3-A657-08365529E823}" type="parTrans" cxnId="{B29EB172-0E7F-4A73-9ECF-4EB71D19ED57}">
      <dgm:prSet/>
      <dgm:spPr/>
      <dgm:t>
        <a:bodyPr/>
        <a:lstStyle/>
        <a:p>
          <a:endParaRPr lang="en-US" sz="1000">
            <a:solidFill>
              <a:schemeClr val="bg1"/>
            </a:solidFill>
          </a:endParaRPr>
        </a:p>
      </dgm:t>
    </dgm:pt>
    <dgm:pt modelId="{073DCF31-B49E-4BB8-86FE-49D49BD3FC15}" type="sibTrans" cxnId="{B29EB172-0E7F-4A73-9ECF-4EB71D19ED57}">
      <dgm:prSet/>
      <dgm:spPr/>
      <dgm:t>
        <a:bodyPr/>
        <a:lstStyle/>
        <a:p>
          <a:endParaRPr lang="en-US" sz="1000">
            <a:solidFill>
              <a:schemeClr val="bg1"/>
            </a:solidFill>
          </a:endParaRPr>
        </a:p>
      </dgm:t>
    </dgm:pt>
    <dgm:pt modelId="{4CEDCEA5-A7D3-47C5-966E-4772F39DD47C}" type="pres">
      <dgm:prSet presAssocID="{932F9EE2-6702-4203-9B13-C337A38AFC84}" presName="Name0" presStyleCnt="0">
        <dgm:presLayoutVars>
          <dgm:dir/>
          <dgm:resizeHandles val="exact"/>
        </dgm:presLayoutVars>
      </dgm:prSet>
      <dgm:spPr/>
    </dgm:pt>
    <dgm:pt modelId="{1B68E33C-2BDA-406E-ADB3-9A9D43B7251C}" type="pres">
      <dgm:prSet presAssocID="{0A24A734-1B43-4630-9E25-5E222CBBB611}" presName="Name5" presStyleLbl="vennNode1" presStyleIdx="0" presStyleCnt="6">
        <dgm:presLayoutVars>
          <dgm:bulletEnabled val="1"/>
        </dgm:presLayoutVars>
      </dgm:prSet>
      <dgm:spPr/>
    </dgm:pt>
    <dgm:pt modelId="{3FBDBF08-67C9-464F-9333-2C2058379DE6}" type="pres">
      <dgm:prSet presAssocID="{E920EA29-C094-407C-95B0-9598DE7C4105}" presName="space" presStyleCnt="0"/>
      <dgm:spPr/>
    </dgm:pt>
    <dgm:pt modelId="{D2FAF9C4-E1CB-4B74-A06E-C0365F8C1385}" type="pres">
      <dgm:prSet presAssocID="{FEA9FBDA-623D-4B44-BC79-99E6C111412B}" presName="Name5" presStyleLbl="vennNode1" presStyleIdx="1" presStyleCnt="6">
        <dgm:presLayoutVars>
          <dgm:bulletEnabled val="1"/>
        </dgm:presLayoutVars>
      </dgm:prSet>
      <dgm:spPr/>
    </dgm:pt>
    <dgm:pt modelId="{3F2F1E3C-1C65-4890-906D-0BA492D4143C}" type="pres">
      <dgm:prSet presAssocID="{1D2F08C9-AF41-4177-BDCF-F2D1962BB83D}" presName="space" presStyleCnt="0"/>
      <dgm:spPr/>
    </dgm:pt>
    <dgm:pt modelId="{96D1C93E-F4F1-4741-A6BB-9F878A6B35A0}" type="pres">
      <dgm:prSet presAssocID="{AD98EE99-60FF-493B-847F-3444064F5B75}" presName="Name5" presStyleLbl="vennNode1" presStyleIdx="2" presStyleCnt="6">
        <dgm:presLayoutVars>
          <dgm:bulletEnabled val="1"/>
        </dgm:presLayoutVars>
      </dgm:prSet>
      <dgm:spPr/>
    </dgm:pt>
    <dgm:pt modelId="{63B21401-397A-4B4C-85DC-3A2187B9A02D}" type="pres">
      <dgm:prSet presAssocID="{6941E53F-BAAC-4AC4-B408-50F31C32EFC3}" presName="space" presStyleCnt="0"/>
      <dgm:spPr/>
    </dgm:pt>
    <dgm:pt modelId="{0CAE7DDB-B6E9-44E4-897D-798AA3372327}" type="pres">
      <dgm:prSet presAssocID="{ECA9E5EA-ADB0-43E0-A2A2-9CEEF35D181B}" presName="Name5" presStyleLbl="vennNode1" presStyleIdx="3" presStyleCnt="6">
        <dgm:presLayoutVars>
          <dgm:bulletEnabled val="1"/>
        </dgm:presLayoutVars>
      </dgm:prSet>
      <dgm:spPr/>
    </dgm:pt>
    <dgm:pt modelId="{96A7B734-40C1-40C3-A68D-15FCAA80BDB0}" type="pres">
      <dgm:prSet presAssocID="{21E62BE2-CBE9-452E-9943-686B84435DB8}" presName="space" presStyleCnt="0"/>
      <dgm:spPr/>
    </dgm:pt>
    <dgm:pt modelId="{5E07C27A-F79E-4CE1-843F-41728D28CF47}" type="pres">
      <dgm:prSet presAssocID="{F2C4F73A-1FC8-4C40-AC31-09A7437BDDBA}" presName="Name5" presStyleLbl="vennNode1" presStyleIdx="4" presStyleCnt="6">
        <dgm:presLayoutVars>
          <dgm:bulletEnabled val="1"/>
        </dgm:presLayoutVars>
      </dgm:prSet>
      <dgm:spPr/>
    </dgm:pt>
    <dgm:pt modelId="{5857FC7F-ED99-4242-BC40-1E19F7D73E80}" type="pres">
      <dgm:prSet presAssocID="{D6389FF6-A160-499D-8D79-18B4C9A70192}" presName="space" presStyleCnt="0"/>
      <dgm:spPr/>
    </dgm:pt>
    <dgm:pt modelId="{ABBA93D1-5884-4693-B5D8-9C62DF5EC1C5}" type="pres">
      <dgm:prSet presAssocID="{13E31EF4-A532-4D64-9D07-BE852EA5498F}" presName="Name5" presStyleLbl="vennNode1" presStyleIdx="5" presStyleCnt="6">
        <dgm:presLayoutVars>
          <dgm:bulletEnabled val="1"/>
        </dgm:presLayoutVars>
      </dgm:prSet>
      <dgm:spPr/>
    </dgm:pt>
  </dgm:ptLst>
  <dgm:cxnLst>
    <dgm:cxn modelId="{37E0B32B-498E-4CF1-9BE0-D8E84C064B3E}" srcId="{932F9EE2-6702-4203-9B13-C337A38AFC84}" destId="{0A24A734-1B43-4630-9E25-5E222CBBB611}" srcOrd="0" destOrd="0" parTransId="{D6F78082-93FD-482D-88AC-E060C802C32E}" sibTransId="{E920EA29-C094-407C-95B0-9598DE7C4105}"/>
    <dgm:cxn modelId="{D917463D-14A2-48AC-94B5-118CDC8E6934}" type="presOf" srcId="{ECA9E5EA-ADB0-43E0-A2A2-9CEEF35D181B}" destId="{0CAE7DDB-B6E9-44E4-897D-798AA3372327}" srcOrd="0" destOrd="0" presId="urn:microsoft.com/office/officeart/2005/8/layout/venn3"/>
    <dgm:cxn modelId="{84D6835F-2BD8-4563-B1B1-93E5076995E1}" srcId="{932F9EE2-6702-4203-9B13-C337A38AFC84}" destId="{F2C4F73A-1FC8-4C40-AC31-09A7437BDDBA}" srcOrd="4" destOrd="0" parTransId="{1CD814A8-EF50-416D-9F31-1EBD1F7B55A9}" sibTransId="{D6389FF6-A160-499D-8D79-18B4C9A70192}"/>
    <dgm:cxn modelId="{85A58063-A47C-4B96-B451-4C3DE135EB7B}" srcId="{932F9EE2-6702-4203-9B13-C337A38AFC84}" destId="{FEA9FBDA-623D-4B44-BC79-99E6C111412B}" srcOrd="1" destOrd="0" parTransId="{846D44A1-A0FA-462C-832A-1EE37640A95A}" sibTransId="{1D2F08C9-AF41-4177-BDCF-F2D1962BB83D}"/>
    <dgm:cxn modelId="{94C58D45-3922-4142-B9F6-455D533ED6E5}" type="presOf" srcId="{AD98EE99-60FF-493B-847F-3444064F5B75}" destId="{96D1C93E-F4F1-4741-A6BB-9F878A6B35A0}" srcOrd="0" destOrd="0" presId="urn:microsoft.com/office/officeart/2005/8/layout/venn3"/>
    <dgm:cxn modelId="{D8725550-7C6D-4B24-987E-0ADABB1BA286}" type="presOf" srcId="{932F9EE2-6702-4203-9B13-C337A38AFC84}" destId="{4CEDCEA5-A7D3-47C5-966E-4772F39DD47C}" srcOrd="0" destOrd="0" presId="urn:microsoft.com/office/officeart/2005/8/layout/venn3"/>
    <dgm:cxn modelId="{D4E46B72-1251-4FBD-B6C2-D4F762667B02}" type="presOf" srcId="{F2C4F73A-1FC8-4C40-AC31-09A7437BDDBA}" destId="{5E07C27A-F79E-4CE1-843F-41728D28CF47}" srcOrd="0" destOrd="0" presId="urn:microsoft.com/office/officeart/2005/8/layout/venn3"/>
    <dgm:cxn modelId="{B29EB172-0E7F-4A73-9ECF-4EB71D19ED57}" srcId="{932F9EE2-6702-4203-9B13-C337A38AFC84}" destId="{13E31EF4-A532-4D64-9D07-BE852EA5498F}" srcOrd="5" destOrd="0" parTransId="{A7C7EA88-03C8-4DB3-A657-08365529E823}" sibTransId="{073DCF31-B49E-4BB8-86FE-49D49BD3FC15}"/>
    <dgm:cxn modelId="{9698E672-38B8-42C9-9515-8D1D3FA548D7}" srcId="{932F9EE2-6702-4203-9B13-C337A38AFC84}" destId="{AD98EE99-60FF-493B-847F-3444064F5B75}" srcOrd="2" destOrd="0" parTransId="{F146F5BD-0451-4334-B7E8-737704207471}" sibTransId="{6941E53F-BAAC-4AC4-B408-50F31C32EFC3}"/>
    <dgm:cxn modelId="{4B014C89-A436-4D49-AFD8-CE74160DAA05}" type="presOf" srcId="{0A24A734-1B43-4630-9E25-5E222CBBB611}" destId="{1B68E33C-2BDA-406E-ADB3-9A9D43B7251C}" srcOrd="0" destOrd="0" presId="urn:microsoft.com/office/officeart/2005/8/layout/venn3"/>
    <dgm:cxn modelId="{F7FE28A2-907D-43DB-8B41-9EFC4B0E3146}" type="presOf" srcId="{FEA9FBDA-623D-4B44-BC79-99E6C111412B}" destId="{D2FAF9C4-E1CB-4B74-A06E-C0365F8C1385}" srcOrd="0" destOrd="0" presId="urn:microsoft.com/office/officeart/2005/8/layout/venn3"/>
    <dgm:cxn modelId="{6D9C90A7-2D1D-48CB-A459-532E4226A381}" srcId="{932F9EE2-6702-4203-9B13-C337A38AFC84}" destId="{ECA9E5EA-ADB0-43E0-A2A2-9CEEF35D181B}" srcOrd="3" destOrd="0" parTransId="{FCB5E185-D86A-417E-A1D6-6A1FA0F1F26E}" sibTransId="{21E62BE2-CBE9-452E-9943-686B84435DB8}"/>
    <dgm:cxn modelId="{56BD8DE1-6DBF-4720-B1D9-719D59A415C5}" type="presOf" srcId="{13E31EF4-A532-4D64-9D07-BE852EA5498F}" destId="{ABBA93D1-5884-4693-B5D8-9C62DF5EC1C5}" srcOrd="0" destOrd="0" presId="urn:microsoft.com/office/officeart/2005/8/layout/venn3"/>
    <dgm:cxn modelId="{FF6D77E1-2B0C-4DD2-808A-2F972D3CC0DE}" type="presParOf" srcId="{4CEDCEA5-A7D3-47C5-966E-4772F39DD47C}" destId="{1B68E33C-2BDA-406E-ADB3-9A9D43B7251C}" srcOrd="0" destOrd="0" presId="urn:microsoft.com/office/officeart/2005/8/layout/venn3"/>
    <dgm:cxn modelId="{BFD92791-A28F-4104-A9E5-09B6FBEB0EC5}" type="presParOf" srcId="{4CEDCEA5-A7D3-47C5-966E-4772F39DD47C}" destId="{3FBDBF08-67C9-464F-9333-2C2058379DE6}" srcOrd="1" destOrd="0" presId="urn:microsoft.com/office/officeart/2005/8/layout/venn3"/>
    <dgm:cxn modelId="{406819C2-A39A-436A-8D78-9382C22AF7C2}" type="presParOf" srcId="{4CEDCEA5-A7D3-47C5-966E-4772F39DD47C}" destId="{D2FAF9C4-E1CB-4B74-A06E-C0365F8C1385}" srcOrd="2" destOrd="0" presId="urn:microsoft.com/office/officeart/2005/8/layout/venn3"/>
    <dgm:cxn modelId="{47B7EB54-4802-4F65-8E7A-8CF18096320F}" type="presParOf" srcId="{4CEDCEA5-A7D3-47C5-966E-4772F39DD47C}" destId="{3F2F1E3C-1C65-4890-906D-0BA492D4143C}" srcOrd="3" destOrd="0" presId="urn:microsoft.com/office/officeart/2005/8/layout/venn3"/>
    <dgm:cxn modelId="{C2AD7292-B464-4C47-8E06-6CCE837176A5}" type="presParOf" srcId="{4CEDCEA5-A7D3-47C5-966E-4772F39DD47C}" destId="{96D1C93E-F4F1-4741-A6BB-9F878A6B35A0}" srcOrd="4" destOrd="0" presId="urn:microsoft.com/office/officeart/2005/8/layout/venn3"/>
    <dgm:cxn modelId="{9F34D06A-1808-4B36-B664-BB5701C7A242}" type="presParOf" srcId="{4CEDCEA5-A7D3-47C5-966E-4772F39DD47C}" destId="{63B21401-397A-4B4C-85DC-3A2187B9A02D}" srcOrd="5" destOrd="0" presId="urn:microsoft.com/office/officeart/2005/8/layout/venn3"/>
    <dgm:cxn modelId="{1AB57883-5F86-4244-83DF-930A352BBF9A}" type="presParOf" srcId="{4CEDCEA5-A7D3-47C5-966E-4772F39DD47C}" destId="{0CAE7DDB-B6E9-44E4-897D-798AA3372327}" srcOrd="6" destOrd="0" presId="urn:microsoft.com/office/officeart/2005/8/layout/venn3"/>
    <dgm:cxn modelId="{581EA600-50E4-4372-9ACF-D05B968AFCA5}" type="presParOf" srcId="{4CEDCEA5-A7D3-47C5-966E-4772F39DD47C}" destId="{96A7B734-40C1-40C3-A68D-15FCAA80BDB0}" srcOrd="7" destOrd="0" presId="urn:microsoft.com/office/officeart/2005/8/layout/venn3"/>
    <dgm:cxn modelId="{C0D054C8-89C5-4F8B-ACC5-FC8AF1103C1D}" type="presParOf" srcId="{4CEDCEA5-A7D3-47C5-966E-4772F39DD47C}" destId="{5E07C27A-F79E-4CE1-843F-41728D28CF47}" srcOrd="8" destOrd="0" presId="urn:microsoft.com/office/officeart/2005/8/layout/venn3"/>
    <dgm:cxn modelId="{95518030-7F30-4258-ABE6-9A403F07A097}" type="presParOf" srcId="{4CEDCEA5-A7D3-47C5-966E-4772F39DD47C}" destId="{5857FC7F-ED99-4242-BC40-1E19F7D73E80}" srcOrd="9" destOrd="0" presId="urn:microsoft.com/office/officeart/2005/8/layout/venn3"/>
    <dgm:cxn modelId="{1A48ED08-9D38-413B-95F7-60F0D1FC3590}" type="presParOf" srcId="{4CEDCEA5-A7D3-47C5-966E-4772F39DD47C}" destId="{ABBA93D1-5884-4693-B5D8-9C62DF5EC1C5}"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F9EE2-6702-4203-9B13-C337A38AFC84}" type="doc">
      <dgm:prSet loTypeId="urn:microsoft.com/office/officeart/2005/8/layout/venn3" loCatId="relationship" qsTypeId="urn:microsoft.com/office/officeart/2005/8/quickstyle/simple1" qsCatId="simple" csTypeId="urn:microsoft.com/office/officeart/2005/8/colors/accent5_1" csCatId="accent5" phldr="1"/>
      <dgm:spPr/>
      <dgm:t>
        <a:bodyPr/>
        <a:lstStyle/>
        <a:p>
          <a:endParaRPr lang="en-US"/>
        </a:p>
      </dgm:t>
    </dgm:pt>
    <dgm:pt modelId="{0A24A734-1B43-4630-9E25-5E222CBBB611}">
      <dgm:prSet phldrT="[Text]" custT="1"/>
      <dgm:spPr/>
      <dgm:t>
        <a:bodyPr/>
        <a:lstStyle/>
        <a:p>
          <a:pPr rtl="0"/>
          <a:r>
            <a:rPr lang="en-AU" sz="1000" b="0" i="0" u="none" dirty="0">
              <a:solidFill>
                <a:srgbClr val="00549F"/>
              </a:solidFill>
            </a:rPr>
            <a:t>Introduced procurement frameworks for corporate DET and schools</a:t>
          </a:r>
          <a:endParaRPr lang="en-US" sz="1000" b="0" dirty="0">
            <a:solidFill>
              <a:srgbClr val="00549F"/>
            </a:solidFill>
          </a:endParaRPr>
        </a:p>
      </dgm:t>
    </dgm:pt>
    <dgm:pt modelId="{D6F78082-93FD-482D-88AC-E060C802C32E}" type="parTrans" cxnId="{37E0B32B-498E-4CF1-9BE0-D8E84C064B3E}">
      <dgm:prSet/>
      <dgm:spPr/>
      <dgm:t>
        <a:bodyPr/>
        <a:lstStyle/>
        <a:p>
          <a:endParaRPr lang="en-US" sz="1000">
            <a:solidFill>
              <a:srgbClr val="00549F"/>
            </a:solidFill>
          </a:endParaRPr>
        </a:p>
      </dgm:t>
    </dgm:pt>
    <dgm:pt modelId="{E920EA29-C094-407C-95B0-9598DE7C4105}" type="sibTrans" cxnId="{37E0B32B-498E-4CF1-9BE0-D8E84C064B3E}">
      <dgm:prSet/>
      <dgm:spPr/>
      <dgm:t>
        <a:bodyPr/>
        <a:lstStyle/>
        <a:p>
          <a:endParaRPr lang="en-US" sz="1000">
            <a:solidFill>
              <a:srgbClr val="00549F"/>
            </a:solidFill>
          </a:endParaRPr>
        </a:p>
      </dgm:t>
    </dgm:pt>
    <dgm:pt modelId="{FEA9FBDA-623D-4B44-BC79-99E6C111412B}">
      <dgm:prSet custT="1"/>
      <dgm:spPr/>
      <dgm:t>
        <a:bodyPr/>
        <a:lstStyle/>
        <a:p>
          <a:r>
            <a:rPr lang="en-AU" sz="1000" b="0" i="0" u="none" dirty="0">
              <a:solidFill>
                <a:srgbClr val="00549F"/>
              </a:solidFill>
            </a:rPr>
            <a:t>Implemented a financial monitoring and assurance framework</a:t>
          </a:r>
          <a:endParaRPr lang="en-AU" sz="1000" dirty="0">
            <a:solidFill>
              <a:srgbClr val="00549F"/>
            </a:solidFill>
          </a:endParaRPr>
        </a:p>
      </dgm:t>
    </dgm:pt>
    <dgm:pt modelId="{846D44A1-A0FA-462C-832A-1EE37640A95A}" type="parTrans" cxnId="{85A58063-A47C-4B96-B451-4C3DE135EB7B}">
      <dgm:prSet/>
      <dgm:spPr/>
      <dgm:t>
        <a:bodyPr/>
        <a:lstStyle/>
        <a:p>
          <a:endParaRPr lang="en-US" sz="1000">
            <a:solidFill>
              <a:srgbClr val="00549F"/>
            </a:solidFill>
          </a:endParaRPr>
        </a:p>
      </dgm:t>
    </dgm:pt>
    <dgm:pt modelId="{1D2F08C9-AF41-4177-BDCF-F2D1962BB83D}" type="sibTrans" cxnId="{85A58063-A47C-4B96-B451-4C3DE135EB7B}">
      <dgm:prSet/>
      <dgm:spPr/>
      <dgm:t>
        <a:bodyPr/>
        <a:lstStyle/>
        <a:p>
          <a:endParaRPr lang="en-US" sz="1000">
            <a:solidFill>
              <a:srgbClr val="00549F"/>
            </a:solidFill>
          </a:endParaRPr>
        </a:p>
      </dgm:t>
    </dgm:pt>
    <dgm:pt modelId="{AD98EE99-60FF-493B-847F-3444064F5B75}">
      <dgm:prSet custT="1"/>
      <dgm:spPr/>
      <dgm:t>
        <a:bodyPr/>
        <a:lstStyle/>
        <a:p>
          <a:pPr rtl="0"/>
          <a:r>
            <a:rPr lang="en-AU" sz="1000" b="0" i="0" u="none" dirty="0">
              <a:solidFill>
                <a:srgbClr val="00549F"/>
              </a:solidFill>
            </a:rPr>
            <a:t>Created measures to monitor ourselves including a new Integrity and Assurance Division and a more robust audit program </a:t>
          </a:r>
        </a:p>
      </dgm:t>
    </dgm:pt>
    <dgm:pt modelId="{F146F5BD-0451-4334-B7E8-737704207471}" type="parTrans" cxnId="{9698E672-38B8-42C9-9515-8D1D3FA548D7}">
      <dgm:prSet/>
      <dgm:spPr/>
      <dgm:t>
        <a:bodyPr/>
        <a:lstStyle/>
        <a:p>
          <a:endParaRPr lang="en-US" sz="1000">
            <a:solidFill>
              <a:srgbClr val="00549F"/>
            </a:solidFill>
          </a:endParaRPr>
        </a:p>
      </dgm:t>
    </dgm:pt>
    <dgm:pt modelId="{6941E53F-BAAC-4AC4-B408-50F31C32EFC3}" type="sibTrans" cxnId="{9698E672-38B8-42C9-9515-8D1D3FA548D7}">
      <dgm:prSet/>
      <dgm:spPr/>
      <dgm:t>
        <a:bodyPr/>
        <a:lstStyle/>
        <a:p>
          <a:endParaRPr lang="en-US" sz="1000">
            <a:solidFill>
              <a:srgbClr val="00549F"/>
            </a:solidFill>
          </a:endParaRPr>
        </a:p>
      </dgm:t>
    </dgm:pt>
    <dgm:pt modelId="{ECA9E5EA-ADB0-43E0-A2A2-9CEEF35D181B}">
      <dgm:prSet custT="1"/>
      <dgm:spPr>
        <a:noFill/>
      </dgm:spPr>
      <dgm:t>
        <a:bodyPr/>
        <a:lstStyle/>
        <a:p>
          <a:r>
            <a:rPr lang="en-AU" sz="1000" b="0" i="0" u="none" dirty="0">
              <a:solidFill>
                <a:srgbClr val="00549F"/>
              </a:solidFill>
            </a:rPr>
            <a:t>Edupay (corporate DET’s HR and payroll) and CASES21 (school staff payroll) are now compatible</a:t>
          </a:r>
          <a:endParaRPr lang="en-AU" sz="1000" dirty="0">
            <a:solidFill>
              <a:srgbClr val="00549F"/>
            </a:solidFill>
          </a:endParaRPr>
        </a:p>
      </dgm:t>
    </dgm:pt>
    <dgm:pt modelId="{FCB5E185-D86A-417E-A1D6-6A1FA0F1F26E}" type="parTrans" cxnId="{6D9C90A7-2D1D-48CB-A459-532E4226A381}">
      <dgm:prSet/>
      <dgm:spPr/>
      <dgm:t>
        <a:bodyPr/>
        <a:lstStyle/>
        <a:p>
          <a:endParaRPr lang="en-US" sz="1000">
            <a:solidFill>
              <a:srgbClr val="00549F"/>
            </a:solidFill>
          </a:endParaRPr>
        </a:p>
      </dgm:t>
    </dgm:pt>
    <dgm:pt modelId="{21E62BE2-CBE9-452E-9943-686B84435DB8}" type="sibTrans" cxnId="{6D9C90A7-2D1D-48CB-A459-532E4226A381}">
      <dgm:prSet/>
      <dgm:spPr/>
      <dgm:t>
        <a:bodyPr/>
        <a:lstStyle/>
        <a:p>
          <a:endParaRPr lang="en-US" sz="1000">
            <a:solidFill>
              <a:srgbClr val="00549F"/>
            </a:solidFill>
          </a:endParaRPr>
        </a:p>
      </dgm:t>
    </dgm:pt>
    <dgm:pt modelId="{F2C4F73A-1FC8-4C40-AC31-09A7437BDDB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AU" sz="1000" b="0" i="0" u="none" dirty="0">
            <a:solidFill>
              <a:srgbClr val="00549F"/>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AU" sz="1000" b="0" i="0" u="none" dirty="0">
              <a:solidFill>
                <a:srgbClr val="00549F"/>
              </a:solidFill>
            </a:rPr>
            <a:t>Education and support for all staff about working with integrity and avenues to make complaints</a:t>
          </a:r>
          <a:endParaRPr lang="en-AU" sz="1000" dirty="0">
            <a:solidFill>
              <a:srgbClr val="00549F"/>
            </a:solidFill>
          </a:endParaRPr>
        </a:p>
      </dgm:t>
    </dgm:pt>
    <dgm:pt modelId="{1CD814A8-EF50-416D-9F31-1EBD1F7B55A9}" type="parTrans" cxnId="{84D6835F-2BD8-4563-B1B1-93E5076995E1}">
      <dgm:prSet/>
      <dgm:spPr/>
      <dgm:t>
        <a:bodyPr/>
        <a:lstStyle/>
        <a:p>
          <a:endParaRPr lang="en-US" sz="1000">
            <a:solidFill>
              <a:srgbClr val="00549F"/>
            </a:solidFill>
          </a:endParaRPr>
        </a:p>
      </dgm:t>
    </dgm:pt>
    <dgm:pt modelId="{D6389FF6-A160-499D-8D79-18B4C9A70192}" type="sibTrans" cxnId="{84D6835F-2BD8-4563-B1B1-93E5076995E1}">
      <dgm:prSet/>
      <dgm:spPr/>
      <dgm:t>
        <a:bodyPr/>
        <a:lstStyle/>
        <a:p>
          <a:endParaRPr lang="en-US" sz="1000">
            <a:solidFill>
              <a:srgbClr val="00549F"/>
            </a:solidFill>
          </a:endParaRPr>
        </a:p>
      </dgm:t>
    </dgm:pt>
    <dgm:pt modelId="{13E31EF4-A532-4D64-9D07-BE852EA5498F}">
      <dgm:prSet custT="1"/>
      <dgm:spPr/>
      <dgm:t>
        <a:bodyPr/>
        <a:lstStyle/>
        <a:p>
          <a:r>
            <a:rPr lang="en-AU" sz="1000" b="0" i="0" u="none" dirty="0">
              <a:solidFill>
                <a:srgbClr val="00549F"/>
              </a:solidFill>
            </a:rPr>
            <a:t>New leadership charter and Executive Officer Development Centre for senior leaders to focus on leading with integrity</a:t>
          </a:r>
          <a:endParaRPr lang="en-AU" sz="1000" dirty="0">
            <a:solidFill>
              <a:srgbClr val="00549F"/>
            </a:solidFill>
          </a:endParaRPr>
        </a:p>
      </dgm:t>
    </dgm:pt>
    <dgm:pt modelId="{A7C7EA88-03C8-4DB3-A657-08365529E823}" type="parTrans" cxnId="{B29EB172-0E7F-4A73-9ECF-4EB71D19ED57}">
      <dgm:prSet/>
      <dgm:spPr/>
      <dgm:t>
        <a:bodyPr/>
        <a:lstStyle/>
        <a:p>
          <a:endParaRPr lang="en-US" sz="1000">
            <a:solidFill>
              <a:srgbClr val="00549F"/>
            </a:solidFill>
          </a:endParaRPr>
        </a:p>
      </dgm:t>
    </dgm:pt>
    <dgm:pt modelId="{073DCF31-B49E-4BB8-86FE-49D49BD3FC15}" type="sibTrans" cxnId="{B29EB172-0E7F-4A73-9ECF-4EB71D19ED57}">
      <dgm:prSet/>
      <dgm:spPr/>
      <dgm:t>
        <a:bodyPr/>
        <a:lstStyle/>
        <a:p>
          <a:endParaRPr lang="en-US" sz="1000">
            <a:solidFill>
              <a:srgbClr val="00549F"/>
            </a:solidFill>
          </a:endParaRPr>
        </a:p>
      </dgm:t>
    </dgm:pt>
    <dgm:pt modelId="{4CEDCEA5-A7D3-47C5-966E-4772F39DD47C}" type="pres">
      <dgm:prSet presAssocID="{932F9EE2-6702-4203-9B13-C337A38AFC84}" presName="Name0" presStyleCnt="0">
        <dgm:presLayoutVars>
          <dgm:dir/>
          <dgm:resizeHandles val="exact"/>
        </dgm:presLayoutVars>
      </dgm:prSet>
      <dgm:spPr/>
    </dgm:pt>
    <dgm:pt modelId="{1B68E33C-2BDA-406E-ADB3-9A9D43B7251C}" type="pres">
      <dgm:prSet presAssocID="{0A24A734-1B43-4630-9E25-5E222CBBB611}" presName="Name5" presStyleLbl="vennNode1" presStyleIdx="0" presStyleCnt="6">
        <dgm:presLayoutVars>
          <dgm:bulletEnabled val="1"/>
        </dgm:presLayoutVars>
      </dgm:prSet>
      <dgm:spPr/>
    </dgm:pt>
    <dgm:pt modelId="{3FBDBF08-67C9-464F-9333-2C2058379DE6}" type="pres">
      <dgm:prSet presAssocID="{E920EA29-C094-407C-95B0-9598DE7C4105}" presName="space" presStyleCnt="0"/>
      <dgm:spPr/>
    </dgm:pt>
    <dgm:pt modelId="{D2FAF9C4-E1CB-4B74-A06E-C0365F8C1385}" type="pres">
      <dgm:prSet presAssocID="{FEA9FBDA-623D-4B44-BC79-99E6C111412B}" presName="Name5" presStyleLbl="vennNode1" presStyleIdx="1" presStyleCnt="6">
        <dgm:presLayoutVars>
          <dgm:bulletEnabled val="1"/>
        </dgm:presLayoutVars>
      </dgm:prSet>
      <dgm:spPr/>
    </dgm:pt>
    <dgm:pt modelId="{3F2F1E3C-1C65-4890-906D-0BA492D4143C}" type="pres">
      <dgm:prSet presAssocID="{1D2F08C9-AF41-4177-BDCF-F2D1962BB83D}" presName="space" presStyleCnt="0"/>
      <dgm:spPr/>
    </dgm:pt>
    <dgm:pt modelId="{96D1C93E-F4F1-4741-A6BB-9F878A6B35A0}" type="pres">
      <dgm:prSet presAssocID="{AD98EE99-60FF-493B-847F-3444064F5B75}" presName="Name5" presStyleLbl="vennNode1" presStyleIdx="2" presStyleCnt="6">
        <dgm:presLayoutVars>
          <dgm:bulletEnabled val="1"/>
        </dgm:presLayoutVars>
      </dgm:prSet>
      <dgm:spPr/>
    </dgm:pt>
    <dgm:pt modelId="{63B21401-397A-4B4C-85DC-3A2187B9A02D}" type="pres">
      <dgm:prSet presAssocID="{6941E53F-BAAC-4AC4-B408-50F31C32EFC3}" presName="space" presStyleCnt="0"/>
      <dgm:spPr/>
    </dgm:pt>
    <dgm:pt modelId="{0CAE7DDB-B6E9-44E4-897D-798AA3372327}" type="pres">
      <dgm:prSet presAssocID="{ECA9E5EA-ADB0-43E0-A2A2-9CEEF35D181B}" presName="Name5" presStyleLbl="vennNode1" presStyleIdx="3" presStyleCnt="6">
        <dgm:presLayoutVars>
          <dgm:bulletEnabled val="1"/>
        </dgm:presLayoutVars>
      </dgm:prSet>
      <dgm:spPr/>
    </dgm:pt>
    <dgm:pt modelId="{96A7B734-40C1-40C3-A68D-15FCAA80BDB0}" type="pres">
      <dgm:prSet presAssocID="{21E62BE2-CBE9-452E-9943-686B84435DB8}" presName="space" presStyleCnt="0"/>
      <dgm:spPr/>
    </dgm:pt>
    <dgm:pt modelId="{5E07C27A-F79E-4CE1-843F-41728D28CF47}" type="pres">
      <dgm:prSet presAssocID="{F2C4F73A-1FC8-4C40-AC31-09A7437BDDBA}" presName="Name5" presStyleLbl="vennNode1" presStyleIdx="4" presStyleCnt="6" custLinFactNeighborX="18687" custLinFactNeighborY="-328">
        <dgm:presLayoutVars>
          <dgm:bulletEnabled val="1"/>
        </dgm:presLayoutVars>
      </dgm:prSet>
      <dgm:spPr/>
    </dgm:pt>
    <dgm:pt modelId="{5857FC7F-ED99-4242-BC40-1E19F7D73E80}" type="pres">
      <dgm:prSet presAssocID="{D6389FF6-A160-499D-8D79-18B4C9A70192}" presName="space" presStyleCnt="0"/>
      <dgm:spPr/>
    </dgm:pt>
    <dgm:pt modelId="{ABBA93D1-5884-4693-B5D8-9C62DF5EC1C5}" type="pres">
      <dgm:prSet presAssocID="{13E31EF4-A532-4D64-9D07-BE852EA5498F}" presName="Name5" presStyleLbl="vennNode1" presStyleIdx="5" presStyleCnt="6">
        <dgm:presLayoutVars>
          <dgm:bulletEnabled val="1"/>
        </dgm:presLayoutVars>
      </dgm:prSet>
      <dgm:spPr/>
    </dgm:pt>
  </dgm:ptLst>
  <dgm:cxnLst>
    <dgm:cxn modelId="{37E0B32B-498E-4CF1-9BE0-D8E84C064B3E}" srcId="{932F9EE2-6702-4203-9B13-C337A38AFC84}" destId="{0A24A734-1B43-4630-9E25-5E222CBBB611}" srcOrd="0" destOrd="0" parTransId="{D6F78082-93FD-482D-88AC-E060C802C32E}" sibTransId="{E920EA29-C094-407C-95B0-9598DE7C4105}"/>
    <dgm:cxn modelId="{D917463D-14A2-48AC-94B5-118CDC8E6934}" type="presOf" srcId="{ECA9E5EA-ADB0-43E0-A2A2-9CEEF35D181B}" destId="{0CAE7DDB-B6E9-44E4-897D-798AA3372327}" srcOrd="0" destOrd="0" presId="urn:microsoft.com/office/officeart/2005/8/layout/venn3"/>
    <dgm:cxn modelId="{84D6835F-2BD8-4563-B1B1-93E5076995E1}" srcId="{932F9EE2-6702-4203-9B13-C337A38AFC84}" destId="{F2C4F73A-1FC8-4C40-AC31-09A7437BDDBA}" srcOrd="4" destOrd="0" parTransId="{1CD814A8-EF50-416D-9F31-1EBD1F7B55A9}" sibTransId="{D6389FF6-A160-499D-8D79-18B4C9A70192}"/>
    <dgm:cxn modelId="{85A58063-A47C-4B96-B451-4C3DE135EB7B}" srcId="{932F9EE2-6702-4203-9B13-C337A38AFC84}" destId="{FEA9FBDA-623D-4B44-BC79-99E6C111412B}" srcOrd="1" destOrd="0" parTransId="{846D44A1-A0FA-462C-832A-1EE37640A95A}" sibTransId="{1D2F08C9-AF41-4177-BDCF-F2D1962BB83D}"/>
    <dgm:cxn modelId="{94C58D45-3922-4142-B9F6-455D533ED6E5}" type="presOf" srcId="{AD98EE99-60FF-493B-847F-3444064F5B75}" destId="{96D1C93E-F4F1-4741-A6BB-9F878A6B35A0}" srcOrd="0" destOrd="0" presId="urn:microsoft.com/office/officeart/2005/8/layout/venn3"/>
    <dgm:cxn modelId="{D8725550-7C6D-4B24-987E-0ADABB1BA286}" type="presOf" srcId="{932F9EE2-6702-4203-9B13-C337A38AFC84}" destId="{4CEDCEA5-A7D3-47C5-966E-4772F39DD47C}" srcOrd="0" destOrd="0" presId="urn:microsoft.com/office/officeart/2005/8/layout/venn3"/>
    <dgm:cxn modelId="{D4E46B72-1251-4FBD-B6C2-D4F762667B02}" type="presOf" srcId="{F2C4F73A-1FC8-4C40-AC31-09A7437BDDBA}" destId="{5E07C27A-F79E-4CE1-843F-41728D28CF47}" srcOrd="0" destOrd="0" presId="urn:microsoft.com/office/officeart/2005/8/layout/venn3"/>
    <dgm:cxn modelId="{B29EB172-0E7F-4A73-9ECF-4EB71D19ED57}" srcId="{932F9EE2-6702-4203-9B13-C337A38AFC84}" destId="{13E31EF4-A532-4D64-9D07-BE852EA5498F}" srcOrd="5" destOrd="0" parTransId="{A7C7EA88-03C8-4DB3-A657-08365529E823}" sibTransId="{073DCF31-B49E-4BB8-86FE-49D49BD3FC15}"/>
    <dgm:cxn modelId="{9698E672-38B8-42C9-9515-8D1D3FA548D7}" srcId="{932F9EE2-6702-4203-9B13-C337A38AFC84}" destId="{AD98EE99-60FF-493B-847F-3444064F5B75}" srcOrd="2" destOrd="0" parTransId="{F146F5BD-0451-4334-B7E8-737704207471}" sibTransId="{6941E53F-BAAC-4AC4-B408-50F31C32EFC3}"/>
    <dgm:cxn modelId="{4B014C89-A436-4D49-AFD8-CE74160DAA05}" type="presOf" srcId="{0A24A734-1B43-4630-9E25-5E222CBBB611}" destId="{1B68E33C-2BDA-406E-ADB3-9A9D43B7251C}" srcOrd="0" destOrd="0" presId="urn:microsoft.com/office/officeart/2005/8/layout/venn3"/>
    <dgm:cxn modelId="{F7FE28A2-907D-43DB-8B41-9EFC4B0E3146}" type="presOf" srcId="{FEA9FBDA-623D-4B44-BC79-99E6C111412B}" destId="{D2FAF9C4-E1CB-4B74-A06E-C0365F8C1385}" srcOrd="0" destOrd="0" presId="urn:microsoft.com/office/officeart/2005/8/layout/venn3"/>
    <dgm:cxn modelId="{6D9C90A7-2D1D-48CB-A459-532E4226A381}" srcId="{932F9EE2-6702-4203-9B13-C337A38AFC84}" destId="{ECA9E5EA-ADB0-43E0-A2A2-9CEEF35D181B}" srcOrd="3" destOrd="0" parTransId="{FCB5E185-D86A-417E-A1D6-6A1FA0F1F26E}" sibTransId="{21E62BE2-CBE9-452E-9943-686B84435DB8}"/>
    <dgm:cxn modelId="{56BD8DE1-6DBF-4720-B1D9-719D59A415C5}" type="presOf" srcId="{13E31EF4-A532-4D64-9D07-BE852EA5498F}" destId="{ABBA93D1-5884-4693-B5D8-9C62DF5EC1C5}" srcOrd="0" destOrd="0" presId="urn:microsoft.com/office/officeart/2005/8/layout/venn3"/>
    <dgm:cxn modelId="{FF6D77E1-2B0C-4DD2-808A-2F972D3CC0DE}" type="presParOf" srcId="{4CEDCEA5-A7D3-47C5-966E-4772F39DD47C}" destId="{1B68E33C-2BDA-406E-ADB3-9A9D43B7251C}" srcOrd="0" destOrd="0" presId="urn:microsoft.com/office/officeart/2005/8/layout/venn3"/>
    <dgm:cxn modelId="{BFD92791-A28F-4104-A9E5-09B6FBEB0EC5}" type="presParOf" srcId="{4CEDCEA5-A7D3-47C5-966E-4772F39DD47C}" destId="{3FBDBF08-67C9-464F-9333-2C2058379DE6}" srcOrd="1" destOrd="0" presId="urn:microsoft.com/office/officeart/2005/8/layout/venn3"/>
    <dgm:cxn modelId="{406819C2-A39A-436A-8D78-9382C22AF7C2}" type="presParOf" srcId="{4CEDCEA5-A7D3-47C5-966E-4772F39DD47C}" destId="{D2FAF9C4-E1CB-4B74-A06E-C0365F8C1385}" srcOrd="2" destOrd="0" presId="urn:microsoft.com/office/officeart/2005/8/layout/venn3"/>
    <dgm:cxn modelId="{47B7EB54-4802-4F65-8E7A-8CF18096320F}" type="presParOf" srcId="{4CEDCEA5-A7D3-47C5-966E-4772F39DD47C}" destId="{3F2F1E3C-1C65-4890-906D-0BA492D4143C}" srcOrd="3" destOrd="0" presId="urn:microsoft.com/office/officeart/2005/8/layout/venn3"/>
    <dgm:cxn modelId="{C2AD7292-B464-4C47-8E06-6CCE837176A5}" type="presParOf" srcId="{4CEDCEA5-A7D3-47C5-966E-4772F39DD47C}" destId="{96D1C93E-F4F1-4741-A6BB-9F878A6B35A0}" srcOrd="4" destOrd="0" presId="urn:microsoft.com/office/officeart/2005/8/layout/venn3"/>
    <dgm:cxn modelId="{9F34D06A-1808-4B36-B664-BB5701C7A242}" type="presParOf" srcId="{4CEDCEA5-A7D3-47C5-966E-4772F39DD47C}" destId="{63B21401-397A-4B4C-85DC-3A2187B9A02D}" srcOrd="5" destOrd="0" presId="urn:microsoft.com/office/officeart/2005/8/layout/venn3"/>
    <dgm:cxn modelId="{1AB57883-5F86-4244-83DF-930A352BBF9A}" type="presParOf" srcId="{4CEDCEA5-A7D3-47C5-966E-4772F39DD47C}" destId="{0CAE7DDB-B6E9-44E4-897D-798AA3372327}" srcOrd="6" destOrd="0" presId="urn:microsoft.com/office/officeart/2005/8/layout/venn3"/>
    <dgm:cxn modelId="{581EA600-50E4-4372-9ACF-D05B968AFCA5}" type="presParOf" srcId="{4CEDCEA5-A7D3-47C5-966E-4772F39DD47C}" destId="{96A7B734-40C1-40C3-A68D-15FCAA80BDB0}" srcOrd="7" destOrd="0" presId="urn:microsoft.com/office/officeart/2005/8/layout/venn3"/>
    <dgm:cxn modelId="{C0D054C8-89C5-4F8B-ACC5-FC8AF1103C1D}" type="presParOf" srcId="{4CEDCEA5-A7D3-47C5-966E-4772F39DD47C}" destId="{5E07C27A-F79E-4CE1-843F-41728D28CF47}" srcOrd="8" destOrd="0" presId="urn:microsoft.com/office/officeart/2005/8/layout/venn3"/>
    <dgm:cxn modelId="{95518030-7F30-4258-ABE6-9A403F07A097}" type="presParOf" srcId="{4CEDCEA5-A7D3-47C5-966E-4772F39DD47C}" destId="{5857FC7F-ED99-4242-BC40-1E19F7D73E80}" srcOrd="9" destOrd="0" presId="urn:microsoft.com/office/officeart/2005/8/layout/venn3"/>
    <dgm:cxn modelId="{1A48ED08-9D38-413B-95F7-60F0D1FC3590}" type="presParOf" srcId="{4CEDCEA5-A7D3-47C5-966E-4772F39DD47C}" destId="{ABBA93D1-5884-4693-B5D8-9C62DF5EC1C5}" srcOrd="1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A5C2B-074B-4C04-B01B-7C880B590E12}"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D542FF50-4DCD-4163-811C-709CA61E4770}">
      <dgm:prSet phldrT="[Text]"/>
      <dgm:spPr/>
      <dgm:t>
        <a:bodyPr/>
        <a:lstStyle/>
        <a:p>
          <a:r>
            <a:rPr lang="en-US" dirty="0"/>
            <a:t>Media </a:t>
          </a:r>
        </a:p>
      </dgm:t>
    </dgm:pt>
    <dgm:pt modelId="{EF34E072-8E79-4C0E-8A3B-1D916FA99234}" type="parTrans" cxnId="{87537A2B-B16C-4B5B-B6B8-CE8592993495}">
      <dgm:prSet/>
      <dgm:spPr/>
      <dgm:t>
        <a:bodyPr/>
        <a:lstStyle/>
        <a:p>
          <a:endParaRPr lang="en-US"/>
        </a:p>
      </dgm:t>
    </dgm:pt>
    <dgm:pt modelId="{EF6FB1A7-E50C-41DA-A01F-FFF2E343D298}" type="sibTrans" cxnId="{87537A2B-B16C-4B5B-B6B8-CE8592993495}">
      <dgm:prSet/>
      <dgm:spPr/>
      <dgm:t>
        <a:bodyPr/>
        <a:lstStyle/>
        <a:p>
          <a:endParaRPr lang="en-US"/>
        </a:p>
      </dgm:t>
    </dgm:pt>
    <dgm:pt modelId="{4BB21888-FF61-4E50-B579-438F0FE8E26C}">
      <dgm:prSet phldrT="[Text]"/>
      <dgm:spPr/>
      <dgm:t>
        <a:bodyPr/>
        <a:lstStyle/>
        <a:p>
          <a:r>
            <a:rPr lang="en-US" dirty="0"/>
            <a:t>School </a:t>
          </a:r>
          <a:r>
            <a:rPr lang="en-US" dirty="0" err="1"/>
            <a:t>comms</a:t>
          </a:r>
          <a:endParaRPr lang="en-US" dirty="0"/>
        </a:p>
      </dgm:t>
    </dgm:pt>
    <dgm:pt modelId="{7BA855B7-B1EA-4728-AFAA-6E2597D63C46}" type="parTrans" cxnId="{23793D93-3ED7-41C6-8451-974C6E0968F1}">
      <dgm:prSet/>
      <dgm:spPr/>
      <dgm:t>
        <a:bodyPr/>
        <a:lstStyle/>
        <a:p>
          <a:endParaRPr lang="en-US"/>
        </a:p>
      </dgm:t>
    </dgm:pt>
    <dgm:pt modelId="{BB7B83FC-9A63-4921-B82E-E114C466DF7A}" type="sibTrans" cxnId="{23793D93-3ED7-41C6-8451-974C6E0968F1}">
      <dgm:prSet/>
      <dgm:spPr/>
      <dgm:t>
        <a:bodyPr/>
        <a:lstStyle/>
        <a:p>
          <a:endParaRPr lang="en-US"/>
        </a:p>
      </dgm:t>
    </dgm:pt>
    <dgm:pt modelId="{EAFE0A17-FB88-4EC4-971B-0559BF95F2A4}">
      <dgm:prSet phldrT="[Text]"/>
      <dgm:spPr/>
      <dgm:t>
        <a:bodyPr/>
        <a:lstStyle/>
        <a:p>
          <a:r>
            <a:rPr lang="en-US" dirty="0"/>
            <a:t>Leadership </a:t>
          </a:r>
          <a:r>
            <a:rPr lang="en-US" dirty="0" err="1"/>
            <a:t>comms</a:t>
          </a:r>
          <a:endParaRPr lang="en-US" dirty="0"/>
        </a:p>
      </dgm:t>
    </dgm:pt>
    <dgm:pt modelId="{2583D3D0-A2A2-4B5F-AEA6-A0503DF918A8}" type="parTrans" cxnId="{6E42A83B-8DCC-4849-B0D9-6F741F2CBFCA}">
      <dgm:prSet/>
      <dgm:spPr/>
      <dgm:t>
        <a:bodyPr/>
        <a:lstStyle/>
        <a:p>
          <a:endParaRPr lang="en-US"/>
        </a:p>
      </dgm:t>
    </dgm:pt>
    <dgm:pt modelId="{5F557F0D-BC44-4122-BEC7-7405388CDDBC}" type="sibTrans" cxnId="{6E42A83B-8DCC-4849-B0D9-6F741F2CBFCA}">
      <dgm:prSet/>
      <dgm:spPr/>
      <dgm:t>
        <a:bodyPr/>
        <a:lstStyle/>
        <a:p>
          <a:endParaRPr lang="en-US"/>
        </a:p>
      </dgm:t>
    </dgm:pt>
    <dgm:pt modelId="{971D60C3-9BF2-4CBE-AF47-D19EDD2E83A8}" type="pres">
      <dgm:prSet presAssocID="{0BEA5C2B-074B-4C04-B01B-7C880B590E12}" presName="linear" presStyleCnt="0">
        <dgm:presLayoutVars>
          <dgm:animLvl val="lvl"/>
          <dgm:resizeHandles val="exact"/>
        </dgm:presLayoutVars>
      </dgm:prSet>
      <dgm:spPr/>
    </dgm:pt>
    <dgm:pt modelId="{F08977AB-7423-4577-991B-1510D8D518E1}" type="pres">
      <dgm:prSet presAssocID="{EAFE0A17-FB88-4EC4-971B-0559BF95F2A4}" presName="parentText" presStyleLbl="node1" presStyleIdx="0" presStyleCnt="3" custLinFactY="-67556" custLinFactNeighborX="99" custLinFactNeighborY="-100000">
        <dgm:presLayoutVars>
          <dgm:chMax val="0"/>
          <dgm:bulletEnabled val="1"/>
        </dgm:presLayoutVars>
      </dgm:prSet>
      <dgm:spPr/>
    </dgm:pt>
    <dgm:pt modelId="{476D6E55-FB36-46E6-9E15-6BA8D96E7A6A}" type="pres">
      <dgm:prSet presAssocID="{5F557F0D-BC44-4122-BEC7-7405388CDDBC}" presName="spacer" presStyleCnt="0"/>
      <dgm:spPr/>
    </dgm:pt>
    <dgm:pt modelId="{56FFD351-F316-42E8-BA37-D6973CB751D8}" type="pres">
      <dgm:prSet presAssocID="{D542FF50-4DCD-4163-811C-709CA61E4770}" presName="parentText" presStyleLbl="node1" presStyleIdx="1" presStyleCnt="3">
        <dgm:presLayoutVars>
          <dgm:chMax val="0"/>
          <dgm:bulletEnabled val="1"/>
        </dgm:presLayoutVars>
      </dgm:prSet>
      <dgm:spPr/>
    </dgm:pt>
    <dgm:pt modelId="{483DC770-809A-41C6-B115-2C25D80F787B}" type="pres">
      <dgm:prSet presAssocID="{EF6FB1A7-E50C-41DA-A01F-FFF2E343D298}" presName="spacer" presStyleCnt="0"/>
      <dgm:spPr/>
    </dgm:pt>
    <dgm:pt modelId="{CCAFFA06-54CF-4C9B-B74D-892CE2C593FA}" type="pres">
      <dgm:prSet presAssocID="{4BB21888-FF61-4E50-B579-438F0FE8E26C}" presName="parentText" presStyleLbl="node1" presStyleIdx="2" presStyleCnt="3" custLinFactY="75366" custLinFactNeighborY="100000">
        <dgm:presLayoutVars>
          <dgm:chMax val="0"/>
          <dgm:bulletEnabled val="1"/>
        </dgm:presLayoutVars>
      </dgm:prSet>
      <dgm:spPr/>
    </dgm:pt>
  </dgm:ptLst>
  <dgm:cxnLst>
    <dgm:cxn modelId="{87537A2B-B16C-4B5B-B6B8-CE8592993495}" srcId="{0BEA5C2B-074B-4C04-B01B-7C880B590E12}" destId="{D542FF50-4DCD-4163-811C-709CA61E4770}" srcOrd="1" destOrd="0" parTransId="{EF34E072-8E79-4C0E-8A3B-1D916FA99234}" sibTransId="{EF6FB1A7-E50C-41DA-A01F-FFF2E343D298}"/>
    <dgm:cxn modelId="{B183C42B-085A-496C-BAFD-561C2A97E355}" type="presOf" srcId="{D542FF50-4DCD-4163-811C-709CA61E4770}" destId="{56FFD351-F316-42E8-BA37-D6973CB751D8}" srcOrd="0" destOrd="0" presId="urn:microsoft.com/office/officeart/2005/8/layout/vList2"/>
    <dgm:cxn modelId="{79C2AB37-95D2-49BD-928F-6DB765EFE709}" type="presOf" srcId="{EAFE0A17-FB88-4EC4-971B-0559BF95F2A4}" destId="{F08977AB-7423-4577-991B-1510D8D518E1}" srcOrd="0" destOrd="0" presId="urn:microsoft.com/office/officeart/2005/8/layout/vList2"/>
    <dgm:cxn modelId="{6E42A83B-8DCC-4849-B0D9-6F741F2CBFCA}" srcId="{0BEA5C2B-074B-4C04-B01B-7C880B590E12}" destId="{EAFE0A17-FB88-4EC4-971B-0559BF95F2A4}" srcOrd="0" destOrd="0" parTransId="{2583D3D0-A2A2-4B5F-AEA6-A0503DF918A8}" sibTransId="{5F557F0D-BC44-4122-BEC7-7405388CDDBC}"/>
    <dgm:cxn modelId="{23793D93-3ED7-41C6-8451-974C6E0968F1}" srcId="{0BEA5C2B-074B-4C04-B01B-7C880B590E12}" destId="{4BB21888-FF61-4E50-B579-438F0FE8E26C}" srcOrd="2" destOrd="0" parTransId="{7BA855B7-B1EA-4728-AFAA-6E2597D63C46}" sibTransId="{BB7B83FC-9A63-4921-B82E-E114C466DF7A}"/>
    <dgm:cxn modelId="{2A3F6CB6-2BC6-40F7-BDDA-B8751B7EBC15}" type="presOf" srcId="{4BB21888-FF61-4E50-B579-438F0FE8E26C}" destId="{CCAFFA06-54CF-4C9B-B74D-892CE2C593FA}" srcOrd="0" destOrd="0" presId="urn:microsoft.com/office/officeart/2005/8/layout/vList2"/>
    <dgm:cxn modelId="{F4EFDEE3-986A-4B00-8549-767CEF2FB3D4}" type="presOf" srcId="{0BEA5C2B-074B-4C04-B01B-7C880B590E12}" destId="{971D60C3-9BF2-4CBE-AF47-D19EDD2E83A8}" srcOrd="0" destOrd="0" presId="urn:microsoft.com/office/officeart/2005/8/layout/vList2"/>
    <dgm:cxn modelId="{B68524D0-84E2-4061-94A2-C4574B37D28B}" type="presParOf" srcId="{971D60C3-9BF2-4CBE-AF47-D19EDD2E83A8}" destId="{F08977AB-7423-4577-991B-1510D8D518E1}" srcOrd="0" destOrd="0" presId="urn:microsoft.com/office/officeart/2005/8/layout/vList2"/>
    <dgm:cxn modelId="{CF29F0E3-656A-48FA-83E5-857F9DD0D237}" type="presParOf" srcId="{971D60C3-9BF2-4CBE-AF47-D19EDD2E83A8}" destId="{476D6E55-FB36-46E6-9E15-6BA8D96E7A6A}" srcOrd="1" destOrd="0" presId="urn:microsoft.com/office/officeart/2005/8/layout/vList2"/>
    <dgm:cxn modelId="{6CD79BE4-A5FD-415C-B3F9-F20F77D30BEE}" type="presParOf" srcId="{971D60C3-9BF2-4CBE-AF47-D19EDD2E83A8}" destId="{56FFD351-F316-42E8-BA37-D6973CB751D8}" srcOrd="2" destOrd="0" presId="urn:microsoft.com/office/officeart/2005/8/layout/vList2"/>
    <dgm:cxn modelId="{70A3A84F-4168-48C8-BF09-7A63D56302AC}" type="presParOf" srcId="{971D60C3-9BF2-4CBE-AF47-D19EDD2E83A8}" destId="{483DC770-809A-41C6-B115-2C25D80F787B}" srcOrd="3" destOrd="0" presId="urn:microsoft.com/office/officeart/2005/8/layout/vList2"/>
    <dgm:cxn modelId="{823597BF-DAB2-4983-B796-7F65A7ECE5FF}" type="presParOf" srcId="{971D60C3-9BF2-4CBE-AF47-D19EDD2E83A8}" destId="{CCAFFA06-54CF-4C9B-B74D-892CE2C593FA}"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E33C-2BDA-406E-ADB3-9A9D43B7251C}">
      <dsp:nvSpPr>
        <dsp:cNvPr id="0" name=""/>
        <dsp:cNvSpPr/>
      </dsp:nvSpPr>
      <dsp:spPr>
        <a:xfrm>
          <a:off x="97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chemeClr val="bg2">
                  <a:lumMod val="10000"/>
                </a:schemeClr>
              </a:solidFill>
            </a:rPr>
            <a:t>Failure of controls around procurement</a:t>
          </a:r>
          <a:endParaRPr lang="en-US" sz="1000" b="0" kern="1200" dirty="0">
            <a:solidFill>
              <a:schemeClr val="bg2">
                <a:lumMod val="10000"/>
              </a:schemeClr>
            </a:solidFill>
          </a:endParaRPr>
        </a:p>
      </dsp:txBody>
      <dsp:txXfrm>
        <a:off x="234535" y="736478"/>
        <a:ext cx="1127738" cy="1127738"/>
      </dsp:txXfrm>
    </dsp:sp>
    <dsp:sp modelId="{D2FAF9C4-E1CB-4B74-A06E-C0365F8C1385}">
      <dsp:nvSpPr>
        <dsp:cNvPr id="0" name=""/>
        <dsp:cNvSpPr/>
      </dsp:nvSpPr>
      <dsp:spPr>
        <a:xfrm>
          <a:off x="127686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Poor controls around financial management</a:t>
          </a:r>
          <a:endParaRPr lang="en-AU" sz="1000" kern="1200" dirty="0">
            <a:solidFill>
              <a:schemeClr val="bg2">
                <a:lumMod val="10000"/>
              </a:schemeClr>
            </a:solidFill>
          </a:endParaRPr>
        </a:p>
      </dsp:txBody>
      <dsp:txXfrm>
        <a:off x="1510425" y="736478"/>
        <a:ext cx="1127738" cy="1127738"/>
      </dsp:txXfrm>
    </dsp:sp>
    <dsp:sp modelId="{96D1C93E-F4F1-4741-A6BB-9F878A6B35A0}">
      <dsp:nvSpPr>
        <dsp:cNvPr id="0" name=""/>
        <dsp:cNvSpPr/>
      </dsp:nvSpPr>
      <dsp:spPr>
        <a:xfrm>
          <a:off x="255275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chemeClr val="bg2">
                  <a:lumMod val="10000"/>
                </a:schemeClr>
              </a:solidFill>
            </a:rPr>
            <a:t>Inadequate auditing</a:t>
          </a:r>
        </a:p>
      </dsp:txBody>
      <dsp:txXfrm>
        <a:off x="2786315" y="736478"/>
        <a:ext cx="1127738" cy="1127738"/>
      </dsp:txXfrm>
    </dsp:sp>
    <dsp:sp modelId="{0CAE7DDB-B6E9-44E4-897D-798AA3372327}">
      <dsp:nvSpPr>
        <dsp:cNvPr id="0" name=""/>
        <dsp:cNvSpPr/>
      </dsp:nvSpPr>
      <dsp:spPr>
        <a:xfrm>
          <a:off x="382864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Incompatible financial systems</a:t>
          </a:r>
          <a:endParaRPr lang="en-AU" sz="1000" kern="1200" dirty="0">
            <a:solidFill>
              <a:schemeClr val="bg2">
                <a:lumMod val="10000"/>
              </a:schemeClr>
            </a:solidFill>
          </a:endParaRPr>
        </a:p>
      </dsp:txBody>
      <dsp:txXfrm>
        <a:off x="4062205" y="736478"/>
        <a:ext cx="1127738" cy="1127738"/>
      </dsp:txXfrm>
    </dsp:sp>
    <dsp:sp modelId="{5E07C27A-F79E-4CE1-843F-41728D28CF47}">
      <dsp:nvSpPr>
        <dsp:cNvPr id="0" name=""/>
        <dsp:cNvSpPr/>
      </dsp:nvSpPr>
      <dsp:spPr>
        <a:xfrm>
          <a:off x="510453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A culture of non-compliance, bullying and entitlement</a:t>
          </a:r>
          <a:endParaRPr lang="en-AU" sz="1000" kern="1200" dirty="0">
            <a:solidFill>
              <a:schemeClr val="bg2">
                <a:lumMod val="10000"/>
              </a:schemeClr>
            </a:solidFill>
          </a:endParaRPr>
        </a:p>
      </dsp:txBody>
      <dsp:txXfrm>
        <a:off x="5338095" y="736478"/>
        <a:ext cx="1127738" cy="1127738"/>
      </dsp:txXfrm>
    </dsp:sp>
    <dsp:sp modelId="{ABBA93D1-5884-4693-B5D8-9C62DF5EC1C5}">
      <dsp:nvSpPr>
        <dsp:cNvPr id="0" name=""/>
        <dsp:cNvSpPr/>
      </dsp:nvSpPr>
      <dsp:spPr>
        <a:xfrm>
          <a:off x="638042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Failure of senior leadership</a:t>
          </a:r>
          <a:endParaRPr lang="en-AU" sz="1000" kern="1200" dirty="0">
            <a:solidFill>
              <a:schemeClr val="bg2">
                <a:lumMod val="10000"/>
              </a:schemeClr>
            </a:solidFill>
          </a:endParaRPr>
        </a:p>
      </dsp:txBody>
      <dsp:txXfrm>
        <a:off x="6613985" y="736478"/>
        <a:ext cx="1127738" cy="1127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E33C-2BDA-406E-ADB3-9A9D43B7251C}">
      <dsp:nvSpPr>
        <dsp:cNvPr id="0" name=""/>
        <dsp:cNvSpPr/>
      </dsp:nvSpPr>
      <dsp:spPr>
        <a:xfrm>
          <a:off x="965"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rgbClr val="00549F"/>
              </a:solidFill>
            </a:rPr>
            <a:t>Introduced procurement frameworks for corporate DET and schools</a:t>
          </a:r>
          <a:endParaRPr lang="en-US" sz="1000" b="0" kern="1200" dirty="0">
            <a:solidFill>
              <a:srgbClr val="00549F"/>
            </a:solidFill>
          </a:endParaRPr>
        </a:p>
      </dsp:txBody>
      <dsp:txXfrm>
        <a:off x="232591" y="1002570"/>
        <a:ext cx="1118388" cy="1118388"/>
      </dsp:txXfrm>
    </dsp:sp>
    <dsp:sp modelId="{D2FAF9C4-E1CB-4B74-A06E-C0365F8C1385}">
      <dsp:nvSpPr>
        <dsp:cNvPr id="0" name=""/>
        <dsp:cNvSpPr/>
      </dsp:nvSpPr>
      <dsp:spPr>
        <a:xfrm>
          <a:off x="1266278"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Implemented a financial monitoring and assurance framework</a:t>
          </a:r>
          <a:endParaRPr lang="en-AU" sz="1000" kern="1200" dirty="0">
            <a:solidFill>
              <a:srgbClr val="00549F"/>
            </a:solidFill>
          </a:endParaRPr>
        </a:p>
      </dsp:txBody>
      <dsp:txXfrm>
        <a:off x="1497904" y="1002570"/>
        <a:ext cx="1118388" cy="1118388"/>
      </dsp:txXfrm>
    </dsp:sp>
    <dsp:sp modelId="{96D1C93E-F4F1-4741-A6BB-9F878A6B35A0}">
      <dsp:nvSpPr>
        <dsp:cNvPr id="0" name=""/>
        <dsp:cNvSpPr/>
      </dsp:nvSpPr>
      <dsp:spPr>
        <a:xfrm>
          <a:off x="2531590"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rgbClr val="00549F"/>
              </a:solidFill>
            </a:rPr>
            <a:t>Created measures to monitor ourselves including a new Integrity and Assurance Division and a more robust audit program </a:t>
          </a:r>
        </a:p>
      </dsp:txBody>
      <dsp:txXfrm>
        <a:off x="2763216" y="1002570"/>
        <a:ext cx="1118388" cy="1118388"/>
      </dsp:txXfrm>
    </dsp:sp>
    <dsp:sp modelId="{0CAE7DDB-B6E9-44E4-897D-798AA3372327}">
      <dsp:nvSpPr>
        <dsp:cNvPr id="0" name=""/>
        <dsp:cNvSpPr/>
      </dsp:nvSpPr>
      <dsp:spPr>
        <a:xfrm>
          <a:off x="3796903" y="770944"/>
          <a:ext cx="1581640" cy="1581640"/>
        </a:xfrm>
        <a:prstGeom prst="ellipse">
          <a:avLst/>
        </a:pr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Edupay (corporate DET’s HR and payroll) and CASES21 (school staff payroll) are now compatible</a:t>
          </a:r>
          <a:endParaRPr lang="en-AU" sz="1000" kern="1200" dirty="0">
            <a:solidFill>
              <a:srgbClr val="00549F"/>
            </a:solidFill>
          </a:endParaRPr>
        </a:p>
      </dsp:txBody>
      <dsp:txXfrm>
        <a:off x="4028529" y="1002570"/>
        <a:ext cx="1118388" cy="1118388"/>
      </dsp:txXfrm>
    </dsp:sp>
    <dsp:sp modelId="{5E07C27A-F79E-4CE1-843F-41728D28CF47}">
      <dsp:nvSpPr>
        <dsp:cNvPr id="0" name=""/>
        <dsp:cNvSpPr/>
      </dsp:nvSpPr>
      <dsp:spPr>
        <a:xfrm>
          <a:off x="5121328" y="765756"/>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AU" sz="1000" b="0" i="0" u="none" kern="1200" dirty="0">
            <a:solidFill>
              <a:srgbClr val="00549F"/>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AU" sz="1000" b="0" i="0" u="none" kern="1200" dirty="0">
              <a:solidFill>
                <a:srgbClr val="00549F"/>
              </a:solidFill>
            </a:rPr>
            <a:t>Education and support for all staff about working with integrity and avenues to make complaints</a:t>
          </a:r>
          <a:endParaRPr lang="en-AU" sz="1000" kern="1200" dirty="0">
            <a:solidFill>
              <a:srgbClr val="00549F"/>
            </a:solidFill>
          </a:endParaRPr>
        </a:p>
      </dsp:txBody>
      <dsp:txXfrm>
        <a:off x="5352954" y="997382"/>
        <a:ext cx="1118388" cy="1118388"/>
      </dsp:txXfrm>
    </dsp:sp>
    <dsp:sp modelId="{ABBA93D1-5884-4693-B5D8-9C62DF5EC1C5}">
      <dsp:nvSpPr>
        <dsp:cNvPr id="0" name=""/>
        <dsp:cNvSpPr/>
      </dsp:nvSpPr>
      <dsp:spPr>
        <a:xfrm>
          <a:off x="6327528"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New leadership charter and Executive Officer Development Centre for senior leaders to focus on leading with integrity</a:t>
          </a:r>
          <a:endParaRPr lang="en-AU" sz="1000" kern="1200" dirty="0">
            <a:solidFill>
              <a:srgbClr val="00549F"/>
            </a:solidFill>
          </a:endParaRPr>
        </a:p>
      </dsp:txBody>
      <dsp:txXfrm>
        <a:off x="6559154" y="1002570"/>
        <a:ext cx="1118388" cy="1118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77AB-7423-4577-991B-1510D8D518E1}">
      <dsp:nvSpPr>
        <dsp:cNvPr id="0" name=""/>
        <dsp:cNvSpPr/>
      </dsp:nvSpPr>
      <dsp:spPr>
        <a:xfrm>
          <a:off x="0" y="0"/>
          <a:ext cx="4200128" cy="818999"/>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Leadership </a:t>
          </a:r>
          <a:r>
            <a:rPr lang="en-US" sz="3500" kern="1200" dirty="0" err="1"/>
            <a:t>comms</a:t>
          </a:r>
          <a:endParaRPr lang="en-US" sz="3500" kern="1200" dirty="0"/>
        </a:p>
      </dsp:txBody>
      <dsp:txXfrm>
        <a:off x="39980" y="39980"/>
        <a:ext cx="4120168" cy="739039"/>
      </dsp:txXfrm>
    </dsp:sp>
    <dsp:sp modelId="{56FFD351-F316-42E8-BA37-D6973CB751D8}">
      <dsp:nvSpPr>
        <dsp:cNvPr id="0" name=""/>
        <dsp:cNvSpPr/>
      </dsp:nvSpPr>
      <dsp:spPr>
        <a:xfrm>
          <a:off x="0" y="1471464"/>
          <a:ext cx="4200128" cy="818999"/>
        </a:xfrm>
        <a:prstGeom prst="roundRect">
          <a:avLst/>
        </a:prstGeom>
        <a:gradFill rotWithShape="0">
          <a:gsLst>
            <a:gs pos="0">
              <a:schemeClr val="accent1">
                <a:shade val="80000"/>
                <a:hueOff val="-401721"/>
                <a:satOff val="-43343"/>
                <a:lumOff val="21396"/>
                <a:alphaOff val="0"/>
                <a:lumMod val="110000"/>
                <a:satMod val="105000"/>
                <a:tint val="67000"/>
              </a:schemeClr>
            </a:gs>
            <a:gs pos="50000">
              <a:schemeClr val="accent1">
                <a:shade val="80000"/>
                <a:hueOff val="-401721"/>
                <a:satOff val="-43343"/>
                <a:lumOff val="21396"/>
                <a:alphaOff val="0"/>
                <a:lumMod val="105000"/>
                <a:satMod val="103000"/>
                <a:tint val="73000"/>
              </a:schemeClr>
            </a:gs>
            <a:gs pos="100000">
              <a:schemeClr val="accent1">
                <a:shade val="80000"/>
                <a:hueOff val="-401721"/>
                <a:satOff val="-43343"/>
                <a:lumOff val="213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Media </a:t>
          </a:r>
        </a:p>
      </dsp:txBody>
      <dsp:txXfrm>
        <a:off x="39980" y="1511444"/>
        <a:ext cx="4120168" cy="739039"/>
      </dsp:txXfrm>
    </dsp:sp>
    <dsp:sp modelId="{CCAFFA06-54CF-4C9B-B74D-892CE2C593FA}">
      <dsp:nvSpPr>
        <dsp:cNvPr id="0" name=""/>
        <dsp:cNvSpPr/>
      </dsp:nvSpPr>
      <dsp:spPr>
        <a:xfrm>
          <a:off x="0" y="2942928"/>
          <a:ext cx="4200128" cy="818999"/>
        </a:xfrm>
        <a:prstGeom prst="roundRect">
          <a:avLst/>
        </a:prstGeom>
        <a:gradFill rotWithShape="0">
          <a:gsLst>
            <a:gs pos="0">
              <a:schemeClr val="accent1">
                <a:shade val="80000"/>
                <a:hueOff val="-803443"/>
                <a:satOff val="-86687"/>
                <a:lumOff val="42791"/>
                <a:alphaOff val="0"/>
                <a:lumMod val="110000"/>
                <a:satMod val="105000"/>
                <a:tint val="67000"/>
              </a:schemeClr>
            </a:gs>
            <a:gs pos="50000">
              <a:schemeClr val="accent1">
                <a:shade val="80000"/>
                <a:hueOff val="-803443"/>
                <a:satOff val="-86687"/>
                <a:lumOff val="42791"/>
                <a:alphaOff val="0"/>
                <a:lumMod val="105000"/>
                <a:satMod val="103000"/>
                <a:tint val="73000"/>
              </a:schemeClr>
            </a:gs>
            <a:gs pos="100000">
              <a:schemeClr val="accent1">
                <a:shade val="80000"/>
                <a:hueOff val="-803443"/>
                <a:satOff val="-86687"/>
                <a:lumOff val="427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School </a:t>
          </a:r>
          <a:r>
            <a:rPr lang="en-US" sz="3500" kern="1200" dirty="0" err="1"/>
            <a:t>comms</a:t>
          </a:r>
          <a:endParaRPr lang="en-US" sz="3500" kern="1200" dirty="0"/>
        </a:p>
      </dsp:txBody>
      <dsp:txXfrm>
        <a:off x="39980" y="2982908"/>
        <a:ext cx="4120168" cy="73903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7CBE8-323E-4C55-9688-C7DDBCB3BE81}" type="datetimeFigureOut">
              <a:rPr lang="en-US" smtClean="0"/>
              <a:t>2/12/2019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D04AD-0FC8-47F4-8D75-4963D7DDEB4C}" type="slidenum">
              <a:rPr lang="en-US" smtClean="0"/>
              <a:t>‹#›</a:t>
            </a:fld>
            <a:endParaRPr lang="en-US"/>
          </a:p>
        </p:txBody>
      </p:sp>
    </p:spTree>
    <p:extLst>
      <p:ext uri="{BB962C8B-B14F-4D97-AF65-F5344CB8AC3E}">
        <p14:creationId xmlns:p14="http://schemas.microsoft.com/office/powerpoint/2010/main" val="390857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Shared some statistics from Institute of Business Ethics 2018 survey results for Australia, NZ and UK</a:t>
            </a:r>
          </a:p>
          <a:p>
            <a:endParaRPr lang="en-NZ" sz="1400" dirty="0"/>
          </a:p>
          <a:p>
            <a:pPr marL="171450" indent="-171450">
              <a:buFont typeface="Arial" panose="020B0604020202020204" pitchFamily="34" charset="0"/>
              <a:buChar char="•"/>
            </a:pPr>
            <a:r>
              <a:rPr lang="en-NZ" sz="1400" dirty="0"/>
              <a:t>84% of organisations act with honesty – good news, but…</a:t>
            </a:r>
          </a:p>
          <a:p>
            <a:pPr marL="171450" indent="-171450">
              <a:buFont typeface="Arial" panose="020B0604020202020204" pitchFamily="34" charset="0"/>
              <a:buChar char="•"/>
            </a:pPr>
            <a:r>
              <a:rPr lang="en-NZ" sz="1400" dirty="0"/>
              <a:t>34% say petty fiddling is inevitable</a:t>
            </a:r>
            <a:r>
              <a:rPr lang="en-NZ" sz="1400" baseline="0" dirty="0"/>
              <a:t> (13% say it’s acceptable)</a:t>
            </a:r>
          </a:p>
          <a:p>
            <a:pPr marL="171450" indent="-171450">
              <a:buFont typeface="Arial" panose="020B0604020202020204" pitchFamily="34" charset="0"/>
              <a:buChar char="•"/>
            </a:pPr>
            <a:r>
              <a:rPr lang="en-NZ" sz="1400" baseline="0" dirty="0"/>
              <a:t>25% are aware of misconduct at work</a:t>
            </a:r>
          </a:p>
          <a:p>
            <a:pPr marL="171450" indent="-171450">
              <a:buFont typeface="Arial" panose="020B0604020202020204" pitchFamily="34" charset="0"/>
              <a:buChar char="•"/>
            </a:pPr>
            <a:r>
              <a:rPr lang="en-NZ" sz="1400" baseline="0" dirty="0"/>
              <a:t>12% (1 in 10) feel pressured to compromise ethical standards</a:t>
            </a:r>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266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585788"/>
            <a:ext cx="3498850" cy="2624137"/>
          </a:xfrm>
        </p:spPr>
      </p:sp>
      <p:sp>
        <p:nvSpPr>
          <p:cNvPr id="3" name="Notes Placeholder 2"/>
          <p:cNvSpPr>
            <a:spLocks noGrp="1"/>
          </p:cNvSpPr>
          <p:nvPr>
            <p:ph type="body" idx="1"/>
          </p:nvPr>
        </p:nvSpPr>
        <p:spPr>
          <a:xfrm>
            <a:off x="906357" y="3400439"/>
            <a:ext cx="4984962" cy="5783169"/>
          </a:xfrm>
        </p:spPr>
        <p:txBody>
          <a:bodyPr/>
          <a:lstStyle/>
          <a:p>
            <a:r>
              <a:rPr lang="en-NZ" sz="1400" dirty="0"/>
              <a:t>Ethical leadership is a </a:t>
            </a:r>
            <a:r>
              <a:rPr lang="en-NZ" sz="1400" b="1" dirty="0"/>
              <a:t>cornerstone. Without it, gaining and maintaining trust and confidence in the public sector will be virtually impossible</a:t>
            </a:r>
            <a:r>
              <a:rPr lang="en-NZ" sz="1400" dirty="0"/>
              <a:t>. </a:t>
            </a:r>
            <a:endParaRPr lang="en-NZ" sz="1400" b="1" dirty="0"/>
          </a:p>
          <a:p>
            <a:r>
              <a:rPr lang="en-NZ" sz="1400" dirty="0"/>
              <a:t>Yet to be effective, ethical leadership needs to be </a:t>
            </a:r>
            <a:r>
              <a:rPr lang="en-NZ" sz="1400" b="1" dirty="0"/>
              <a:t>actively demonstrated </a:t>
            </a:r>
            <a:r>
              <a:rPr lang="en-NZ" sz="1400" dirty="0"/>
              <a:t>across the </a:t>
            </a:r>
            <a:r>
              <a:rPr lang="en-NZ" sz="1400" b="1" dirty="0"/>
              <a:t>public sector,</a:t>
            </a:r>
            <a:r>
              <a:rPr lang="en-NZ" sz="1400" b="1" baseline="0" dirty="0"/>
              <a:t> within its entities, and by it’s people, whatever role they play – front line provider, policy analyst, middle or senior manager, chief executive or governor</a:t>
            </a:r>
            <a:r>
              <a:rPr lang="en-NZ" sz="140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400" baseline="0" dirty="0"/>
              <a:t>I’m wearing </a:t>
            </a:r>
            <a:r>
              <a:rPr lang="en-NZ" sz="1400" b="1" baseline="0" dirty="0"/>
              <a:t>two hats </a:t>
            </a:r>
            <a:r>
              <a:rPr lang="en-NZ" sz="1400" baseline="0" dirty="0"/>
              <a:t>here today – ED of Audit New Zealand and President of Chartered Accountants Australia and New Zealand – I’ll draw on some of the synergies that I believe </a:t>
            </a:r>
            <a:r>
              <a:rPr lang="en-NZ" sz="1400" b="1" baseline="0" dirty="0"/>
              <a:t>link the public sector and the wide range of professionals, including Chartered Accountants, who work in or with the public sector</a:t>
            </a:r>
            <a:r>
              <a:rPr lang="en-NZ" sz="1400" baseline="0" dirty="0"/>
              <a:t>. </a:t>
            </a:r>
          </a:p>
          <a:p>
            <a:r>
              <a:rPr lang="en-NZ" sz="1400" baseline="0" dirty="0"/>
              <a:t>So what is ethical leadership…?</a:t>
            </a:r>
          </a:p>
          <a:p>
            <a:r>
              <a:rPr lang="en-NZ" sz="1400" kern="1200" dirty="0">
                <a:solidFill>
                  <a:schemeClr val="tx1"/>
                </a:solidFill>
                <a:effectLst/>
              </a:rPr>
              <a:t>At its most basic it’s “doing the right things all the time and in every situation. It’s important that it’s both visible and invisible…even when you are not visible to people around you; that you still maintain the highest standards of integrity. It has to be fundamental to how we each operate; it can’t be an ethical hat – which you can use for some decisions and not for others.”</a:t>
            </a:r>
            <a:endParaRPr lang="en-NZ" sz="1400" baseline="0" dirty="0"/>
          </a:p>
          <a:p>
            <a:r>
              <a:rPr lang="en-NZ" sz="1400" baseline="0" dirty="0"/>
              <a:t>The </a:t>
            </a:r>
            <a:r>
              <a:rPr lang="en-NZ" sz="1400" b="1" baseline="0" dirty="0"/>
              <a:t>reward for strong ethical leadership </a:t>
            </a:r>
            <a:r>
              <a:rPr lang="en-NZ" sz="1400" baseline="0" dirty="0"/>
              <a:t>is big, both within our organisations and for the benefit of New Zealanders. </a:t>
            </a:r>
            <a:r>
              <a:rPr lang="en-NZ" sz="1400" b="1" baseline="0" dirty="0"/>
              <a:t>Positive organisational performance, </a:t>
            </a:r>
            <a:r>
              <a:rPr lang="en-NZ" sz="1400" b="1" dirty="0">
                <a:effectLst/>
              </a:rPr>
              <a:t>attracting and retaining the best talent, cultivate strong teamwork</a:t>
            </a:r>
            <a:r>
              <a:rPr lang="en-NZ" sz="1400" b="1" baseline="0" dirty="0">
                <a:effectLst/>
              </a:rPr>
              <a:t> and productivity, give your people meaning, as well as it’s just the right things to do!</a:t>
            </a:r>
            <a:endParaRPr lang="en-NZ" sz="1400" b="1" baseline="0" dirty="0"/>
          </a:p>
          <a:p>
            <a:r>
              <a:rPr lang="en-NZ" sz="1400" baseline="0" dirty="0"/>
              <a:t>Fortunately in NZ we are perceived to have the </a:t>
            </a:r>
            <a:r>
              <a:rPr lang="en-NZ" sz="1400" b="1" baseline="0" dirty="0"/>
              <a:t>most trusted or least corrupt public sector </a:t>
            </a:r>
            <a:r>
              <a:rPr lang="en-NZ" sz="1400" baseline="0" dirty="0"/>
              <a:t>in the world and are well supported by several professions that are equally strong and trusted (e.g. accountancy, legal, medical, directors, engineers, etc.).  </a:t>
            </a:r>
          </a:p>
          <a:p>
            <a:r>
              <a:rPr lang="en-NZ" sz="1400" dirty="0"/>
              <a:t>Yet we know trust and confidence is a </a:t>
            </a:r>
            <a:r>
              <a:rPr lang="en-NZ" sz="1400" b="1" dirty="0"/>
              <a:t>fragile thing</a:t>
            </a:r>
            <a:r>
              <a:rPr lang="en-NZ" sz="1400" b="1" baseline="0" dirty="0"/>
              <a:t> </a:t>
            </a:r>
            <a:r>
              <a:rPr lang="en-NZ" sz="1400" baseline="0" dirty="0"/>
              <a:t>and </a:t>
            </a:r>
            <a:r>
              <a:rPr lang="en-NZ" sz="1400" dirty="0"/>
              <a:t>is constantly under pressure – </a:t>
            </a:r>
            <a:r>
              <a:rPr lang="en-NZ" sz="1400" b="1" dirty="0"/>
              <a:t>Edelman</a:t>
            </a:r>
            <a:r>
              <a:rPr lang="en-NZ" sz="1400" b="1" baseline="0" dirty="0"/>
              <a:t> trust barometer </a:t>
            </a:r>
            <a:r>
              <a:rPr lang="en-NZ" sz="1400" baseline="0" dirty="0"/>
              <a:t>(doesn’t specifically comment on NZ) suggests </a:t>
            </a:r>
            <a:r>
              <a:rPr lang="en-NZ" sz="1400" b="1" baseline="0" dirty="0"/>
              <a:t>overall trust is in free fall </a:t>
            </a:r>
            <a:r>
              <a:rPr lang="en-NZ" sz="1400" baseline="0" dirty="0"/>
              <a:t>(increasingly due to the advent of </a:t>
            </a:r>
            <a:r>
              <a:rPr lang="en-NZ" sz="1400" b="1" baseline="0" dirty="0"/>
              <a:t>fake news</a:t>
            </a:r>
            <a:r>
              <a:rPr lang="en-NZ" sz="1400" baseline="0" dirty="0"/>
              <a:t>), also trust in </a:t>
            </a:r>
            <a:r>
              <a:rPr lang="en-NZ" sz="1400" b="1" baseline="0" dirty="0"/>
              <a:t>government officials is decreasing</a:t>
            </a:r>
            <a:r>
              <a:rPr lang="en-NZ" sz="1400" baseline="0" dirty="0"/>
              <a:t>. The message from the most recent barometer is the importance of </a:t>
            </a:r>
            <a:r>
              <a:rPr lang="en-NZ" sz="1400" b="1" baseline="0" dirty="0"/>
              <a:t>Trust at Work and looking for a trusted relationship with and leadership from their employer</a:t>
            </a:r>
            <a:r>
              <a:rPr lang="en-NZ" sz="1400" baseline="0" dirty="0"/>
              <a:t>.</a:t>
            </a:r>
          </a:p>
          <a:p>
            <a:r>
              <a:rPr lang="en-NZ" sz="1400" baseline="0" dirty="0"/>
              <a:t>From my perspective, looking at </a:t>
            </a:r>
            <a:r>
              <a:rPr lang="en-NZ" sz="1400" b="1" baseline="0" dirty="0"/>
              <a:t>both public sector and the accountancy profession</a:t>
            </a:r>
            <a:r>
              <a:rPr lang="en-NZ" sz="1400" baseline="0" dirty="0"/>
              <a:t> (and other professions). I would suggest we have a </a:t>
            </a:r>
            <a:r>
              <a:rPr lang="en-NZ" sz="1400" b="1" baseline="0" dirty="0"/>
              <a:t>range of issues to address </a:t>
            </a:r>
            <a:r>
              <a:rPr lang="en-NZ" sz="1400" baseline="0" dirty="0"/>
              <a:t>and that we can’t rest on our laurels. Complacency will be our biggest challenge.</a:t>
            </a:r>
          </a:p>
          <a:p>
            <a:r>
              <a:rPr lang="en-NZ" sz="1400" b="1" baseline="0" dirty="0"/>
              <a:t>My challenge to us all is that </a:t>
            </a:r>
            <a:r>
              <a:rPr lang="en-NZ" sz="1400" baseline="0" dirty="0"/>
              <a:t>– At times our </a:t>
            </a:r>
            <a:r>
              <a:rPr lang="en-NZ" sz="1400" b="1" baseline="0" dirty="0"/>
              <a:t>strategy appears to be more hope or an assumption </a:t>
            </a:r>
            <a:r>
              <a:rPr lang="en-NZ" sz="1400" baseline="0" dirty="0"/>
              <a:t>that ethical leadership exists. We generally deal with the </a:t>
            </a:r>
            <a:r>
              <a:rPr lang="en-NZ" sz="1400" b="1" baseline="0" dirty="0"/>
              <a:t>extreme/significant situations appropriately </a:t>
            </a:r>
            <a:r>
              <a:rPr lang="en-NZ" sz="1400" baseline="0" dirty="0"/>
              <a:t>(but with huge effort). However we </a:t>
            </a:r>
            <a:r>
              <a:rPr lang="en-NZ" sz="1400" b="1" baseline="0" dirty="0"/>
              <a:t>don’t do enough to set, reinforce, lead, and reinforce again the ethical expectations up front </a:t>
            </a:r>
            <a:r>
              <a:rPr lang="en-NZ" sz="1400" baseline="0" dirty="0"/>
              <a:t>in organisations, from the top down and bottom up. As one quote from a previous Edelman survey suggests, </a:t>
            </a:r>
            <a:r>
              <a:rPr lang="en-NZ" sz="1400" b="1" baseline="0" dirty="0"/>
              <a:t>we can’t just expect it, we need to take action to make it happen</a:t>
            </a:r>
            <a:r>
              <a:rPr lang="en-NZ" sz="1400" baseline="0" dirty="0"/>
              <a:t>.</a:t>
            </a:r>
            <a:endParaRPr lang="en-NZ" sz="1400" kern="1200" dirty="0">
              <a:solidFill>
                <a:schemeClr val="tx1"/>
              </a:solidFill>
              <a:effectLst/>
            </a:endParaRPr>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220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Recent ethical failures – fraud, poor judgement, poor</a:t>
            </a:r>
            <a:r>
              <a:rPr lang="en-NZ" sz="1400" baseline="0" dirty="0"/>
              <a:t> oversight, inappropriate behaviours</a:t>
            </a:r>
          </a:p>
          <a:p>
            <a:endParaRPr lang="en-NZ" sz="1400" baseline="0" dirty="0"/>
          </a:p>
          <a:p>
            <a:r>
              <a:rPr lang="en-NZ" sz="1400" baseline="0" dirty="0"/>
              <a:t>Even an Australian example thrown in.</a:t>
            </a:r>
          </a:p>
          <a:p>
            <a:endParaRPr lang="en-NZ" sz="1400" baseline="0" dirty="0"/>
          </a:p>
          <a:p>
            <a:r>
              <a:rPr lang="en-NZ" sz="1400" baseline="0" dirty="0"/>
              <a:t>Equally, I know that the impact of the particular wrong-doing has had significant ramifications for sectors, organisations and individuals. </a:t>
            </a:r>
            <a:endParaRPr lang="en-NZ" sz="1400" dirty="0"/>
          </a:p>
          <a:p>
            <a:endParaRPr lang="en-NZ" sz="1400" dirty="0"/>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83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In the </a:t>
            </a:r>
            <a:r>
              <a:rPr lang="en-NZ" sz="1400" b="1" kern="1200" dirty="0">
                <a:solidFill>
                  <a:schemeClr val="tx1"/>
                </a:solidFill>
                <a:effectLst/>
                <a:latin typeface="Calibri" panose="020F0502020204030204" pitchFamily="34" charset="0"/>
                <a:ea typeface="+mn-ea"/>
                <a:cs typeface="+mn-cs"/>
              </a:rPr>
              <a:t>accountancy profession globally </a:t>
            </a:r>
            <a:r>
              <a:rPr lang="en-NZ" sz="1400" kern="1200" dirty="0">
                <a:solidFill>
                  <a:schemeClr val="tx1"/>
                </a:solidFill>
                <a:effectLst/>
                <a:latin typeface="Calibri" panose="020F0502020204030204" pitchFamily="34" charset="0"/>
                <a:ea typeface="+mn-ea"/>
                <a:cs typeface="+mn-cs"/>
              </a:rPr>
              <a:t>there are instances of audit and accounting</a:t>
            </a:r>
            <a:r>
              <a:rPr lang="en-NZ" sz="1400" kern="1200" baseline="0" dirty="0">
                <a:solidFill>
                  <a:schemeClr val="tx1"/>
                </a:solidFill>
                <a:effectLst/>
                <a:latin typeface="Calibri" panose="020F0502020204030204" pitchFamily="34" charset="0"/>
                <a:ea typeface="+mn-ea"/>
                <a:cs typeface="+mn-cs"/>
              </a:rPr>
              <a:t> </a:t>
            </a:r>
            <a:r>
              <a:rPr lang="en-NZ" sz="1400" kern="1200" dirty="0">
                <a:solidFill>
                  <a:schemeClr val="tx1"/>
                </a:solidFill>
                <a:effectLst/>
                <a:latin typeface="Calibri" panose="020F0502020204030204" pitchFamily="34" charset="0"/>
                <a:ea typeface="+mn-ea"/>
                <a:cs typeface="+mn-cs"/>
              </a:rPr>
              <a:t>failure…</a:t>
            </a:r>
            <a:r>
              <a:rPr lang="en-NZ" sz="1400" b="1" kern="1200" dirty="0">
                <a:solidFill>
                  <a:schemeClr val="tx1"/>
                </a:solidFill>
                <a:effectLst/>
                <a:latin typeface="Calibri" panose="020F0502020204030204" pitchFamily="34" charset="0"/>
                <a:ea typeface="+mn-ea"/>
                <a:cs typeface="+mn-cs"/>
              </a:rPr>
              <a:t>audit/accountancy culture and ethical practices inside firms and organisations</a:t>
            </a:r>
            <a:r>
              <a:rPr lang="en-NZ" sz="1400" kern="1200" dirty="0">
                <a:solidFill>
                  <a:schemeClr val="tx1"/>
                </a:solidFill>
                <a:effectLst/>
                <a:latin typeface="Calibri" panose="020F0502020204030204" pitchFamily="34" charset="0"/>
                <a:ea typeface="+mn-ea"/>
                <a:cs typeface="+mn-cs"/>
              </a:rPr>
              <a:t>…questioning of role of audit within broader practice as well as accountants operating in organisations. This is likely to have a </a:t>
            </a:r>
            <a:r>
              <a:rPr lang="en-NZ" sz="1400" b="1" kern="1200" dirty="0">
                <a:solidFill>
                  <a:schemeClr val="tx1"/>
                </a:solidFill>
                <a:effectLst/>
                <a:latin typeface="Calibri" panose="020F0502020204030204" pitchFamily="34" charset="0"/>
                <a:ea typeface="+mn-ea"/>
                <a:cs typeface="+mn-cs"/>
              </a:rPr>
              <a:t>significant global impact </a:t>
            </a:r>
          </a:p>
          <a:p>
            <a:pPr marL="0" indent="0">
              <a:buFont typeface="Arial" panose="020B0604020202020204" pitchFamily="34" charset="0"/>
              <a:buNone/>
            </a:pPr>
            <a:r>
              <a:rPr lang="en-NZ" sz="1400" b="0" i="0" u="none" strike="noStrike" kern="1200" baseline="0" dirty="0">
                <a:solidFill>
                  <a:schemeClr val="tx1"/>
                </a:solidFill>
                <a:latin typeface="Calibri" panose="020F0502020204030204" pitchFamily="34" charset="0"/>
                <a:ea typeface="+mn-ea"/>
                <a:cs typeface="+mn-cs"/>
              </a:rPr>
              <a:t>In the </a:t>
            </a:r>
            <a:r>
              <a:rPr lang="en-NZ" sz="1400" b="1" i="0" u="none" strike="noStrike" kern="1200" baseline="0" dirty="0">
                <a:solidFill>
                  <a:schemeClr val="tx1"/>
                </a:solidFill>
                <a:latin typeface="Calibri" panose="020F0502020204030204" pitchFamily="34" charset="0"/>
                <a:ea typeface="+mn-ea"/>
                <a:cs typeface="+mn-cs"/>
              </a:rPr>
              <a:t>legal profession</a:t>
            </a:r>
            <a:r>
              <a:rPr lang="en-NZ" sz="1400" b="0" i="0" u="none" strike="noStrike" kern="1200" baseline="0" dirty="0">
                <a:solidFill>
                  <a:schemeClr val="tx1"/>
                </a:solidFill>
                <a:latin typeface="Calibri" panose="020F0502020204030204" pitchFamily="34" charset="0"/>
                <a:ea typeface="+mn-ea"/>
                <a:cs typeface="+mn-cs"/>
              </a:rPr>
              <a:t>, the </a:t>
            </a:r>
            <a:r>
              <a:rPr lang="en-NZ" sz="1400" b="1" i="0" u="none" strike="noStrike" kern="1200" baseline="0" dirty="0">
                <a:solidFill>
                  <a:schemeClr val="tx1"/>
                </a:solidFill>
                <a:latin typeface="Calibri" panose="020F0502020204030204" pitchFamily="34" charset="0"/>
                <a:ea typeface="+mn-ea"/>
                <a:cs typeface="+mn-cs"/>
              </a:rPr>
              <a:t>Law Society President </a:t>
            </a:r>
            <a:r>
              <a:rPr lang="en-NZ" sz="1400" b="0" i="0" u="none" strike="noStrike" kern="1200" baseline="0" dirty="0">
                <a:solidFill>
                  <a:schemeClr val="tx1"/>
                </a:solidFill>
                <a:latin typeface="Calibri" panose="020F0502020204030204" pitchFamily="34" charset="0"/>
                <a:ea typeface="+mn-ea"/>
                <a:cs typeface="+mn-cs"/>
              </a:rPr>
              <a:t>has recently fronted what she has described as the </a:t>
            </a:r>
            <a:r>
              <a:rPr lang="en-NZ" sz="1400" b="1" i="0" u="none" strike="noStrike" kern="1200" baseline="0" dirty="0">
                <a:solidFill>
                  <a:schemeClr val="tx1"/>
                </a:solidFill>
                <a:latin typeface="Calibri" panose="020F0502020204030204" pitchFamily="34" charset="0"/>
                <a:ea typeface="+mn-ea"/>
                <a:cs typeface="+mn-cs"/>
              </a:rPr>
              <a:t>legal profession’s biggest disruption factor </a:t>
            </a:r>
            <a:r>
              <a:rPr lang="en-NZ" sz="1400" b="0" i="0" u="none" strike="noStrike" kern="1200" baseline="0" dirty="0">
                <a:solidFill>
                  <a:schemeClr val="tx1"/>
                </a:solidFill>
                <a:latin typeface="Calibri" panose="020F0502020204030204" pitchFamily="34" charset="0"/>
                <a:ea typeface="+mn-ea"/>
                <a:cs typeface="+mn-cs"/>
              </a:rPr>
              <a:t>and it’s not technology related. </a:t>
            </a:r>
            <a:r>
              <a:rPr lang="en-NZ" sz="1400" b="1" i="0" u="none" strike="noStrike" kern="1200" baseline="0" dirty="0">
                <a:solidFill>
                  <a:schemeClr val="tx1"/>
                </a:solidFill>
                <a:latin typeface="Calibri" panose="020F0502020204030204" pitchFamily="34" charset="0"/>
                <a:ea typeface="+mn-ea"/>
                <a:cs typeface="+mn-cs"/>
              </a:rPr>
              <a:t>“A very different, equally powerful force: the courage of individuals to speak out against injustice and inequality.”</a:t>
            </a:r>
            <a:r>
              <a:rPr lang="en-NZ" sz="1400" b="0" i="0" u="none" strike="noStrike" kern="1200" baseline="0" dirty="0">
                <a:solidFill>
                  <a:schemeClr val="tx1"/>
                </a:solidFill>
                <a:latin typeface="Calibri" panose="020F0502020204030204" pitchFamily="34" charset="0"/>
                <a:ea typeface="+mn-ea"/>
                <a:cs typeface="+mn-cs"/>
              </a:rPr>
              <a:t> </a:t>
            </a:r>
          </a:p>
          <a:p>
            <a:pPr marL="0" indent="0">
              <a:buFont typeface="Arial" panose="020B0604020202020204" pitchFamily="34" charset="0"/>
              <a:buNone/>
            </a:pPr>
            <a:r>
              <a:rPr lang="en-NZ" sz="1400" dirty="0">
                <a:effectLst/>
              </a:rPr>
              <a:t>Professional directors are facing increasing scrutiny with recent challenges</a:t>
            </a:r>
            <a:r>
              <a:rPr lang="en-NZ" sz="1400" dirty="0"/>
              <a:t>,</a:t>
            </a:r>
            <a:r>
              <a:rPr lang="en-NZ" sz="1400" dirty="0">
                <a:effectLst/>
              </a:rPr>
              <a:t> including Fletcher Building and Mainzeal.</a:t>
            </a:r>
            <a:endParaRPr lang="en-NZ" sz="1800" kern="120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400" kern="1200" baseline="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NZ" sz="1400" kern="1200" dirty="0">
                <a:solidFill>
                  <a:schemeClr val="tx1"/>
                </a:solidFill>
                <a:effectLst/>
                <a:latin typeface="Calibri" panose="020F0502020204030204" pitchFamily="34" charset="0"/>
                <a:ea typeface="+mn-ea"/>
                <a:cs typeface="+mn-cs"/>
              </a:rPr>
              <a:t>Currently the banking and insurance professions deserve a page of its their own</a:t>
            </a: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520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400" kern="1200" baseline="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NZ" sz="1400" kern="1200" baseline="0" dirty="0">
                <a:solidFill>
                  <a:schemeClr val="tx1"/>
                </a:solidFill>
                <a:effectLst/>
                <a:latin typeface="Calibri" panose="020F0502020204030204" pitchFamily="34" charset="0"/>
                <a:ea typeface="+mn-ea"/>
                <a:cs typeface="+mn-cs"/>
              </a:rPr>
              <a:t>Safe to say that every profession has a small number of individuals that bring that profession into disrepute. </a:t>
            </a: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So why</a:t>
            </a:r>
            <a:r>
              <a:rPr lang="en-NZ" sz="1400" kern="1200" baseline="0" dirty="0">
                <a:solidFill>
                  <a:schemeClr val="tx1"/>
                </a:solidFill>
                <a:effectLst/>
                <a:latin typeface="Calibri" panose="020F0502020204030204" pitchFamily="34" charset="0"/>
                <a:ea typeface="+mn-ea"/>
                <a:cs typeface="+mn-cs"/>
              </a:rPr>
              <a:t> does it all matter?</a:t>
            </a: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In both my roles as President of CA ANZ and as Executive Director of Audit New Zealand,</a:t>
            </a:r>
            <a:r>
              <a:rPr lang="en-NZ" sz="1400" kern="1200" baseline="0" dirty="0">
                <a:solidFill>
                  <a:schemeClr val="tx1"/>
                </a:solidFill>
                <a:effectLst/>
                <a:latin typeface="Calibri" panose="020F0502020204030204" pitchFamily="34" charset="0"/>
                <a:ea typeface="+mn-ea"/>
                <a:cs typeface="+mn-cs"/>
              </a:rPr>
              <a:t> every time there is a ethical failing I know it is causing some damage to trust and confidence. And in the sector we all represent, the public sector, trust and confidence is vital.</a:t>
            </a:r>
            <a:endParaRPr lang="en-NZ" sz="1400" kern="120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40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At</a:t>
            </a:r>
            <a:r>
              <a:rPr lang="en-NZ" sz="1400" baseline="0" dirty="0"/>
              <a:t> our series of public entity events we polled various questions. While not all 850 attendees answered the numbers were strong enough to give us clear indications.</a:t>
            </a:r>
          </a:p>
          <a:p>
            <a:r>
              <a:rPr lang="en-NZ" sz="1400" baseline="0" dirty="0"/>
              <a:t>The first we’ve just covered. Pretty strong indication in favour of poor behaviour being the most damaging</a:t>
            </a:r>
          </a:p>
          <a:p>
            <a:r>
              <a:rPr lang="en-NZ" sz="1400" baseline="0" dirty="0"/>
              <a:t>I also asked two other questions:</a:t>
            </a:r>
          </a:p>
          <a:p>
            <a:pPr marL="285750" indent="-285750">
              <a:buFont typeface="Arial" panose="020B0604020202020204" pitchFamily="34" charset="0"/>
              <a:buChar char="•"/>
            </a:pPr>
            <a:r>
              <a:rPr lang="en-NZ" sz="1400" baseline="0" dirty="0"/>
              <a:t>one related to their entities ethical expectations, and </a:t>
            </a:r>
          </a:p>
          <a:p>
            <a:pPr marL="285750" indent="-285750">
              <a:buFont typeface="Arial" panose="020B0604020202020204" pitchFamily="34" charset="0"/>
              <a:buChar char="•"/>
            </a:pPr>
            <a:r>
              <a:rPr lang="en-NZ" sz="1400" baseline="0" dirty="0"/>
              <a:t>the second about their familiarity with those expectations. </a:t>
            </a:r>
          </a:p>
          <a:p>
            <a:r>
              <a:rPr lang="en-NZ" sz="1400" baseline="0" dirty="0"/>
              <a:t>The latter showing some work is needed</a:t>
            </a:r>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63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85788"/>
            <a:ext cx="3263900" cy="2447925"/>
          </a:xfrm>
        </p:spPr>
      </p:sp>
      <p:sp>
        <p:nvSpPr>
          <p:cNvPr id="3" name="Notes Placeholder 2"/>
          <p:cNvSpPr>
            <a:spLocks noGrp="1"/>
          </p:cNvSpPr>
          <p:nvPr>
            <p:ph type="body" idx="1"/>
          </p:nvPr>
        </p:nvSpPr>
        <p:spPr>
          <a:xfrm>
            <a:off x="906357" y="3165888"/>
            <a:ext cx="4984962" cy="6017720"/>
          </a:xfrm>
        </p:spPr>
        <p:txBody>
          <a:bodyPr/>
          <a:lstStyle/>
          <a:p>
            <a:pPr lvl="0"/>
            <a:r>
              <a:rPr lang="en-NZ" sz="1400" kern="1200" dirty="0">
                <a:solidFill>
                  <a:schemeClr val="tx1"/>
                </a:solidFill>
                <a:effectLst/>
              </a:rPr>
              <a:t>So what guides our ethical behaviours? At times we appear to just expect to know what’s expected? That’s a very dangerous approach. </a:t>
            </a:r>
          </a:p>
          <a:p>
            <a:pPr marL="171450" lvl="0" indent="-171450">
              <a:buFont typeface="Arial" panose="020B0604020202020204" pitchFamily="34" charset="0"/>
              <a:buChar char="•"/>
            </a:pPr>
            <a:r>
              <a:rPr lang="en-NZ" sz="1400" kern="1200" dirty="0">
                <a:solidFill>
                  <a:schemeClr val="tx1"/>
                </a:solidFill>
                <a:effectLst/>
              </a:rPr>
              <a:t>Individually, our ethical views are influenced by range of factors and experiences…often have brought us to work in the public service </a:t>
            </a:r>
          </a:p>
          <a:p>
            <a:pPr marL="171450" lvl="0" indent="-171450">
              <a:buFont typeface="Arial" panose="020B0604020202020204" pitchFamily="34" charset="0"/>
              <a:buChar char="•"/>
            </a:pPr>
            <a:r>
              <a:rPr lang="en-NZ" sz="1400" kern="1200" dirty="0">
                <a:solidFill>
                  <a:schemeClr val="tx1"/>
                </a:solidFill>
                <a:effectLst/>
              </a:rPr>
              <a:t>Clarity of expectations is really important – Most organisations, professional bodies, and sectors describe their ethical expectations in a codes of ethics, codes of conduct, values and behaviours, no doubt various policies.</a:t>
            </a:r>
          </a:p>
          <a:p>
            <a:pPr marL="171450" lvl="0" indent="-171450">
              <a:buFont typeface="Arial" panose="020B0604020202020204" pitchFamily="34" charset="0"/>
              <a:buChar char="•"/>
            </a:pPr>
            <a:r>
              <a:rPr lang="en-NZ" sz="1400" dirty="0"/>
              <a:t>Do we support/encourage the professionals working in our organisations to be ethical leaders?</a:t>
            </a:r>
          </a:p>
          <a:p>
            <a:pPr marL="171450" lvl="0" indent="-171450">
              <a:buFont typeface="Arial" panose="020B0604020202020204" pitchFamily="34" charset="0"/>
              <a:buChar char="•"/>
            </a:pPr>
            <a:r>
              <a:rPr lang="en-NZ" sz="1400" kern="1200" dirty="0">
                <a:solidFill>
                  <a:schemeClr val="tx1"/>
                </a:solidFill>
                <a:effectLst/>
              </a:rPr>
              <a:t>Programmes that reinforce implementation of expectations</a:t>
            </a:r>
          </a:p>
          <a:p>
            <a:pPr>
              <a:buFont typeface="Arial" panose="020B0604020202020204" pitchFamily="34" charset="0"/>
              <a:buNone/>
              <a:defRPr/>
            </a:pPr>
            <a:r>
              <a:rPr lang="en-NZ" sz="1400" kern="1200" dirty="0">
                <a:solidFill>
                  <a:schemeClr val="tx1"/>
                </a:solidFill>
                <a:effectLst/>
              </a:rPr>
              <a:t>Leave</a:t>
            </a:r>
            <a:r>
              <a:rPr lang="en-NZ" sz="1400" kern="1200" baseline="0" dirty="0">
                <a:solidFill>
                  <a:schemeClr val="tx1"/>
                </a:solidFill>
                <a:effectLst/>
              </a:rPr>
              <a:t> you with my thoughts on ethical leadership – </a:t>
            </a:r>
            <a:r>
              <a:rPr lang="en-NZ" sz="1400" kern="1200" dirty="0">
                <a:solidFill>
                  <a:schemeClr val="tx1"/>
                </a:solidFill>
                <a:effectLst/>
              </a:rPr>
              <a:t>At its most basic it’s “doing the right things all the time and in every situation. It’s important that it’s both visible and invisible…even when you are not visible to people around you; that you still maintain the highest standards of integrity. It has to be fundamental to how we each operate; it can’t be an ethical hat – which you can use for some decisions and not for others.”</a:t>
            </a:r>
          </a:p>
          <a:p>
            <a:pPr>
              <a:buFont typeface="Arial" panose="020B0604020202020204" pitchFamily="34" charset="0"/>
              <a:buNone/>
              <a:defRPr/>
            </a:pPr>
            <a:r>
              <a:rPr lang="en-NZ" sz="1400" kern="1200" dirty="0">
                <a:solidFill>
                  <a:schemeClr val="tx1"/>
                </a:solidFill>
                <a:effectLst/>
              </a:rPr>
              <a:t>A question to leave you with “what more could we be doing to demonstrate our ethical leadership?” </a:t>
            </a:r>
          </a:p>
          <a:p>
            <a:r>
              <a:rPr lang="en-NZ" sz="1400" b="1" kern="1200" dirty="0">
                <a:solidFill>
                  <a:schemeClr val="tx1"/>
                </a:solidFill>
                <a:effectLst/>
              </a:rPr>
              <a:t>In conclusion</a:t>
            </a:r>
            <a:endParaRPr lang="en-NZ" sz="1400" kern="1200" dirty="0">
              <a:solidFill>
                <a:schemeClr val="tx1"/>
              </a:solidFill>
              <a:effectLst/>
            </a:endParaRPr>
          </a:p>
          <a:p>
            <a:r>
              <a:rPr lang="en-NZ" sz="1400" kern="1200" dirty="0">
                <a:solidFill>
                  <a:schemeClr val="tx1"/>
                </a:solidFill>
                <a:effectLst/>
              </a:rPr>
              <a:t>To reinforce the results of the question I posed earlier – </a:t>
            </a:r>
            <a:r>
              <a:rPr lang="en-NZ" sz="1400" b="1" kern="1200" dirty="0">
                <a:solidFill>
                  <a:schemeClr val="tx1"/>
                </a:solidFill>
                <a:effectLst/>
              </a:rPr>
              <a:t>behaviour matters</a:t>
            </a:r>
            <a:r>
              <a:rPr lang="en-NZ" sz="1400" kern="1200" dirty="0">
                <a:solidFill>
                  <a:schemeClr val="tx1"/>
                </a:solidFill>
                <a:effectLst/>
              </a:rPr>
              <a:t>. Poor or bad behaviour is particularly </a:t>
            </a:r>
            <a:r>
              <a:rPr lang="en-NZ" sz="1400" b="1" kern="1200" dirty="0">
                <a:solidFill>
                  <a:schemeClr val="tx1"/>
                </a:solidFill>
                <a:effectLst/>
              </a:rPr>
              <a:t>damaging to trust and confidence</a:t>
            </a:r>
            <a:r>
              <a:rPr lang="en-NZ" sz="1400" kern="1200" dirty="0">
                <a:solidFill>
                  <a:schemeClr val="tx1"/>
                </a:solidFill>
                <a:effectLst/>
              </a:rPr>
              <a:t> whatever role, profession or sector you operate in.</a:t>
            </a:r>
          </a:p>
          <a:p>
            <a:r>
              <a:rPr lang="en-NZ" sz="1400" kern="1200" dirty="0">
                <a:solidFill>
                  <a:schemeClr val="tx1"/>
                </a:solidFill>
                <a:effectLst/>
              </a:rPr>
              <a:t>The follow on then is, </a:t>
            </a:r>
            <a:r>
              <a:rPr lang="en-NZ" sz="1400" b="1" kern="1200" dirty="0">
                <a:solidFill>
                  <a:schemeClr val="tx1"/>
                </a:solidFill>
                <a:effectLst/>
              </a:rPr>
              <a:t>ethical leadership matters</a:t>
            </a:r>
            <a:r>
              <a:rPr lang="en-NZ" sz="1400" kern="1200" dirty="0">
                <a:solidFill>
                  <a:schemeClr val="tx1"/>
                </a:solidFill>
                <a:effectLst/>
              </a:rPr>
              <a:t> and we all have a </a:t>
            </a:r>
            <a:r>
              <a:rPr lang="en-NZ" sz="1400" b="1" kern="1200" dirty="0">
                <a:solidFill>
                  <a:schemeClr val="tx1"/>
                </a:solidFill>
                <a:effectLst/>
              </a:rPr>
              <a:t>role to play</a:t>
            </a:r>
            <a:r>
              <a:rPr lang="en-NZ" sz="1400" kern="1200" dirty="0">
                <a:solidFill>
                  <a:schemeClr val="tx1"/>
                </a:solidFill>
                <a:effectLst/>
              </a:rPr>
              <a:t>.</a:t>
            </a:r>
          </a:p>
          <a:p>
            <a:pPr>
              <a:buFont typeface="Arial" panose="020B0604020202020204" pitchFamily="34" charset="0"/>
              <a:buNone/>
              <a:defRPr/>
            </a:pPr>
            <a:endParaRPr lang="en-NZ" sz="1400" kern="1200" dirty="0">
              <a:solidFill>
                <a:schemeClr val="tx1"/>
              </a:solidFill>
              <a:effectLst/>
            </a:endParaRPr>
          </a:p>
          <a:p>
            <a:pPr marL="457200" lvl="1" indent="0">
              <a:buFont typeface="Arial" panose="020B0604020202020204" pitchFamily="34" charset="0"/>
              <a:buNone/>
            </a:pPr>
            <a:endParaRPr lang="en-NZ" sz="1400" dirty="0"/>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29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095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4738AF52-6909-4CCC-AFCF-737D391781D6}"/>
              </a:ext>
            </a:extLst>
          </p:cNvPr>
          <p:cNvGrpSpPr>
            <a:grpSpLocks noChangeAspect="1"/>
          </p:cNvGrpSpPr>
          <p:nvPr userDrawn="1"/>
        </p:nvGrpSpPr>
        <p:grpSpPr bwMode="auto">
          <a:xfrm>
            <a:off x="442622" y="4811499"/>
            <a:ext cx="8223250" cy="1246187"/>
            <a:chOff x="290" y="3029"/>
            <a:chExt cx="5180" cy="785"/>
          </a:xfrm>
          <a:solidFill>
            <a:schemeClr val="tx1"/>
          </a:solidFill>
        </p:grpSpPr>
        <p:sp>
          <p:nvSpPr>
            <p:cNvPr id="12" name="Freeform 5">
              <a:extLst>
                <a:ext uri="{FF2B5EF4-FFF2-40B4-BE49-F238E27FC236}">
                  <a16:creationId xmlns:a16="http://schemas.microsoft.com/office/drawing/2014/main" id="{E4C60467-7F4B-4035-922D-065C464838E3}"/>
                </a:ext>
              </a:extLst>
            </p:cNvPr>
            <p:cNvSpPr>
              <a:spLocks/>
            </p:cNvSpPr>
            <p:nvPr userDrawn="1"/>
          </p:nvSpPr>
          <p:spPr bwMode="auto">
            <a:xfrm>
              <a:off x="1295" y="3045"/>
              <a:ext cx="626" cy="769"/>
            </a:xfrm>
            <a:custGeom>
              <a:avLst/>
              <a:gdLst>
                <a:gd name="T0" fmla="*/ 604 w 3128"/>
                <a:gd name="T1" fmla="*/ 3576 h 3831"/>
                <a:gd name="T2" fmla="*/ 302 w 3128"/>
                <a:gd name="T3" fmla="*/ 3831 h 3831"/>
                <a:gd name="T4" fmla="*/ 0 w 3128"/>
                <a:gd name="T5" fmla="*/ 3576 h 3831"/>
                <a:gd name="T6" fmla="*/ 0 w 3128"/>
                <a:gd name="T7" fmla="*/ 343 h 3831"/>
                <a:gd name="T8" fmla="*/ 412 w 3128"/>
                <a:gd name="T9" fmla="*/ 0 h 3831"/>
                <a:gd name="T10" fmla="*/ 958 w 3128"/>
                <a:gd name="T11" fmla="*/ 308 h 3831"/>
                <a:gd name="T12" fmla="*/ 2519 w 3128"/>
                <a:gd name="T13" fmla="*/ 2914 h 3831"/>
                <a:gd name="T14" fmla="*/ 2519 w 3128"/>
                <a:gd name="T15" fmla="*/ 256 h 3831"/>
                <a:gd name="T16" fmla="*/ 2826 w 3128"/>
                <a:gd name="T17" fmla="*/ 0 h 3831"/>
                <a:gd name="T18" fmla="*/ 3128 w 3128"/>
                <a:gd name="T19" fmla="*/ 256 h 3831"/>
                <a:gd name="T20" fmla="*/ 3128 w 3128"/>
                <a:gd name="T21" fmla="*/ 3488 h 3831"/>
                <a:gd name="T22" fmla="*/ 2751 w 3128"/>
                <a:gd name="T23" fmla="*/ 3831 h 3831"/>
                <a:gd name="T24" fmla="*/ 2240 w 3128"/>
                <a:gd name="T25" fmla="*/ 3512 h 3831"/>
                <a:gd name="T26" fmla="*/ 604 w 3128"/>
                <a:gd name="T27" fmla="*/ 853 h 3831"/>
                <a:gd name="T28" fmla="*/ 604 w 3128"/>
                <a:gd name="T29" fmla="*/ 357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8" h="3831">
                  <a:moveTo>
                    <a:pt x="604" y="3576"/>
                  </a:moveTo>
                  <a:cubicBezTo>
                    <a:pt x="604" y="3744"/>
                    <a:pt x="505" y="3831"/>
                    <a:pt x="302" y="3831"/>
                  </a:cubicBezTo>
                  <a:cubicBezTo>
                    <a:pt x="99" y="3831"/>
                    <a:pt x="0" y="3744"/>
                    <a:pt x="0" y="3576"/>
                  </a:cubicBezTo>
                  <a:cubicBezTo>
                    <a:pt x="0" y="343"/>
                    <a:pt x="0" y="343"/>
                    <a:pt x="0" y="343"/>
                  </a:cubicBezTo>
                  <a:cubicBezTo>
                    <a:pt x="0" y="111"/>
                    <a:pt x="139" y="0"/>
                    <a:pt x="412" y="0"/>
                  </a:cubicBezTo>
                  <a:cubicBezTo>
                    <a:pt x="720" y="0"/>
                    <a:pt x="859" y="134"/>
                    <a:pt x="958" y="308"/>
                  </a:cubicBezTo>
                  <a:cubicBezTo>
                    <a:pt x="2519" y="2914"/>
                    <a:pt x="2519" y="2914"/>
                    <a:pt x="2519" y="2914"/>
                  </a:cubicBezTo>
                  <a:cubicBezTo>
                    <a:pt x="2519" y="256"/>
                    <a:pt x="2519" y="256"/>
                    <a:pt x="2519" y="256"/>
                  </a:cubicBezTo>
                  <a:cubicBezTo>
                    <a:pt x="2519" y="87"/>
                    <a:pt x="2623" y="0"/>
                    <a:pt x="2826" y="0"/>
                  </a:cubicBezTo>
                  <a:cubicBezTo>
                    <a:pt x="3030" y="0"/>
                    <a:pt x="3128" y="87"/>
                    <a:pt x="3128" y="256"/>
                  </a:cubicBezTo>
                  <a:cubicBezTo>
                    <a:pt x="3128" y="3488"/>
                    <a:pt x="3128" y="3488"/>
                    <a:pt x="3128" y="3488"/>
                  </a:cubicBezTo>
                  <a:cubicBezTo>
                    <a:pt x="3128" y="3721"/>
                    <a:pt x="2995" y="3831"/>
                    <a:pt x="2751" y="3831"/>
                  </a:cubicBezTo>
                  <a:cubicBezTo>
                    <a:pt x="2490" y="3831"/>
                    <a:pt x="2351" y="3709"/>
                    <a:pt x="2240" y="3512"/>
                  </a:cubicBezTo>
                  <a:cubicBezTo>
                    <a:pt x="604" y="853"/>
                    <a:pt x="604" y="853"/>
                    <a:pt x="604" y="853"/>
                  </a:cubicBezTo>
                  <a:lnTo>
                    <a:pt x="604" y="35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FF423E6E-7C57-401D-9F69-0B9A2D67F66E}"/>
                </a:ext>
              </a:extLst>
            </p:cNvPr>
            <p:cNvSpPr>
              <a:spLocks/>
            </p:cNvSpPr>
            <p:nvPr userDrawn="1"/>
          </p:nvSpPr>
          <p:spPr bwMode="auto">
            <a:xfrm>
              <a:off x="2208" y="3057"/>
              <a:ext cx="536" cy="757"/>
            </a:xfrm>
            <a:custGeom>
              <a:avLst/>
              <a:gdLst>
                <a:gd name="T0" fmla="*/ 2426 w 2681"/>
                <a:gd name="T1" fmla="*/ 3210 h 3773"/>
                <a:gd name="T2" fmla="*/ 2681 w 2681"/>
                <a:gd name="T3" fmla="*/ 3488 h 3773"/>
                <a:gd name="T4" fmla="*/ 2426 w 2681"/>
                <a:gd name="T5" fmla="*/ 3773 h 3773"/>
                <a:gd name="T6" fmla="*/ 296 w 2681"/>
                <a:gd name="T7" fmla="*/ 3773 h 3773"/>
                <a:gd name="T8" fmla="*/ 0 w 2681"/>
                <a:gd name="T9" fmla="*/ 3512 h 3773"/>
                <a:gd name="T10" fmla="*/ 168 w 2681"/>
                <a:gd name="T11" fmla="*/ 3094 h 3773"/>
                <a:gd name="T12" fmla="*/ 1863 w 2681"/>
                <a:gd name="T13" fmla="*/ 563 h 3773"/>
                <a:gd name="T14" fmla="*/ 284 w 2681"/>
                <a:gd name="T15" fmla="*/ 563 h 3773"/>
                <a:gd name="T16" fmla="*/ 29 w 2681"/>
                <a:gd name="T17" fmla="*/ 279 h 3773"/>
                <a:gd name="T18" fmla="*/ 284 w 2681"/>
                <a:gd name="T19" fmla="*/ 0 h 3773"/>
                <a:gd name="T20" fmla="*/ 2345 w 2681"/>
                <a:gd name="T21" fmla="*/ 0 h 3773"/>
                <a:gd name="T22" fmla="*/ 2641 w 2681"/>
                <a:gd name="T23" fmla="*/ 262 h 3773"/>
                <a:gd name="T24" fmla="*/ 2473 w 2681"/>
                <a:gd name="T25" fmla="*/ 679 h 3773"/>
                <a:gd name="T26" fmla="*/ 778 w 2681"/>
                <a:gd name="T27" fmla="*/ 3210 h 3773"/>
                <a:gd name="T28" fmla="*/ 2426 w 2681"/>
                <a:gd name="T29" fmla="*/ 3210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1" h="3773">
                  <a:moveTo>
                    <a:pt x="2426" y="3210"/>
                  </a:moveTo>
                  <a:cubicBezTo>
                    <a:pt x="2594" y="3210"/>
                    <a:pt x="2681" y="3303"/>
                    <a:pt x="2681" y="3488"/>
                  </a:cubicBezTo>
                  <a:cubicBezTo>
                    <a:pt x="2681" y="3680"/>
                    <a:pt x="2594" y="3773"/>
                    <a:pt x="2426" y="3773"/>
                  </a:cubicBezTo>
                  <a:cubicBezTo>
                    <a:pt x="296" y="3773"/>
                    <a:pt x="296" y="3773"/>
                    <a:pt x="296" y="3773"/>
                  </a:cubicBezTo>
                  <a:cubicBezTo>
                    <a:pt x="99" y="3773"/>
                    <a:pt x="0" y="3686"/>
                    <a:pt x="0" y="3512"/>
                  </a:cubicBezTo>
                  <a:cubicBezTo>
                    <a:pt x="0" y="3355"/>
                    <a:pt x="76" y="3239"/>
                    <a:pt x="168" y="3094"/>
                  </a:cubicBezTo>
                  <a:cubicBezTo>
                    <a:pt x="1863" y="563"/>
                    <a:pt x="1863" y="563"/>
                    <a:pt x="1863" y="563"/>
                  </a:cubicBezTo>
                  <a:cubicBezTo>
                    <a:pt x="284" y="563"/>
                    <a:pt x="284" y="563"/>
                    <a:pt x="284" y="563"/>
                  </a:cubicBezTo>
                  <a:cubicBezTo>
                    <a:pt x="116" y="563"/>
                    <a:pt x="29" y="470"/>
                    <a:pt x="29" y="279"/>
                  </a:cubicBezTo>
                  <a:cubicBezTo>
                    <a:pt x="29" y="93"/>
                    <a:pt x="116" y="0"/>
                    <a:pt x="284" y="0"/>
                  </a:cubicBezTo>
                  <a:cubicBezTo>
                    <a:pt x="2345" y="0"/>
                    <a:pt x="2345" y="0"/>
                    <a:pt x="2345" y="0"/>
                  </a:cubicBezTo>
                  <a:cubicBezTo>
                    <a:pt x="2542" y="0"/>
                    <a:pt x="2641" y="87"/>
                    <a:pt x="2641" y="262"/>
                  </a:cubicBezTo>
                  <a:cubicBezTo>
                    <a:pt x="2641" y="418"/>
                    <a:pt x="2565" y="534"/>
                    <a:pt x="2473" y="679"/>
                  </a:cubicBezTo>
                  <a:cubicBezTo>
                    <a:pt x="778" y="3210"/>
                    <a:pt x="778" y="3210"/>
                    <a:pt x="778" y="3210"/>
                  </a:cubicBezTo>
                  <a:lnTo>
                    <a:pt x="2426" y="32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477E1A59-CFA1-4416-88FA-3A9BB8DD880C}"/>
                </a:ext>
              </a:extLst>
            </p:cNvPr>
            <p:cNvSpPr>
              <a:spLocks/>
            </p:cNvSpPr>
            <p:nvPr userDrawn="1"/>
          </p:nvSpPr>
          <p:spPr bwMode="auto">
            <a:xfrm>
              <a:off x="3032" y="3031"/>
              <a:ext cx="502" cy="783"/>
            </a:xfrm>
            <a:custGeom>
              <a:avLst/>
              <a:gdLst>
                <a:gd name="T0" fmla="*/ 58 w 2513"/>
                <a:gd name="T1" fmla="*/ 1044 h 3900"/>
                <a:gd name="T2" fmla="*/ 1312 w 2513"/>
                <a:gd name="T3" fmla="*/ 0 h 3900"/>
                <a:gd name="T4" fmla="*/ 2229 w 2513"/>
                <a:gd name="T5" fmla="*/ 249 h 3900"/>
                <a:gd name="T6" fmla="*/ 2432 w 2513"/>
                <a:gd name="T7" fmla="*/ 516 h 3900"/>
                <a:gd name="T8" fmla="*/ 2165 w 2513"/>
                <a:gd name="T9" fmla="*/ 835 h 3900"/>
                <a:gd name="T10" fmla="*/ 1933 w 2513"/>
                <a:gd name="T11" fmla="*/ 737 h 3900"/>
                <a:gd name="T12" fmla="*/ 1312 w 2513"/>
                <a:gd name="T13" fmla="*/ 551 h 3900"/>
                <a:gd name="T14" fmla="*/ 691 w 2513"/>
                <a:gd name="T15" fmla="*/ 1010 h 3900"/>
                <a:gd name="T16" fmla="*/ 2513 w 2513"/>
                <a:gd name="T17" fmla="*/ 2791 h 3900"/>
                <a:gd name="T18" fmla="*/ 1196 w 2513"/>
                <a:gd name="T19" fmla="*/ 3900 h 3900"/>
                <a:gd name="T20" fmla="*/ 209 w 2513"/>
                <a:gd name="T21" fmla="*/ 3610 h 3900"/>
                <a:gd name="T22" fmla="*/ 0 w 2513"/>
                <a:gd name="T23" fmla="*/ 3319 h 3900"/>
                <a:gd name="T24" fmla="*/ 279 w 2513"/>
                <a:gd name="T25" fmla="*/ 3000 h 3900"/>
                <a:gd name="T26" fmla="*/ 523 w 2513"/>
                <a:gd name="T27" fmla="*/ 3116 h 3900"/>
                <a:gd name="T28" fmla="*/ 1202 w 2513"/>
                <a:gd name="T29" fmla="*/ 3349 h 3900"/>
                <a:gd name="T30" fmla="*/ 1881 w 2513"/>
                <a:gd name="T31" fmla="*/ 2826 h 3900"/>
                <a:gd name="T32" fmla="*/ 58 w 2513"/>
                <a:gd name="T33" fmla="*/ 1044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3" h="3900">
                  <a:moveTo>
                    <a:pt x="58" y="1044"/>
                  </a:moveTo>
                  <a:cubicBezTo>
                    <a:pt x="58" y="412"/>
                    <a:pt x="569" y="0"/>
                    <a:pt x="1312" y="0"/>
                  </a:cubicBezTo>
                  <a:cubicBezTo>
                    <a:pt x="1614" y="0"/>
                    <a:pt x="1933" y="63"/>
                    <a:pt x="2229" y="249"/>
                  </a:cubicBezTo>
                  <a:cubicBezTo>
                    <a:pt x="2368" y="336"/>
                    <a:pt x="2432" y="412"/>
                    <a:pt x="2432" y="516"/>
                  </a:cubicBezTo>
                  <a:cubicBezTo>
                    <a:pt x="2432" y="656"/>
                    <a:pt x="2310" y="835"/>
                    <a:pt x="2165" y="835"/>
                  </a:cubicBezTo>
                  <a:cubicBezTo>
                    <a:pt x="2107" y="835"/>
                    <a:pt x="2049" y="801"/>
                    <a:pt x="1933" y="737"/>
                  </a:cubicBezTo>
                  <a:cubicBezTo>
                    <a:pt x="1730" y="627"/>
                    <a:pt x="1544" y="551"/>
                    <a:pt x="1312" y="551"/>
                  </a:cubicBezTo>
                  <a:cubicBezTo>
                    <a:pt x="917" y="551"/>
                    <a:pt x="691" y="748"/>
                    <a:pt x="691" y="1010"/>
                  </a:cubicBezTo>
                  <a:cubicBezTo>
                    <a:pt x="691" y="1706"/>
                    <a:pt x="2513" y="1555"/>
                    <a:pt x="2513" y="2791"/>
                  </a:cubicBezTo>
                  <a:cubicBezTo>
                    <a:pt x="2513" y="3494"/>
                    <a:pt x="1945" y="3900"/>
                    <a:pt x="1196" y="3900"/>
                  </a:cubicBezTo>
                  <a:cubicBezTo>
                    <a:pt x="795" y="3900"/>
                    <a:pt x="436" y="3778"/>
                    <a:pt x="209" y="3610"/>
                  </a:cubicBezTo>
                  <a:cubicBezTo>
                    <a:pt x="76" y="3511"/>
                    <a:pt x="0" y="3424"/>
                    <a:pt x="0" y="3319"/>
                  </a:cubicBezTo>
                  <a:cubicBezTo>
                    <a:pt x="0" y="3174"/>
                    <a:pt x="134" y="3000"/>
                    <a:pt x="279" y="3000"/>
                  </a:cubicBezTo>
                  <a:cubicBezTo>
                    <a:pt x="349" y="3000"/>
                    <a:pt x="407" y="3041"/>
                    <a:pt x="523" y="3116"/>
                  </a:cubicBezTo>
                  <a:cubicBezTo>
                    <a:pt x="720" y="3244"/>
                    <a:pt x="923" y="3349"/>
                    <a:pt x="1202" y="3349"/>
                  </a:cubicBezTo>
                  <a:cubicBezTo>
                    <a:pt x="1596" y="3349"/>
                    <a:pt x="1881" y="3145"/>
                    <a:pt x="1881" y="2826"/>
                  </a:cubicBezTo>
                  <a:cubicBezTo>
                    <a:pt x="1881" y="2048"/>
                    <a:pt x="58" y="2223"/>
                    <a:pt x="58" y="104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8">
              <a:extLst>
                <a:ext uri="{FF2B5EF4-FFF2-40B4-BE49-F238E27FC236}">
                  <a16:creationId xmlns:a16="http://schemas.microsoft.com/office/drawing/2014/main" id="{7772EEF2-27E2-4874-B27B-E190688E7204}"/>
                </a:ext>
              </a:extLst>
            </p:cNvPr>
            <p:cNvSpPr>
              <a:spLocks noEditPoints="1"/>
            </p:cNvSpPr>
            <p:nvPr userDrawn="1"/>
          </p:nvSpPr>
          <p:spPr bwMode="auto">
            <a:xfrm>
              <a:off x="3822" y="3029"/>
              <a:ext cx="733" cy="785"/>
            </a:xfrm>
            <a:custGeom>
              <a:avLst/>
              <a:gdLst>
                <a:gd name="T0" fmla="*/ 1834 w 3668"/>
                <a:gd name="T1" fmla="*/ 3360 h 3912"/>
                <a:gd name="T2" fmla="*/ 3012 w 3668"/>
                <a:gd name="T3" fmla="*/ 1956 h 3912"/>
                <a:gd name="T4" fmla="*/ 1834 w 3668"/>
                <a:gd name="T5" fmla="*/ 551 h 3912"/>
                <a:gd name="T6" fmla="*/ 656 w 3668"/>
                <a:gd name="T7" fmla="*/ 1956 h 3912"/>
                <a:gd name="T8" fmla="*/ 1834 w 3668"/>
                <a:gd name="T9" fmla="*/ 3360 h 3912"/>
                <a:gd name="T10" fmla="*/ 1834 w 3668"/>
                <a:gd name="T11" fmla="*/ 0 h 3912"/>
                <a:gd name="T12" fmla="*/ 3668 w 3668"/>
                <a:gd name="T13" fmla="*/ 1956 h 3912"/>
                <a:gd name="T14" fmla="*/ 1834 w 3668"/>
                <a:gd name="T15" fmla="*/ 3912 h 3912"/>
                <a:gd name="T16" fmla="*/ 0 w 3668"/>
                <a:gd name="T17" fmla="*/ 1956 h 3912"/>
                <a:gd name="T18" fmla="*/ 1834 w 3668"/>
                <a:gd name="T1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8" h="3912">
                  <a:moveTo>
                    <a:pt x="1834" y="3360"/>
                  </a:moveTo>
                  <a:cubicBezTo>
                    <a:pt x="2542" y="3360"/>
                    <a:pt x="3012" y="2827"/>
                    <a:pt x="3012" y="1956"/>
                  </a:cubicBezTo>
                  <a:cubicBezTo>
                    <a:pt x="3012" y="1085"/>
                    <a:pt x="2542" y="551"/>
                    <a:pt x="1834" y="551"/>
                  </a:cubicBezTo>
                  <a:cubicBezTo>
                    <a:pt x="1126" y="551"/>
                    <a:pt x="656" y="1085"/>
                    <a:pt x="656" y="1956"/>
                  </a:cubicBezTo>
                  <a:cubicBezTo>
                    <a:pt x="656" y="2827"/>
                    <a:pt x="1126" y="3360"/>
                    <a:pt x="1834" y="3360"/>
                  </a:cubicBezTo>
                  <a:moveTo>
                    <a:pt x="1834" y="0"/>
                  </a:moveTo>
                  <a:cubicBezTo>
                    <a:pt x="2943" y="0"/>
                    <a:pt x="3668" y="760"/>
                    <a:pt x="3668" y="1956"/>
                  </a:cubicBezTo>
                  <a:cubicBezTo>
                    <a:pt x="3668" y="3152"/>
                    <a:pt x="2943" y="3912"/>
                    <a:pt x="1834" y="3912"/>
                  </a:cubicBezTo>
                  <a:cubicBezTo>
                    <a:pt x="726" y="3912"/>
                    <a:pt x="0" y="3152"/>
                    <a:pt x="0" y="1956"/>
                  </a:cubicBezTo>
                  <a:cubicBezTo>
                    <a:pt x="0" y="760"/>
                    <a:pt x="726" y="0"/>
                    <a:pt x="183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9">
              <a:extLst>
                <a:ext uri="{FF2B5EF4-FFF2-40B4-BE49-F238E27FC236}">
                  <a16:creationId xmlns:a16="http://schemas.microsoft.com/office/drawing/2014/main" id="{338F5FAF-1FF3-43C5-A28B-41456AD8F1B8}"/>
                </a:ext>
              </a:extLst>
            </p:cNvPr>
            <p:cNvSpPr>
              <a:spLocks/>
            </p:cNvSpPr>
            <p:nvPr userDrawn="1"/>
          </p:nvSpPr>
          <p:spPr bwMode="auto">
            <a:xfrm>
              <a:off x="4843" y="3036"/>
              <a:ext cx="627" cy="778"/>
            </a:xfrm>
            <a:custGeom>
              <a:avLst/>
              <a:gdLst>
                <a:gd name="T0" fmla="*/ 1962 w 3140"/>
                <a:gd name="T1" fmla="*/ 2438 h 3877"/>
                <a:gd name="T2" fmla="*/ 1706 w 3140"/>
                <a:gd name="T3" fmla="*/ 2153 h 3877"/>
                <a:gd name="T4" fmla="*/ 1962 w 3140"/>
                <a:gd name="T5" fmla="*/ 1869 h 3877"/>
                <a:gd name="T6" fmla="*/ 2815 w 3140"/>
                <a:gd name="T7" fmla="*/ 1869 h 3877"/>
                <a:gd name="T8" fmla="*/ 3140 w 3140"/>
                <a:gd name="T9" fmla="*/ 2194 h 3877"/>
                <a:gd name="T10" fmla="*/ 3140 w 3140"/>
                <a:gd name="T11" fmla="*/ 3302 h 3877"/>
                <a:gd name="T12" fmla="*/ 2844 w 3140"/>
                <a:gd name="T13" fmla="*/ 3703 h 3877"/>
                <a:gd name="T14" fmla="*/ 1886 w 3140"/>
                <a:gd name="T15" fmla="*/ 3877 h 3877"/>
                <a:gd name="T16" fmla="*/ 0 w 3140"/>
                <a:gd name="T17" fmla="*/ 1938 h 3877"/>
                <a:gd name="T18" fmla="*/ 1863 w 3140"/>
                <a:gd name="T19" fmla="*/ 0 h 3877"/>
                <a:gd name="T20" fmla="*/ 2832 w 3140"/>
                <a:gd name="T21" fmla="*/ 244 h 3877"/>
                <a:gd name="T22" fmla="*/ 3105 w 3140"/>
                <a:gd name="T23" fmla="*/ 563 h 3877"/>
                <a:gd name="T24" fmla="*/ 2827 w 3140"/>
                <a:gd name="T25" fmla="*/ 865 h 3877"/>
                <a:gd name="T26" fmla="*/ 2548 w 3140"/>
                <a:gd name="T27" fmla="*/ 731 h 3877"/>
                <a:gd name="T28" fmla="*/ 1863 w 3140"/>
                <a:gd name="T29" fmla="*/ 557 h 3877"/>
                <a:gd name="T30" fmla="*/ 656 w 3140"/>
                <a:gd name="T31" fmla="*/ 1921 h 3877"/>
                <a:gd name="T32" fmla="*/ 1904 w 3140"/>
                <a:gd name="T33" fmla="*/ 3326 h 3877"/>
                <a:gd name="T34" fmla="*/ 2513 w 3140"/>
                <a:gd name="T35" fmla="*/ 3221 h 3877"/>
                <a:gd name="T36" fmla="*/ 2513 w 3140"/>
                <a:gd name="T37" fmla="*/ 2438 h 3877"/>
                <a:gd name="T38" fmla="*/ 1962 w 3140"/>
                <a:gd name="T39" fmla="*/ 2438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40" h="3877">
                  <a:moveTo>
                    <a:pt x="1962" y="2438"/>
                  </a:moveTo>
                  <a:cubicBezTo>
                    <a:pt x="1793" y="2438"/>
                    <a:pt x="1706" y="2345"/>
                    <a:pt x="1706" y="2153"/>
                  </a:cubicBezTo>
                  <a:cubicBezTo>
                    <a:pt x="1706" y="1962"/>
                    <a:pt x="1793" y="1869"/>
                    <a:pt x="1962" y="1869"/>
                  </a:cubicBezTo>
                  <a:cubicBezTo>
                    <a:pt x="2815" y="1869"/>
                    <a:pt x="2815" y="1869"/>
                    <a:pt x="2815" y="1869"/>
                  </a:cubicBezTo>
                  <a:cubicBezTo>
                    <a:pt x="3041" y="1869"/>
                    <a:pt x="3140" y="1967"/>
                    <a:pt x="3140" y="2194"/>
                  </a:cubicBezTo>
                  <a:cubicBezTo>
                    <a:pt x="3140" y="3302"/>
                    <a:pt x="3140" y="3302"/>
                    <a:pt x="3140" y="3302"/>
                  </a:cubicBezTo>
                  <a:cubicBezTo>
                    <a:pt x="3140" y="3500"/>
                    <a:pt x="3076" y="3604"/>
                    <a:pt x="2844" y="3703"/>
                  </a:cubicBezTo>
                  <a:cubicBezTo>
                    <a:pt x="2618" y="3801"/>
                    <a:pt x="2246" y="3877"/>
                    <a:pt x="1886" y="3877"/>
                  </a:cubicBezTo>
                  <a:cubicBezTo>
                    <a:pt x="795" y="3877"/>
                    <a:pt x="0" y="3186"/>
                    <a:pt x="0" y="1938"/>
                  </a:cubicBezTo>
                  <a:cubicBezTo>
                    <a:pt x="0" y="696"/>
                    <a:pt x="784" y="0"/>
                    <a:pt x="1863" y="0"/>
                  </a:cubicBezTo>
                  <a:cubicBezTo>
                    <a:pt x="2229" y="0"/>
                    <a:pt x="2560" y="81"/>
                    <a:pt x="2832" y="244"/>
                  </a:cubicBezTo>
                  <a:cubicBezTo>
                    <a:pt x="3018" y="354"/>
                    <a:pt x="3105" y="453"/>
                    <a:pt x="3105" y="563"/>
                  </a:cubicBezTo>
                  <a:cubicBezTo>
                    <a:pt x="3105" y="696"/>
                    <a:pt x="2966" y="865"/>
                    <a:pt x="2827" y="865"/>
                  </a:cubicBezTo>
                  <a:cubicBezTo>
                    <a:pt x="2745" y="865"/>
                    <a:pt x="2676" y="807"/>
                    <a:pt x="2548" y="731"/>
                  </a:cubicBezTo>
                  <a:cubicBezTo>
                    <a:pt x="2356" y="621"/>
                    <a:pt x="2124" y="557"/>
                    <a:pt x="1863" y="557"/>
                  </a:cubicBezTo>
                  <a:cubicBezTo>
                    <a:pt x="1138" y="557"/>
                    <a:pt x="656" y="1045"/>
                    <a:pt x="656" y="1921"/>
                  </a:cubicBezTo>
                  <a:cubicBezTo>
                    <a:pt x="656" y="2821"/>
                    <a:pt x="1161" y="3326"/>
                    <a:pt x="1904" y="3326"/>
                  </a:cubicBezTo>
                  <a:cubicBezTo>
                    <a:pt x="2130" y="3326"/>
                    <a:pt x="2356" y="3279"/>
                    <a:pt x="2513" y="3221"/>
                  </a:cubicBezTo>
                  <a:cubicBezTo>
                    <a:pt x="2513" y="2438"/>
                    <a:pt x="2513" y="2438"/>
                    <a:pt x="2513" y="2438"/>
                  </a:cubicBezTo>
                  <a:lnTo>
                    <a:pt x="1962" y="24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0">
              <a:extLst>
                <a:ext uri="{FF2B5EF4-FFF2-40B4-BE49-F238E27FC236}">
                  <a16:creationId xmlns:a16="http://schemas.microsoft.com/office/drawing/2014/main" id="{BF8FB2DC-A454-4B74-B583-57B926B5E65A}"/>
                </a:ext>
              </a:extLst>
            </p:cNvPr>
            <p:cNvSpPr>
              <a:spLocks/>
            </p:cNvSpPr>
            <p:nvPr userDrawn="1"/>
          </p:nvSpPr>
          <p:spPr bwMode="auto">
            <a:xfrm>
              <a:off x="290" y="3045"/>
              <a:ext cx="669" cy="769"/>
            </a:xfrm>
            <a:custGeom>
              <a:avLst/>
              <a:gdLst>
                <a:gd name="T0" fmla="*/ 3297 w 3349"/>
                <a:gd name="T1" fmla="*/ 3436 h 3831"/>
                <a:gd name="T2" fmla="*/ 2130 w 3349"/>
                <a:gd name="T3" fmla="*/ 331 h 3831"/>
                <a:gd name="T4" fmla="*/ 1684 w 3349"/>
                <a:gd name="T5" fmla="*/ 0 h 3831"/>
                <a:gd name="T6" fmla="*/ 1237 w 3349"/>
                <a:gd name="T7" fmla="*/ 331 h 3831"/>
                <a:gd name="T8" fmla="*/ 53 w 3349"/>
                <a:gd name="T9" fmla="*/ 3436 h 3831"/>
                <a:gd name="T10" fmla="*/ 0 w 3349"/>
                <a:gd name="T11" fmla="*/ 3651 h 3831"/>
                <a:gd name="T12" fmla="*/ 291 w 3349"/>
                <a:gd name="T13" fmla="*/ 3831 h 3831"/>
                <a:gd name="T14" fmla="*/ 645 w 3349"/>
                <a:gd name="T15" fmla="*/ 3604 h 3831"/>
                <a:gd name="T16" fmla="*/ 1666 w 3349"/>
                <a:gd name="T17" fmla="*/ 784 h 3831"/>
                <a:gd name="T18" fmla="*/ 2682 w 3349"/>
                <a:gd name="T19" fmla="*/ 3604 h 3831"/>
                <a:gd name="T20" fmla="*/ 3048 w 3349"/>
                <a:gd name="T21" fmla="*/ 3831 h 3831"/>
                <a:gd name="T22" fmla="*/ 3349 w 3349"/>
                <a:gd name="T23" fmla="*/ 3651 h 3831"/>
                <a:gd name="T24" fmla="*/ 3297 w 3349"/>
                <a:gd name="T25" fmla="*/ 343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9" h="3831">
                  <a:moveTo>
                    <a:pt x="3297" y="3436"/>
                  </a:moveTo>
                  <a:cubicBezTo>
                    <a:pt x="2130" y="331"/>
                    <a:pt x="2130" y="331"/>
                    <a:pt x="2130" y="331"/>
                  </a:cubicBezTo>
                  <a:cubicBezTo>
                    <a:pt x="2038" y="82"/>
                    <a:pt x="1945" y="0"/>
                    <a:pt x="1684" y="0"/>
                  </a:cubicBezTo>
                  <a:cubicBezTo>
                    <a:pt x="1422" y="0"/>
                    <a:pt x="1330" y="82"/>
                    <a:pt x="1237" y="331"/>
                  </a:cubicBezTo>
                  <a:cubicBezTo>
                    <a:pt x="53" y="3436"/>
                    <a:pt x="53" y="3436"/>
                    <a:pt x="53" y="3436"/>
                  </a:cubicBezTo>
                  <a:cubicBezTo>
                    <a:pt x="29" y="3494"/>
                    <a:pt x="0" y="3587"/>
                    <a:pt x="0" y="3651"/>
                  </a:cubicBezTo>
                  <a:cubicBezTo>
                    <a:pt x="0" y="3755"/>
                    <a:pt x="70" y="3831"/>
                    <a:pt x="291" y="3831"/>
                  </a:cubicBezTo>
                  <a:cubicBezTo>
                    <a:pt x="511" y="3831"/>
                    <a:pt x="592" y="3755"/>
                    <a:pt x="645" y="3604"/>
                  </a:cubicBezTo>
                  <a:cubicBezTo>
                    <a:pt x="1666" y="784"/>
                    <a:pt x="1666" y="784"/>
                    <a:pt x="1666" y="784"/>
                  </a:cubicBezTo>
                  <a:cubicBezTo>
                    <a:pt x="2682" y="3604"/>
                    <a:pt x="2682" y="3604"/>
                    <a:pt x="2682" y="3604"/>
                  </a:cubicBezTo>
                  <a:cubicBezTo>
                    <a:pt x="2734" y="3750"/>
                    <a:pt x="2804" y="3831"/>
                    <a:pt x="3048" y="3831"/>
                  </a:cubicBezTo>
                  <a:cubicBezTo>
                    <a:pt x="3280" y="3831"/>
                    <a:pt x="3349" y="3755"/>
                    <a:pt x="3349" y="3651"/>
                  </a:cubicBezTo>
                  <a:cubicBezTo>
                    <a:pt x="3349" y="3587"/>
                    <a:pt x="3320" y="3494"/>
                    <a:pt x="3297" y="34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3">
            <a:extLst>
              <a:ext uri="{FF2B5EF4-FFF2-40B4-BE49-F238E27FC236}">
                <a16:creationId xmlns:a16="http://schemas.microsoft.com/office/drawing/2014/main" id="{821E028B-F9F6-4D1C-B5FE-B123C31DF62C}"/>
              </a:ext>
            </a:extLst>
          </p:cNvPr>
          <p:cNvGrpSpPr>
            <a:grpSpLocks noChangeAspect="1"/>
          </p:cNvGrpSpPr>
          <p:nvPr userDrawn="1"/>
        </p:nvGrpSpPr>
        <p:grpSpPr bwMode="auto">
          <a:xfrm>
            <a:off x="436564" y="803275"/>
            <a:ext cx="1400175" cy="941388"/>
            <a:chOff x="275" y="506"/>
            <a:chExt cx="882" cy="593"/>
          </a:xfrm>
        </p:grpSpPr>
        <p:sp>
          <p:nvSpPr>
            <p:cNvPr id="20" name="Freeform 14">
              <a:extLst>
                <a:ext uri="{FF2B5EF4-FFF2-40B4-BE49-F238E27FC236}">
                  <a16:creationId xmlns:a16="http://schemas.microsoft.com/office/drawing/2014/main" id="{FFB3A1FF-692A-4CE1-93EA-049F2C2E6314}"/>
                </a:ext>
              </a:extLst>
            </p:cNvPr>
            <p:cNvSpPr>
              <a:spLocks noEditPoints="1"/>
            </p:cNvSpPr>
            <p:nvPr userDrawn="1"/>
          </p:nvSpPr>
          <p:spPr bwMode="auto">
            <a:xfrm>
              <a:off x="275" y="510"/>
              <a:ext cx="102" cy="118"/>
            </a:xfrm>
            <a:custGeom>
              <a:avLst/>
              <a:gdLst>
                <a:gd name="T0" fmla="*/ 341 w 514"/>
                <a:gd name="T1" fmla="*/ 358 h 588"/>
                <a:gd name="T2" fmla="*/ 256 w 514"/>
                <a:gd name="T3" fmla="*/ 120 h 588"/>
                <a:gd name="T4" fmla="*/ 169 w 514"/>
                <a:gd name="T5" fmla="*/ 358 h 588"/>
                <a:gd name="T6" fmla="*/ 341 w 514"/>
                <a:gd name="T7" fmla="*/ 358 h 588"/>
                <a:gd name="T8" fmla="*/ 514 w 514"/>
                <a:gd name="T9" fmla="*/ 560 h 588"/>
                <a:gd name="T10" fmla="*/ 467 w 514"/>
                <a:gd name="T11" fmla="*/ 588 h 588"/>
                <a:gd name="T12" fmla="*/ 411 w 514"/>
                <a:gd name="T13" fmla="*/ 553 h 588"/>
                <a:gd name="T14" fmla="*/ 371 w 514"/>
                <a:gd name="T15" fmla="*/ 442 h 588"/>
                <a:gd name="T16" fmla="*/ 139 w 514"/>
                <a:gd name="T17" fmla="*/ 442 h 588"/>
                <a:gd name="T18" fmla="*/ 99 w 514"/>
                <a:gd name="T19" fmla="*/ 553 h 588"/>
                <a:gd name="T20" fmla="*/ 45 w 514"/>
                <a:gd name="T21" fmla="*/ 588 h 588"/>
                <a:gd name="T22" fmla="*/ 0 w 514"/>
                <a:gd name="T23" fmla="*/ 560 h 588"/>
                <a:gd name="T24" fmla="*/ 8 w 514"/>
                <a:gd name="T25" fmla="*/ 527 h 588"/>
                <a:gd name="T26" fmla="*/ 190 w 514"/>
                <a:gd name="T27" fmla="*/ 51 h 588"/>
                <a:gd name="T28" fmla="*/ 258 w 514"/>
                <a:gd name="T29" fmla="*/ 0 h 588"/>
                <a:gd name="T30" fmla="*/ 327 w 514"/>
                <a:gd name="T31" fmla="*/ 51 h 588"/>
                <a:gd name="T32" fmla="*/ 506 w 514"/>
                <a:gd name="T33" fmla="*/ 527 h 588"/>
                <a:gd name="T34" fmla="*/ 514 w 514"/>
                <a:gd name="T35" fmla="*/ 5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1" y="358"/>
                  </a:moveTo>
                  <a:cubicBezTo>
                    <a:pt x="256" y="120"/>
                    <a:pt x="256" y="120"/>
                    <a:pt x="256" y="120"/>
                  </a:cubicBezTo>
                  <a:cubicBezTo>
                    <a:pt x="169" y="358"/>
                    <a:pt x="169" y="358"/>
                    <a:pt x="169" y="358"/>
                  </a:cubicBezTo>
                  <a:lnTo>
                    <a:pt x="341" y="358"/>
                  </a:lnTo>
                  <a:close/>
                  <a:moveTo>
                    <a:pt x="514" y="560"/>
                  </a:moveTo>
                  <a:cubicBezTo>
                    <a:pt x="514" y="576"/>
                    <a:pt x="503" y="588"/>
                    <a:pt x="467" y="588"/>
                  </a:cubicBezTo>
                  <a:cubicBezTo>
                    <a:pt x="430" y="588"/>
                    <a:pt x="419" y="576"/>
                    <a:pt x="411" y="553"/>
                  </a:cubicBezTo>
                  <a:cubicBezTo>
                    <a:pt x="371" y="442"/>
                    <a:pt x="371" y="442"/>
                    <a:pt x="371" y="442"/>
                  </a:cubicBezTo>
                  <a:cubicBezTo>
                    <a:pt x="139" y="442"/>
                    <a:pt x="139" y="442"/>
                    <a:pt x="139" y="442"/>
                  </a:cubicBezTo>
                  <a:cubicBezTo>
                    <a:pt x="99" y="553"/>
                    <a:pt x="99" y="553"/>
                    <a:pt x="99" y="553"/>
                  </a:cubicBezTo>
                  <a:cubicBezTo>
                    <a:pt x="91" y="576"/>
                    <a:pt x="78" y="588"/>
                    <a:pt x="45" y="588"/>
                  </a:cubicBezTo>
                  <a:cubicBezTo>
                    <a:pt x="11" y="588"/>
                    <a:pt x="0" y="576"/>
                    <a:pt x="0" y="560"/>
                  </a:cubicBezTo>
                  <a:cubicBezTo>
                    <a:pt x="0" y="551"/>
                    <a:pt x="4" y="536"/>
                    <a:pt x="8" y="527"/>
                  </a:cubicBezTo>
                  <a:cubicBezTo>
                    <a:pt x="190" y="51"/>
                    <a:pt x="190" y="51"/>
                    <a:pt x="190" y="51"/>
                  </a:cubicBezTo>
                  <a:cubicBezTo>
                    <a:pt x="204" y="13"/>
                    <a:pt x="218" y="0"/>
                    <a:pt x="258" y="0"/>
                  </a:cubicBezTo>
                  <a:cubicBezTo>
                    <a:pt x="298" y="0"/>
                    <a:pt x="313" y="13"/>
                    <a:pt x="327" y="51"/>
                  </a:cubicBezTo>
                  <a:cubicBezTo>
                    <a:pt x="506" y="527"/>
                    <a:pt x="506" y="527"/>
                    <a:pt x="506" y="527"/>
                  </a:cubicBezTo>
                  <a:cubicBezTo>
                    <a:pt x="509" y="536"/>
                    <a:pt x="514" y="551"/>
                    <a:pt x="514" y="56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233E3683-F9CD-4CF4-9A16-0FDE474E0373}"/>
                </a:ext>
              </a:extLst>
            </p:cNvPr>
            <p:cNvSpPr>
              <a:spLocks/>
            </p:cNvSpPr>
            <p:nvPr userDrawn="1"/>
          </p:nvSpPr>
          <p:spPr bwMode="auto">
            <a:xfrm>
              <a:off x="388" y="547"/>
              <a:ext cx="69" cy="81"/>
            </a:xfrm>
            <a:custGeom>
              <a:avLst/>
              <a:gdLst>
                <a:gd name="T0" fmla="*/ 258 w 349"/>
                <a:gd name="T1" fmla="*/ 368 h 408"/>
                <a:gd name="T2" fmla="*/ 258 w 349"/>
                <a:gd name="T3" fmla="*/ 348 h 408"/>
                <a:gd name="T4" fmla="*/ 136 w 349"/>
                <a:gd name="T5" fmla="*/ 408 h 408"/>
                <a:gd name="T6" fmla="*/ 25 w 349"/>
                <a:gd name="T7" fmla="*/ 354 h 408"/>
                <a:gd name="T8" fmla="*/ 0 w 349"/>
                <a:gd name="T9" fmla="*/ 251 h 408"/>
                <a:gd name="T10" fmla="*/ 0 w 349"/>
                <a:gd name="T11" fmla="*/ 39 h 408"/>
                <a:gd name="T12" fmla="*/ 48 w 349"/>
                <a:gd name="T13" fmla="*/ 0 h 408"/>
                <a:gd name="T14" fmla="*/ 96 w 349"/>
                <a:gd name="T15" fmla="*/ 39 h 408"/>
                <a:gd name="T16" fmla="*/ 96 w 349"/>
                <a:gd name="T17" fmla="*/ 236 h 408"/>
                <a:gd name="T18" fmla="*/ 111 w 349"/>
                <a:gd name="T19" fmla="*/ 297 h 408"/>
                <a:gd name="T20" fmla="*/ 171 w 349"/>
                <a:gd name="T21" fmla="*/ 324 h 408"/>
                <a:gd name="T22" fmla="*/ 253 w 349"/>
                <a:gd name="T23" fmla="*/ 282 h 408"/>
                <a:gd name="T24" fmla="*/ 253 w 349"/>
                <a:gd name="T25" fmla="*/ 39 h 408"/>
                <a:gd name="T26" fmla="*/ 301 w 349"/>
                <a:gd name="T27" fmla="*/ 0 h 408"/>
                <a:gd name="T28" fmla="*/ 349 w 349"/>
                <a:gd name="T29" fmla="*/ 39 h 408"/>
                <a:gd name="T30" fmla="*/ 349 w 349"/>
                <a:gd name="T31" fmla="*/ 368 h 408"/>
                <a:gd name="T32" fmla="*/ 303 w 349"/>
                <a:gd name="T33" fmla="*/ 407 h 408"/>
                <a:gd name="T34" fmla="*/ 258 w 349"/>
                <a:gd name="T35" fmla="*/ 3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408">
                  <a:moveTo>
                    <a:pt x="258" y="368"/>
                  </a:moveTo>
                  <a:cubicBezTo>
                    <a:pt x="258" y="348"/>
                    <a:pt x="258" y="348"/>
                    <a:pt x="258" y="348"/>
                  </a:cubicBezTo>
                  <a:cubicBezTo>
                    <a:pt x="234" y="387"/>
                    <a:pt x="191" y="408"/>
                    <a:pt x="136" y="408"/>
                  </a:cubicBezTo>
                  <a:cubicBezTo>
                    <a:pt x="87" y="408"/>
                    <a:pt x="48" y="391"/>
                    <a:pt x="25" y="354"/>
                  </a:cubicBezTo>
                  <a:cubicBezTo>
                    <a:pt x="8" y="330"/>
                    <a:pt x="0" y="295"/>
                    <a:pt x="0" y="251"/>
                  </a:cubicBezTo>
                  <a:cubicBezTo>
                    <a:pt x="0" y="39"/>
                    <a:pt x="0" y="39"/>
                    <a:pt x="0" y="39"/>
                  </a:cubicBezTo>
                  <a:cubicBezTo>
                    <a:pt x="0" y="13"/>
                    <a:pt x="16" y="0"/>
                    <a:pt x="48" y="0"/>
                  </a:cubicBezTo>
                  <a:cubicBezTo>
                    <a:pt x="80" y="0"/>
                    <a:pt x="96" y="13"/>
                    <a:pt x="96" y="39"/>
                  </a:cubicBezTo>
                  <a:cubicBezTo>
                    <a:pt x="96" y="236"/>
                    <a:pt x="96" y="236"/>
                    <a:pt x="96" y="236"/>
                  </a:cubicBezTo>
                  <a:cubicBezTo>
                    <a:pt x="96" y="259"/>
                    <a:pt x="99" y="282"/>
                    <a:pt x="111" y="297"/>
                  </a:cubicBezTo>
                  <a:cubicBezTo>
                    <a:pt x="123" y="314"/>
                    <a:pt x="143" y="324"/>
                    <a:pt x="171" y="324"/>
                  </a:cubicBezTo>
                  <a:cubicBezTo>
                    <a:pt x="205" y="324"/>
                    <a:pt x="234" y="311"/>
                    <a:pt x="253" y="282"/>
                  </a:cubicBezTo>
                  <a:cubicBezTo>
                    <a:pt x="253" y="39"/>
                    <a:pt x="253" y="39"/>
                    <a:pt x="253" y="39"/>
                  </a:cubicBezTo>
                  <a:cubicBezTo>
                    <a:pt x="253" y="13"/>
                    <a:pt x="269" y="0"/>
                    <a:pt x="301" y="0"/>
                  </a:cubicBezTo>
                  <a:cubicBezTo>
                    <a:pt x="333" y="0"/>
                    <a:pt x="349" y="13"/>
                    <a:pt x="349" y="39"/>
                  </a:cubicBezTo>
                  <a:cubicBezTo>
                    <a:pt x="349" y="368"/>
                    <a:pt x="349" y="368"/>
                    <a:pt x="349" y="368"/>
                  </a:cubicBezTo>
                  <a:cubicBezTo>
                    <a:pt x="349" y="394"/>
                    <a:pt x="334" y="407"/>
                    <a:pt x="303" y="407"/>
                  </a:cubicBezTo>
                  <a:cubicBezTo>
                    <a:pt x="270" y="407"/>
                    <a:pt x="258" y="391"/>
                    <a:pt x="258" y="368"/>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9CB98DB7-CE93-47C6-8785-76E24F0A9AFB}"/>
                </a:ext>
              </a:extLst>
            </p:cNvPr>
            <p:cNvSpPr>
              <a:spLocks/>
            </p:cNvSpPr>
            <p:nvPr userDrawn="1"/>
          </p:nvSpPr>
          <p:spPr bwMode="auto">
            <a:xfrm>
              <a:off x="472" y="546"/>
              <a:ext cx="61" cy="83"/>
            </a:xfrm>
            <a:custGeom>
              <a:avLst/>
              <a:gdLst>
                <a:gd name="T0" fmla="*/ 4 w 303"/>
                <a:gd name="T1" fmla="*/ 118 h 413"/>
                <a:gd name="T2" fmla="*/ 152 w 303"/>
                <a:gd name="T3" fmla="*/ 0 h 413"/>
                <a:gd name="T4" fmla="*/ 268 w 303"/>
                <a:gd name="T5" fmla="*/ 29 h 413"/>
                <a:gd name="T6" fmla="*/ 298 w 303"/>
                <a:gd name="T7" fmla="*/ 69 h 413"/>
                <a:gd name="T8" fmla="*/ 257 w 303"/>
                <a:gd name="T9" fmla="*/ 114 h 413"/>
                <a:gd name="T10" fmla="*/ 222 w 303"/>
                <a:gd name="T11" fmla="*/ 101 h 413"/>
                <a:gd name="T12" fmla="*/ 148 w 303"/>
                <a:gd name="T13" fmla="*/ 81 h 413"/>
                <a:gd name="T14" fmla="*/ 96 w 303"/>
                <a:gd name="T15" fmla="*/ 115 h 413"/>
                <a:gd name="T16" fmla="*/ 303 w 303"/>
                <a:gd name="T17" fmla="*/ 292 h 413"/>
                <a:gd name="T18" fmla="*/ 152 w 303"/>
                <a:gd name="T19" fmla="*/ 413 h 413"/>
                <a:gd name="T20" fmla="*/ 29 w 303"/>
                <a:gd name="T21" fmla="*/ 380 h 413"/>
                <a:gd name="T22" fmla="*/ 0 w 303"/>
                <a:gd name="T23" fmla="*/ 339 h 413"/>
                <a:gd name="T24" fmla="*/ 42 w 303"/>
                <a:gd name="T25" fmla="*/ 293 h 413"/>
                <a:gd name="T26" fmla="*/ 73 w 303"/>
                <a:gd name="T27" fmla="*/ 307 h 413"/>
                <a:gd name="T28" fmla="*/ 153 w 303"/>
                <a:gd name="T29" fmla="*/ 332 h 413"/>
                <a:gd name="T30" fmla="*/ 209 w 303"/>
                <a:gd name="T31" fmla="*/ 294 h 413"/>
                <a:gd name="T32" fmla="*/ 4 w 303"/>
                <a:gd name="T33" fmla="*/ 11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13">
                  <a:moveTo>
                    <a:pt x="4" y="118"/>
                  </a:moveTo>
                  <a:cubicBezTo>
                    <a:pt x="4" y="48"/>
                    <a:pt x="59" y="0"/>
                    <a:pt x="152" y="0"/>
                  </a:cubicBezTo>
                  <a:cubicBezTo>
                    <a:pt x="195" y="0"/>
                    <a:pt x="238" y="11"/>
                    <a:pt x="268" y="29"/>
                  </a:cubicBezTo>
                  <a:cubicBezTo>
                    <a:pt x="289" y="41"/>
                    <a:pt x="298" y="54"/>
                    <a:pt x="298" y="69"/>
                  </a:cubicBezTo>
                  <a:cubicBezTo>
                    <a:pt x="298" y="88"/>
                    <a:pt x="283" y="114"/>
                    <a:pt x="257" y="114"/>
                  </a:cubicBezTo>
                  <a:cubicBezTo>
                    <a:pt x="249" y="114"/>
                    <a:pt x="240" y="110"/>
                    <a:pt x="222" y="101"/>
                  </a:cubicBezTo>
                  <a:cubicBezTo>
                    <a:pt x="198" y="88"/>
                    <a:pt x="174" y="81"/>
                    <a:pt x="148" y="81"/>
                  </a:cubicBezTo>
                  <a:cubicBezTo>
                    <a:pt x="115" y="81"/>
                    <a:pt x="96" y="95"/>
                    <a:pt x="96" y="115"/>
                  </a:cubicBezTo>
                  <a:cubicBezTo>
                    <a:pt x="96" y="177"/>
                    <a:pt x="303" y="153"/>
                    <a:pt x="303" y="292"/>
                  </a:cubicBezTo>
                  <a:cubicBezTo>
                    <a:pt x="303" y="365"/>
                    <a:pt x="246" y="413"/>
                    <a:pt x="152" y="413"/>
                  </a:cubicBezTo>
                  <a:cubicBezTo>
                    <a:pt x="107" y="413"/>
                    <a:pt x="64" y="402"/>
                    <a:pt x="29" y="380"/>
                  </a:cubicBezTo>
                  <a:cubicBezTo>
                    <a:pt x="10" y="367"/>
                    <a:pt x="0" y="354"/>
                    <a:pt x="0" y="339"/>
                  </a:cubicBezTo>
                  <a:cubicBezTo>
                    <a:pt x="0" y="320"/>
                    <a:pt x="15" y="293"/>
                    <a:pt x="42" y="293"/>
                  </a:cubicBezTo>
                  <a:cubicBezTo>
                    <a:pt x="52" y="293"/>
                    <a:pt x="59" y="299"/>
                    <a:pt x="73" y="307"/>
                  </a:cubicBezTo>
                  <a:cubicBezTo>
                    <a:pt x="101" y="322"/>
                    <a:pt x="123" y="332"/>
                    <a:pt x="153" y="332"/>
                  </a:cubicBezTo>
                  <a:cubicBezTo>
                    <a:pt x="187" y="332"/>
                    <a:pt x="209" y="317"/>
                    <a:pt x="209" y="294"/>
                  </a:cubicBezTo>
                  <a:cubicBezTo>
                    <a:pt x="209" y="230"/>
                    <a:pt x="4" y="254"/>
                    <a:pt x="4" y="118"/>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B345AE7B-D2B5-4C6B-AAD8-079E5919C48E}"/>
                </a:ext>
              </a:extLst>
            </p:cNvPr>
            <p:cNvSpPr>
              <a:spLocks/>
            </p:cNvSpPr>
            <p:nvPr userDrawn="1"/>
          </p:nvSpPr>
          <p:spPr bwMode="auto">
            <a:xfrm>
              <a:off x="538" y="523"/>
              <a:ext cx="62" cy="106"/>
            </a:xfrm>
            <a:custGeom>
              <a:avLst/>
              <a:gdLst>
                <a:gd name="T0" fmla="*/ 314 w 314"/>
                <a:gd name="T1" fmla="*/ 479 h 529"/>
                <a:gd name="T2" fmla="*/ 294 w 314"/>
                <a:gd name="T3" fmla="*/ 509 h 529"/>
                <a:gd name="T4" fmla="*/ 211 w 314"/>
                <a:gd name="T5" fmla="*/ 529 h 529"/>
                <a:gd name="T6" fmla="*/ 98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7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09" y="500"/>
                    <a:pt x="294" y="509"/>
                  </a:cubicBezTo>
                  <a:cubicBezTo>
                    <a:pt x="275" y="521"/>
                    <a:pt x="244" y="529"/>
                    <a:pt x="211" y="529"/>
                  </a:cubicBezTo>
                  <a:cubicBezTo>
                    <a:pt x="150" y="529"/>
                    <a:pt x="117" y="505"/>
                    <a:pt x="98" y="471"/>
                  </a:cubicBezTo>
                  <a:cubicBezTo>
                    <a:pt x="81"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3"/>
                    <a:pt x="177" y="409"/>
                    <a:pt x="186" y="426"/>
                  </a:cubicBezTo>
                  <a:cubicBezTo>
                    <a:pt x="193" y="440"/>
                    <a:pt x="205" y="447"/>
                    <a:pt x="224" y="447"/>
                  </a:cubicBezTo>
                  <a:cubicBezTo>
                    <a:pt x="235" y="447"/>
                    <a:pt x="246" y="444"/>
                    <a:pt x="255" y="440"/>
                  </a:cubicBezTo>
                  <a:cubicBezTo>
                    <a:pt x="264" y="438"/>
                    <a:pt x="271" y="435"/>
                    <a:pt x="277" y="435"/>
                  </a:cubicBezTo>
                  <a:cubicBezTo>
                    <a:pt x="304" y="435"/>
                    <a:pt x="314" y="464"/>
                    <a:pt x="314" y="47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A91100C-7760-4E70-B7C6-2DAF2D079EFB}"/>
                </a:ext>
              </a:extLst>
            </p:cNvPr>
            <p:cNvSpPr>
              <a:spLocks/>
            </p:cNvSpPr>
            <p:nvPr userDrawn="1"/>
          </p:nvSpPr>
          <p:spPr bwMode="auto">
            <a:xfrm>
              <a:off x="613" y="546"/>
              <a:ext cx="49" cy="82"/>
            </a:xfrm>
            <a:custGeom>
              <a:avLst/>
              <a:gdLst>
                <a:gd name="T0" fmla="*/ 96 w 244"/>
                <a:gd name="T1" fmla="*/ 370 h 409"/>
                <a:gd name="T2" fmla="*/ 48 w 244"/>
                <a:gd name="T3" fmla="*/ 409 h 409"/>
                <a:gd name="T4" fmla="*/ 0 w 244"/>
                <a:gd name="T5" fmla="*/ 370 h 409"/>
                <a:gd name="T6" fmla="*/ 0 w 244"/>
                <a:gd name="T7" fmla="*/ 41 h 409"/>
                <a:gd name="T8" fmla="*/ 46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6 w 244"/>
                <a:gd name="T21" fmla="*/ 143 h 409"/>
                <a:gd name="T22" fmla="*/ 96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6" y="370"/>
                  </a:move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cubicBezTo>
                    <a:pt x="91" y="72"/>
                    <a:pt x="91" y="72"/>
                    <a:pt x="91" y="72"/>
                  </a:cubicBezTo>
                  <a:cubicBezTo>
                    <a:pt x="112" y="28"/>
                    <a:pt x="151" y="0"/>
                    <a:pt x="203" y="0"/>
                  </a:cubicBezTo>
                  <a:cubicBezTo>
                    <a:pt x="233" y="0"/>
                    <a:pt x="244" y="14"/>
                    <a:pt x="244" y="44"/>
                  </a:cubicBezTo>
                  <a:cubicBezTo>
                    <a:pt x="244" y="74"/>
                    <a:pt x="232" y="88"/>
                    <a:pt x="198" y="88"/>
                  </a:cubicBezTo>
                  <a:cubicBezTo>
                    <a:pt x="145" y="90"/>
                    <a:pt x="116" y="105"/>
                    <a:pt x="96" y="143"/>
                  </a:cubicBezTo>
                  <a:lnTo>
                    <a:pt x="9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39D7B711-1455-4DB6-AF4E-04124DE8958C}"/>
                </a:ext>
              </a:extLst>
            </p:cNvPr>
            <p:cNvSpPr>
              <a:spLocks noEditPoints="1"/>
            </p:cNvSpPr>
            <p:nvPr userDrawn="1"/>
          </p:nvSpPr>
          <p:spPr bwMode="auto">
            <a:xfrm>
              <a:off x="665" y="546"/>
              <a:ext cx="66" cy="82"/>
            </a:xfrm>
            <a:custGeom>
              <a:avLst/>
              <a:gdLst>
                <a:gd name="T0" fmla="*/ 101 w 329"/>
                <a:gd name="T1" fmla="*/ 289 h 411"/>
                <a:gd name="T2" fmla="*/ 159 w 329"/>
                <a:gd name="T3" fmla="*/ 333 h 411"/>
                <a:gd name="T4" fmla="*/ 235 w 329"/>
                <a:gd name="T5" fmla="*/ 306 h 411"/>
                <a:gd name="T6" fmla="*/ 235 w 329"/>
                <a:gd name="T7" fmla="*/ 219 h 411"/>
                <a:gd name="T8" fmla="*/ 101 w 329"/>
                <a:gd name="T9" fmla="*/ 289 h 411"/>
                <a:gd name="T10" fmla="*/ 165 w 329"/>
                <a:gd name="T11" fmla="*/ 81 h 411"/>
                <a:gd name="T12" fmla="*/ 91 w 329"/>
                <a:gd name="T13" fmla="*/ 101 h 411"/>
                <a:gd name="T14" fmla="*/ 57 w 329"/>
                <a:gd name="T15" fmla="*/ 115 h 411"/>
                <a:gd name="T16" fmla="*/ 18 w 329"/>
                <a:gd name="T17" fmla="*/ 69 h 411"/>
                <a:gd name="T18" fmla="*/ 47 w 329"/>
                <a:gd name="T19" fmla="*/ 31 h 411"/>
                <a:gd name="T20" fmla="*/ 174 w 329"/>
                <a:gd name="T21" fmla="*/ 0 h 411"/>
                <a:gd name="T22" fmla="*/ 303 w 329"/>
                <a:gd name="T23" fmla="*/ 48 h 411"/>
                <a:gd name="T24" fmla="*/ 329 w 329"/>
                <a:gd name="T25" fmla="*/ 146 h 411"/>
                <a:gd name="T26" fmla="*/ 329 w 329"/>
                <a:gd name="T27" fmla="*/ 369 h 411"/>
                <a:gd name="T28" fmla="*/ 283 w 329"/>
                <a:gd name="T29" fmla="*/ 410 h 411"/>
                <a:gd name="T30" fmla="*/ 240 w 329"/>
                <a:gd name="T31" fmla="*/ 381 h 411"/>
                <a:gd name="T32" fmla="*/ 240 w 329"/>
                <a:gd name="T33" fmla="*/ 365 h 411"/>
                <a:gd name="T34" fmla="*/ 127 w 329"/>
                <a:gd name="T35" fmla="*/ 411 h 411"/>
                <a:gd name="T36" fmla="*/ 0 w 329"/>
                <a:gd name="T37" fmla="*/ 297 h 411"/>
                <a:gd name="T38" fmla="*/ 235 w 329"/>
                <a:gd name="T39" fmla="*/ 157 h 411"/>
                <a:gd name="T40" fmla="*/ 235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8" y="115"/>
                    <a:pt x="57" y="115"/>
                  </a:cubicBezTo>
                  <a:cubicBezTo>
                    <a:pt x="32" y="115"/>
                    <a:pt x="18" y="88"/>
                    <a:pt x="18" y="69"/>
                  </a:cubicBezTo>
                  <a:cubicBezTo>
                    <a:pt x="18" y="56"/>
                    <a:pt x="26" y="44"/>
                    <a:pt x="47" y="31"/>
                  </a:cubicBezTo>
                  <a:cubicBezTo>
                    <a:pt x="83" y="11"/>
                    <a:pt x="127" y="0"/>
                    <a:pt x="174" y="0"/>
                  </a:cubicBezTo>
                  <a:cubicBezTo>
                    <a:pt x="239" y="0"/>
                    <a:pt x="278" y="18"/>
                    <a:pt x="303" y="48"/>
                  </a:cubicBezTo>
                  <a:cubicBezTo>
                    <a:pt x="321" y="70"/>
                    <a:pt x="329" y="103"/>
                    <a:pt x="329" y="146"/>
                  </a:cubicBezTo>
                  <a:cubicBezTo>
                    <a:pt x="329" y="369"/>
                    <a:pt x="329" y="369"/>
                    <a:pt x="329" y="369"/>
                  </a:cubicBezTo>
                  <a:cubicBezTo>
                    <a:pt x="329"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9A203A23-1C1B-4C61-82CD-2AB00CC314AC}"/>
                </a:ext>
              </a:extLst>
            </p:cNvPr>
            <p:cNvSpPr>
              <a:spLocks/>
            </p:cNvSpPr>
            <p:nvPr userDrawn="1"/>
          </p:nvSpPr>
          <p:spPr bwMode="auto">
            <a:xfrm>
              <a:off x="750" y="506"/>
              <a:ext cx="19" cy="122"/>
            </a:xfrm>
            <a:custGeom>
              <a:avLst/>
              <a:gdLst>
                <a:gd name="T0" fmla="*/ 96 w 96"/>
                <a:gd name="T1" fmla="*/ 572 h 611"/>
                <a:gd name="T2" fmla="*/ 48 w 96"/>
                <a:gd name="T3" fmla="*/ 611 h 611"/>
                <a:gd name="T4" fmla="*/ 0 w 96"/>
                <a:gd name="T5" fmla="*/ 572 h 611"/>
                <a:gd name="T6" fmla="*/ 0 w 96"/>
                <a:gd name="T7" fmla="*/ 39 h 611"/>
                <a:gd name="T8" fmla="*/ 48 w 96"/>
                <a:gd name="T9" fmla="*/ 0 h 611"/>
                <a:gd name="T10" fmla="*/ 96 w 96"/>
                <a:gd name="T11" fmla="*/ 39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39"/>
                    <a:pt x="0" y="39"/>
                    <a:pt x="0" y="39"/>
                  </a:cubicBezTo>
                  <a:cubicBezTo>
                    <a:pt x="0" y="13"/>
                    <a:pt x="16" y="0"/>
                    <a:pt x="48" y="0"/>
                  </a:cubicBezTo>
                  <a:cubicBezTo>
                    <a:pt x="80" y="0"/>
                    <a:pt x="96" y="13"/>
                    <a:pt x="96" y="39"/>
                  </a:cubicBezTo>
                  <a:lnTo>
                    <a:pt x="96"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DD2837A5-C677-4840-B316-2D65FAF712A5}"/>
                </a:ext>
              </a:extLst>
            </p:cNvPr>
            <p:cNvSpPr>
              <a:spLocks noEditPoints="1"/>
            </p:cNvSpPr>
            <p:nvPr userDrawn="1"/>
          </p:nvSpPr>
          <p:spPr bwMode="auto">
            <a:xfrm>
              <a:off x="786" y="510"/>
              <a:ext cx="24" cy="118"/>
            </a:xfrm>
            <a:custGeom>
              <a:avLst/>
              <a:gdLst>
                <a:gd name="T0" fmla="*/ 109 w 121"/>
                <a:gd name="T1" fmla="*/ 553 h 592"/>
                <a:gd name="T2" fmla="*/ 61 w 121"/>
                <a:gd name="T3" fmla="*/ 592 h 592"/>
                <a:gd name="T4" fmla="*/ 13 w 121"/>
                <a:gd name="T5" fmla="*/ 553 h 592"/>
                <a:gd name="T6" fmla="*/ 13 w 121"/>
                <a:gd name="T7" fmla="*/ 224 h 592"/>
                <a:gd name="T8" fmla="*/ 61 w 121"/>
                <a:gd name="T9" fmla="*/ 185 h 592"/>
                <a:gd name="T10" fmla="*/ 109 w 121"/>
                <a:gd name="T11" fmla="*/ 224 h 592"/>
                <a:gd name="T12" fmla="*/ 109 w 121"/>
                <a:gd name="T13" fmla="*/ 553 h 592"/>
                <a:gd name="T14" fmla="*/ 61 w 121"/>
                <a:gd name="T15" fmla="*/ 119 h 592"/>
                <a:gd name="T16" fmla="*/ 0 w 121"/>
                <a:gd name="T17" fmla="*/ 59 h 592"/>
                <a:gd name="T18" fmla="*/ 61 w 121"/>
                <a:gd name="T19" fmla="*/ 0 h 592"/>
                <a:gd name="T20" fmla="*/ 121 w 121"/>
                <a:gd name="T21" fmla="*/ 59 h 592"/>
                <a:gd name="T22" fmla="*/ 61 w 121"/>
                <a:gd name="T23" fmla="*/ 119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592">
                  <a:moveTo>
                    <a:pt x="109" y="553"/>
                  </a:moveTo>
                  <a:cubicBezTo>
                    <a:pt x="109" y="579"/>
                    <a:pt x="93" y="592"/>
                    <a:pt x="61" y="592"/>
                  </a:cubicBezTo>
                  <a:cubicBezTo>
                    <a:pt x="29" y="592"/>
                    <a:pt x="13" y="579"/>
                    <a:pt x="13" y="553"/>
                  </a:cubicBezTo>
                  <a:cubicBezTo>
                    <a:pt x="13" y="224"/>
                    <a:pt x="13" y="224"/>
                    <a:pt x="13" y="224"/>
                  </a:cubicBezTo>
                  <a:cubicBezTo>
                    <a:pt x="13" y="198"/>
                    <a:pt x="29" y="185"/>
                    <a:pt x="61" y="185"/>
                  </a:cubicBezTo>
                  <a:cubicBezTo>
                    <a:pt x="93" y="185"/>
                    <a:pt x="109" y="198"/>
                    <a:pt x="109" y="224"/>
                  </a:cubicBezTo>
                  <a:lnTo>
                    <a:pt x="109" y="553"/>
                  </a:lnTo>
                  <a:close/>
                  <a:moveTo>
                    <a:pt x="61" y="119"/>
                  </a:moveTo>
                  <a:cubicBezTo>
                    <a:pt x="26" y="119"/>
                    <a:pt x="0" y="94"/>
                    <a:pt x="0" y="59"/>
                  </a:cubicBezTo>
                  <a:cubicBezTo>
                    <a:pt x="0" y="25"/>
                    <a:pt x="26" y="0"/>
                    <a:pt x="61" y="0"/>
                  </a:cubicBezTo>
                  <a:cubicBezTo>
                    <a:pt x="95" y="0"/>
                    <a:pt x="121" y="25"/>
                    <a:pt x="121" y="59"/>
                  </a:cubicBezTo>
                  <a:cubicBezTo>
                    <a:pt x="121" y="94"/>
                    <a:pt x="95" y="119"/>
                    <a:pt x="61" y="11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4B56F955-0F5D-47F2-989A-232C1E31190D}"/>
                </a:ext>
              </a:extLst>
            </p:cNvPr>
            <p:cNvSpPr>
              <a:spLocks noEditPoints="1"/>
            </p:cNvSpPr>
            <p:nvPr userDrawn="1"/>
          </p:nvSpPr>
          <p:spPr bwMode="auto">
            <a:xfrm>
              <a:off x="822" y="546"/>
              <a:ext cx="66" cy="82"/>
            </a:xfrm>
            <a:custGeom>
              <a:avLst/>
              <a:gdLst>
                <a:gd name="T0" fmla="*/ 101 w 328"/>
                <a:gd name="T1" fmla="*/ 289 h 411"/>
                <a:gd name="T2" fmla="*/ 159 w 328"/>
                <a:gd name="T3" fmla="*/ 333 h 411"/>
                <a:gd name="T4" fmla="*/ 235 w 328"/>
                <a:gd name="T5" fmla="*/ 306 h 411"/>
                <a:gd name="T6" fmla="*/ 235 w 328"/>
                <a:gd name="T7" fmla="*/ 219 h 411"/>
                <a:gd name="T8" fmla="*/ 101 w 328"/>
                <a:gd name="T9" fmla="*/ 289 h 411"/>
                <a:gd name="T10" fmla="*/ 165 w 328"/>
                <a:gd name="T11" fmla="*/ 81 h 411"/>
                <a:gd name="T12" fmla="*/ 91 w 328"/>
                <a:gd name="T13" fmla="*/ 101 h 411"/>
                <a:gd name="T14" fmla="*/ 57 w 328"/>
                <a:gd name="T15" fmla="*/ 115 h 411"/>
                <a:gd name="T16" fmla="*/ 18 w 328"/>
                <a:gd name="T17" fmla="*/ 69 h 411"/>
                <a:gd name="T18" fmla="*/ 47 w 328"/>
                <a:gd name="T19" fmla="*/ 31 h 411"/>
                <a:gd name="T20" fmla="*/ 174 w 328"/>
                <a:gd name="T21" fmla="*/ 0 h 411"/>
                <a:gd name="T22" fmla="*/ 303 w 328"/>
                <a:gd name="T23" fmla="*/ 48 h 411"/>
                <a:gd name="T24" fmla="*/ 328 w 328"/>
                <a:gd name="T25" fmla="*/ 146 h 411"/>
                <a:gd name="T26" fmla="*/ 328 w 328"/>
                <a:gd name="T27" fmla="*/ 369 h 411"/>
                <a:gd name="T28" fmla="*/ 283 w 328"/>
                <a:gd name="T29" fmla="*/ 410 h 411"/>
                <a:gd name="T30" fmla="*/ 240 w 328"/>
                <a:gd name="T31" fmla="*/ 381 h 411"/>
                <a:gd name="T32" fmla="*/ 240 w 328"/>
                <a:gd name="T33" fmla="*/ 365 h 411"/>
                <a:gd name="T34" fmla="*/ 127 w 328"/>
                <a:gd name="T35" fmla="*/ 411 h 411"/>
                <a:gd name="T36" fmla="*/ 0 w 328"/>
                <a:gd name="T37" fmla="*/ 297 h 411"/>
                <a:gd name="T38" fmla="*/ 235 w 328"/>
                <a:gd name="T39" fmla="*/ 157 h 411"/>
                <a:gd name="T40" fmla="*/ 235 w 328"/>
                <a:gd name="T41" fmla="*/ 148 h 411"/>
                <a:gd name="T42" fmla="*/ 165 w 328"/>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7" y="115"/>
                    <a:pt x="57" y="115"/>
                  </a:cubicBezTo>
                  <a:cubicBezTo>
                    <a:pt x="32" y="115"/>
                    <a:pt x="18" y="88"/>
                    <a:pt x="18" y="69"/>
                  </a:cubicBezTo>
                  <a:cubicBezTo>
                    <a:pt x="18" y="56"/>
                    <a:pt x="26" y="44"/>
                    <a:pt x="47" y="31"/>
                  </a:cubicBezTo>
                  <a:cubicBezTo>
                    <a:pt x="83" y="11"/>
                    <a:pt x="127" y="0"/>
                    <a:pt x="174" y="0"/>
                  </a:cubicBezTo>
                  <a:cubicBezTo>
                    <a:pt x="238" y="0"/>
                    <a:pt x="278" y="18"/>
                    <a:pt x="303" y="48"/>
                  </a:cubicBezTo>
                  <a:cubicBezTo>
                    <a:pt x="320" y="70"/>
                    <a:pt x="328" y="103"/>
                    <a:pt x="328" y="146"/>
                  </a:cubicBezTo>
                  <a:cubicBezTo>
                    <a:pt x="328" y="369"/>
                    <a:pt x="328" y="369"/>
                    <a:pt x="328" y="369"/>
                  </a:cubicBezTo>
                  <a:cubicBezTo>
                    <a:pt x="328"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4"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890BCAE1-CD2B-45EA-A597-FE81FDE1274E}"/>
                </a:ext>
              </a:extLst>
            </p:cNvPr>
            <p:cNvSpPr>
              <a:spLocks noEditPoints="1"/>
            </p:cNvSpPr>
            <p:nvPr userDrawn="1"/>
          </p:nvSpPr>
          <p:spPr bwMode="auto">
            <a:xfrm>
              <a:off x="933" y="510"/>
              <a:ext cx="102" cy="119"/>
            </a:xfrm>
            <a:custGeom>
              <a:avLst/>
              <a:gdLst>
                <a:gd name="T0" fmla="*/ 191 w 510"/>
                <a:gd name="T1" fmla="*/ 235 h 594"/>
                <a:gd name="T2" fmla="*/ 275 w 510"/>
                <a:gd name="T3" fmla="*/ 136 h 594"/>
                <a:gd name="T4" fmla="*/ 205 w 510"/>
                <a:gd name="T5" fmla="*/ 74 h 594"/>
                <a:gd name="T6" fmla="*/ 139 w 510"/>
                <a:gd name="T7" fmla="*/ 134 h 594"/>
                <a:gd name="T8" fmla="*/ 191 w 510"/>
                <a:gd name="T9" fmla="*/ 235 h 594"/>
                <a:gd name="T10" fmla="*/ 178 w 510"/>
                <a:gd name="T11" fmla="*/ 514 h 594"/>
                <a:gd name="T12" fmla="*/ 290 w 510"/>
                <a:gd name="T13" fmla="*/ 463 h 594"/>
                <a:gd name="T14" fmla="*/ 172 w 510"/>
                <a:gd name="T15" fmla="*/ 338 h 594"/>
                <a:gd name="T16" fmla="*/ 96 w 510"/>
                <a:gd name="T17" fmla="*/ 442 h 594"/>
                <a:gd name="T18" fmla="*/ 178 w 510"/>
                <a:gd name="T19" fmla="*/ 514 h 594"/>
                <a:gd name="T20" fmla="*/ 510 w 510"/>
                <a:gd name="T21" fmla="*/ 566 h 594"/>
                <a:gd name="T22" fmla="*/ 460 w 510"/>
                <a:gd name="T23" fmla="*/ 591 h 594"/>
                <a:gd name="T24" fmla="*/ 396 w 510"/>
                <a:gd name="T25" fmla="*/ 566 h 594"/>
                <a:gd name="T26" fmla="*/ 350 w 510"/>
                <a:gd name="T27" fmla="*/ 518 h 594"/>
                <a:gd name="T28" fmla="*/ 172 w 510"/>
                <a:gd name="T29" fmla="*/ 594 h 594"/>
                <a:gd name="T30" fmla="*/ 0 w 510"/>
                <a:gd name="T31" fmla="*/ 447 h 594"/>
                <a:gd name="T32" fmla="*/ 118 w 510"/>
                <a:gd name="T33" fmla="*/ 279 h 594"/>
                <a:gd name="T34" fmla="*/ 47 w 510"/>
                <a:gd name="T35" fmla="*/ 136 h 594"/>
                <a:gd name="T36" fmla="*/ 207 w 510"/>
                <a:gd name="T37" fmla="*/ 0 h 594"/>
                <a:gd name="T38" fmla="*/ 364 w 510"/>
                <a:gd name="T39" fmla="*/ 130 h 594"/>
                <a:gd name="T40" fmla="*/ 242 w 510"/>
                <a:gd name="T41" fmla="*/ 291 h 594"/>
                <a:gd name="T42" fmla="*/ 342 w 510"/>
                <a:gd name="T43" fmla="*/ 398 h 594"/>
                <a:gd name="T44" fmla="*/ 400 w 510"/>
                <a:gd name="T45" fmla="*/ 293 h 594"/>
                <a:gd name="T46" fmla="*/ 434 w 510"/>
                <a:gd name="T47" fmla="*/ 268 h 594"/>
                <a:gd name="T48" fmla="*/ 483 w 510"/>
                <a:gd name="T49" fmla="*/ 307 h 594"/>
                <a:gd name="T50" fmla="*/ 407 w 510"/>
                <a:gd name="T51" fmla="*/ 450 h 594"/>
                <a:gd name="T52" fmla="*/ 486 w 510"/>
                <a:gd name="T53" fmla="*/ 529 h 594"/>
                <a:gd name="T54" fmla="*/ 510 w 510"/>
                <a:gd name="T55" fmla="*/ 56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0" h="594">
                  <a:moveTo>
                    <a:pt x="191" y="235"/>
                  </a:moveTo>
                  <a:cubicBezTo>
                    <a:pt x="237" y="205"/>
                    <a:pt x="275" y="176"/>
                    <a:pt x="275" y="136"/>
                  </a:cubicBezTo>
                  <a:cubicBezTo>
                    <a:pt x="275" y="99"/>
                    <a:pt x="245" y="74"/>
                    <a:pt x="205" y="74"/>
                  </a:cubicBezTo>
                  <a:cubicBezTo>
                    <a:pt x="170" y="74"/>
                    <a:pt x="139" y="94"/>
                    <a:pt x="139" y="134"/>
                  </a:cubicBezTo>
                  <a:cubicBezTo>
                    <a:pt x="139" y="168"/>
                    <a:pt x="161" y="200"/>
                    <a:pt x="191" y="235"/>
                  </a:cubicBezTo>
                  <a:moveTo>
                    <a:pt x="178" y="514"/>
                  </a:moveTo>
                  <a:cubicBezTo>
                    <a:pt x="217" y="514"/>
                    <a:pt x="253" y="497"/>
                    <a:pt x="290" y="463"/>
                  </a:cubicBezTo>
                  <a:cubicBezTo>
                    <a:pt x="172" y="338"/>
                    <a:pt x="172" y="338"/>
                    <a:pt x="172" y="338"/>
                  </a:cubicBezTo>
                  <a:cubicBezTo>
                    <a:pt x="129" y="368"/>
                    <a:pt x="96" y="400"/>
                    <a:pt x="96" y="442"/>
                  </a:cubicBezTo>
                  <a:cubicBezTo>
                    <a:pt x="96" y="485"/>
                    <a:pt x="129" y="514"/>
                    <a:pt x="178" y="514"/>
                  </a:cubicBezTo>
                  <a:moveTo>
                    <a:pt x="510" y="566"/>
                  </a:moveTo>
                  <a:cubicBezTo>
                    <a:pt x="510" y="582"/>
                    <a:pt x="493" y="591"/>
                    <a:pt x="460" y="591"/>
                  </a:cubicBezTo>
                  <a:cubicBezTo>
                    <a:pt x="428" y="591"/>
                    <a:pt x="413" y="584"/>
                    <a:pt x="396" y="566"/>
                  </a:cubicBezTo>
                  <a:cubicBezTo>
                    <a:pt x="350" y="518"/>
                    <a:pt x="350" y="518"/>
                    <a:pt x="350" y="518"/>
                  </a:cubicBezTo>
                  <a:cubicBezTo>
                    <a:pt x="305" y="562"/>
                    <a:pt x="248" y="594"/>
                    <a:pt x="172" y="594"/>
                  </a:cubicBezTo>
                  <a:cubicBezTo>
                    <a:pt x="64" y="594"/>
                    <a:pt x="0" y="531"/>
                    <a:pt x="0" y="447"/>
                  </a:cubicBezTo>
                  <a:cubicBezTo>
                    <a:pt x="0" y="368"/>
                    <a:pt x="56" y="319"/>
                    <a:pt x="118" y="279"/>
                  </a:cubicBezTo>
                  <a:cubicBezTo>
                    <a:pt x="76" y="232"/>
                    <a:pt x="47" y="189"/>
                    <a:pt x="47" y="136"/>
                  </a:cubicBezTo>
                  <a:cubicBezTo>
                    <a:pt x="47" y="53"/>
                    <a:pt x="114" y="0"/>
                    <a:pt x="207" y="0"/>
                  </a:cubicBezTo>
                  <a:cubicBezTo>
                    <a:pt x="298" y="0"/>
                    <a:pt x="364" y="52"/>
                    <a:pt x="364" y="130"/>
                  </a:cubicBezTo>
                  <a:cubicBezTo>
                    <a:pt x="364" y="203"/>
                    <a:pt x="305" y="250"/>
                    <a:pt x="242" y="291"/>
                  </a:cubicBezTo>
                  <a:cubicBezTo>
                    <a:pt x="342" y="398"/>
                    <a:pt x="342" y="398"/>
                    <a:pt x="342" y="398"/>
                  </a:cubicBezTo>
                  <a:cubicBezTo>
                    <a:pt x="374" y="348"/>
                    <a:pt x="378" y="337"/>
                    <a:pt x="400" y="293"/>
                  </a:cubicBezTo>
                  <a:cubicBezTo>
                    <a:pt x="409" y="275"/>
                    <a:pt x="419" y="268"/>
                    <a:pt x="434" y="268"/>
                  </a:cubicBezTo>
                  <a:cubicBezTo>
                    <a:pt x="457" y="268"/>
                    <a:pt x="483" y="284"/>
                    <a:pt x="483" y="307"/>
                  </a:cubicBezTo>
                  <a:cubicBezTo>
                    <a:pt x="483" y="329"/>
                    <a:pt x="445" y="399"/>
                    <a:pt x="407" y="450"/>
                  </a:cubicBezTo>
                  <a:cubicBezTo>
                    <a:pt x="486" y="529"/>
                    <a:pt x="486" y="529"/>
                    <a:pt x="486" y="529"/>
                  </a:cubicBezTo>
                  <a:cubicBezTo>
                    <a:pt x="496" y="538"/>
                    <a:pt x="510" y="552"/>
                    <a:pt x="510" y="566"/>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C40855F5-9DED-48EB-840D-0DA70200CD34}"/>
                </a:ext>
              </a:extLst>
            </p:cNvPr>
            <p:cNvSpPr>
              <a:spLocks/>
            </p:cNvSpPr>
            <p:nvPr userDrawn="1"/>
          </p:nvSpPr>
          <p:spPr bwMode="auto">
            <a:xfrm>
              <a:off x="283" y="667"/>
              <a:ext cx="95" cy="118"/>
            </a:xfrm>
            <a:custGeom>
              <a:avLst/>
              <a:gdLst>
                <a:gd name="T0" fmla="*/ 93 w 480"/>
                <a:gd name="T1" fmla="*/ 548 h 588"/>
                <a:gd name="T2" fmla="*/ 46 w 480"/>
                <a:gd name="T3" fmla="*/ 588 h 588"/>
                <a:gd name="T4" fmla="*/ 0 w 480"/>
                <a:gd name="T5" fmla="*/ 548 h 588"/>
                <a:gd name="T6" fmla="*/ 0 w 480"/>
                <a:gd name="T7" fmla="*/ 52 h 588"/>
                <a:gd name="T8" fmla="*/ 63 w 480"/>
                <a:gd name="T9" fmla="*/ 0 h 588"/>
                <a:gd name="T10" fmla="*/ 147 w 480"/>
                <a:gd name="T11" fmla="*/ 47 h 588"/>
                <a:gd name="T12" fmla="*/ 387 w 480"/>
                <a:gd name="T13" fmla="*/ 447 h 588"/>
                <a:gd name="T14" fmla="*/ 387 w 480"/>
                <a:gd name="T15" fmla="*/ 39 h 588"/>
                <a:gd name="T16" fmla="*/ 434 w 480"/>
                <a:gd name="T17" fmla="*/ 0 h 588"/>
                <a:gd name="T18" fmla="*/ 480 w 480"/>
                <a:gd name="T19" fmla="*/ 39 h 588"/>
                <a:gd name="T20" fmla="*/ 480 w 480"/>
                <a:gd name="T21" fmla="*/ 535 h 588"/>
                <a:gd name="T22" fmla="*/ 422 w 480"/>
                <a:gd name="T23" fmla="*/ 588 h 588"/>
                <a:gd name="T24" fmla="*/ 344 w 480"/>
                <a:gd name="T25" fmla="*/ 539 h 588"/>
                <a:gd name="T26" fmla="*/ 93 w 480"/>
                <a:gd name="T27" fmla="*/ 131 h 588"/>
                <a:gd name="T28" fmla="*/ 93 w 480"/>
                <a:gd name="T29" fmla="*/ 5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588">
                  <a:moveTo>
                    <a:pt x="93" y="548"/>
                  </a:moveTo>
                  <a:cubicBezTo>
                    <a:pt x="93" y="574"/>
                    <a:pt x="78" y="588"/>
                    <a:pt x="46" y="588"/>
                  </a:cubicBezTo>
                  <a:cubicBezTo>
                    <a:pt x="15" y="588"/>
                    <a:pt x="0" y="574"/>
                    <a:pt x="0" y="548"/>
                  </a:cubicBezTo>
                  <a:cubicBezTo>
                    <a:pt x="0" y="52"/>
                    <a:pt x="0" y="52"/>
                    <a:pt x="0" y="52"/>
                  </a:cubicBezTo>
                  <a:cubicBezTo>
                    <a:pt x="0" y="17"/>
                    <a:pt x="22" y="0"/>
                    <a:pt x="63" y="0"/>
                  </a:cubicBezTo>
                  <a:cubicBezTo>
                    <a:pt x="111" y="0"/>
                    <a:pt x="132" y="20"/>
                    <a:pt x="147" y="47"/>
                  </a:cubicBezTo>
                  <a:cubicBezTo>
                    <a:pt x="387" y="447"/>
                    <a:pt x="387" y="447"/>
                    <a:pt x="387" y="447"/>
                  </a:cubicBezTo>
                  <a:cubicBezTo>
                    <a:pt x="387" y="39"/>
                    <a:pt x="387" y="39"/>
                    <a:pt x="387" y="39"/>
                  </a:cubicBezTo>
                  <a:cubicBezTo>
                    <a:pt x="387" y="13"/>
                    <a:pt x="403" y="0"/>
                    <a:pt x="434" y="0"/>
                  </a:cubicBezTo>
                  <a:cubicBezTo>
                    <a:pt x="465" y="0"/>
                    <a:pt x="480" y="13"/>
                    <a:pt x="480" y="39"/>
                  </a:cubicBezTo>
                  <a:cubicBezTo>
                    <a:pt x="480" y="535"/>
                    <a:pt x="480" y="535"/>
                    <a:pt x="480" y="535"/>
                  </a:cubicBezTo>
                  <a:cubicBezTo>
                    <a:pt x="480" y="571"/>
                    <a:pt x="460" y="588"/>
                    <a:pt x="422" y="588"/>
                  </a:cubicBezTo>
                  <a:cubicBezTo>
                    <a:pt x="382" y="588"/>
                    <a:pt x="361" y="569"/>
                    <a:pt x="344" y="539"/>
                  </a:cubicBezTo>
                  <a:cubicBezTo>
                    <a:pt x="93" y="131"/>
                    <a:pt x="93" y="131"/>
                    <a:pt x="93" y="131"/>
                  </a:cubicBezTo>
                  <a:lnTo>
                    <a:pt x="93" y="5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0000CDFD-2524-4BA5-9ED1-CAD5FE99619B}"/>
                </a:ext>
              </a:extLst>
            </p:cNvPr>
            <p:cNvSpPr>
              <a:spLocks noEditPoints="1"/>
            </p:cNvSpPr>
            <p:nvPr userDrawn="1"/>
          </p:nvSpPr>
          <p:spPr bwMode="auto">
            <a:xfrm>
              <a:off x="393"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AB9F725-F616-44EC-B59C-521FC03C91EF}"/>
                </a:ext>
              </a:extLst>
            </p:cNvPr>
            <p:cNvSpPr>
              <a:spLocks/>
            </p:cNvSpPr>
            <p:nvPr userDrawn="1"/>
          </p:nvSpPr>
          <p:spPr bwMode="auto">
            <a:xfrm>
              <a:off x="473" y="704"/>
              <a:ext cx="117" cy="81"/>
            </a:xfrm>
            <a:custGeom>
              <a:avLst/>
              <a:gdLst>
                <a:gd name="T0" fmla="*/ 215 w 587"/>
                <a:gd name="T1" fmla="*/ 357 h 407"/>
                <a:gd name="T2" fmla="*/ 150 w 587"/>
                <a:gd name="T3" fmla="*/ 407 h 407"/>
                <a:gd name="T4" fmla="*/ 87 w 587"/>
                <a:gd name="T5" fmla="*/ 357 h 407"/>
                <a:gd name="T6" fmla="*/ 5 w 587"/>
                <a:gd name="T7" fmla="*/ 62 h 407"/>
                <a:gd name="T8" fmla="*/ 0 w 587"/>
                <a:gd name="T9" fmla="*/ 30 h 407"/>
                <a:gd name="T10" fmla="*/ 46 w 587"/>
                <a:gd name="T11" fmla="*/ 0 h 407"/>
                <a:gd name="T12" fmla="*/ 100 w 587"/>
                <a:gd name="T13" fmla="*/ 42 h 407"/>
                <a:gd name="T14" fmla="*/ 161 w 587"/>
                <a:gd name="T15" fmla="*/ 293 h 407"/>
                <a:gd name="T16" fmla="*/ 235 w 587"/>
                <a:gd name="T17" fmla="*/ 58 h 407"/>
                <a:gd name="T18" fmla="*/ 295 w 587"/>
                <a:gd name="T19" fmla="*/ 12 h 407"/>
                <a:gd name="T20" fmla="*/ 353 w 587"/>
                <a:gd name="T21" fmla="*/ 58 h 407"/>
                <a:gd name="T22" fmla="*/ 426 w 587"/>
                <a:gd name="T23" fmla="*/ 293 h 407"/>
                <a:gd name="T24" fmla="*/ 490 w 587"/>
                <a:gd name="T25" fmla="*/ 42 h 407"/>
                <a:gd name="T26" fmla="*/ 541 w 587"/>
                <a:gd name="T27" fmla="*/ 0 h 407"/>
                <a:gd name="T28" fmla="*/ 587 w 587"/>
                <a:gd name="T29" fmla="*/ 30 h 407"/>
                <a:gd name="T30" fmla="*/ 580 w 587"/>
                <a:gd name="T31" fmla="*/ 61 h 407"/>
                <a:gd name="T32" fmla="*/ 493 w 587"/>
                <a:gd name="T33" fmla="*/ 358 h 407"/>
                <a:gd name="T34" fmla="*/ 430 w 587"/>
                <a:gd name="T35" fmla="*/ 407 h 407"/>
                <a:gd name="T36" fmla="*/ 366 w 587"/>
                <a:gd name="T37" fmla="*/ 357 h 407"/>
                <a:gd name="T38" fmla="*/ 292 w 587"/>
                <a:gd name="T39" fmla="*/ 128 h 407"/>
                <a:gd name="T40" fmla="*/ 215 w 587"/>
                <a:gd name="T41" fmla="*/ 3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407">
                  <a:moveTo>
                    <a:pt x="215" y="357"/>
                  </a:moveTo>
                  <a:cubicBezTo>
                    <a:pt x="204" y="390"/>
                    <a:pt x="189" y="407"/>
                    <a:pt x="150" y="407"/>
                  </a:cubicBezTo>
                  <a:cubicBezTo>
                    <a:pt x="112" y="407"/>
                    <a:pt x="97" y="391"/>
                    <a:pt x="87" y="357"/>
                  </a:cubicBezTo>
                  <a:cubicBezTo>
                    <a:pt x="5" y="62"/>
                    <a:pt x="5" y="62"/>
                    <a:pt x="5" y="62"/>
                  </a:cubicBezTo>
                  <a:cubicBezTo>
                    <a:pt x="3" y="51"/>
                    <a:pt x="0" y="38"/>
                    <a:pt x="0" y="30"/>
                  </a:cubicBezTo>
                  <a:cubicBezTo>
                    <a:pt x="0" y="14"/>
                    <a:pt x="10" y="0"/>
                    <a:pt x="46" y="0"/>
                  </a:cubicBezTo>
                  <a:cubicBezTo>
                    <a:pt x="80" y="0"/>
                    <a:pt x="92" y="10"/>
                    <a:pt x="100" y="42"/>
                  </a:cubicBezTo>
                  <a:cubicBezTo>
                    <a:pt x="161" y="293"/>
                    <a:pt x="161" y="293"/>
                    <a:pt x="161" y="293"/>
                  </a:cubicBezTo>
                  <a:cubicBezTo>
                    <a:pt x="235" y="58"/>
                    <a:pt x="235" y="58"/>
                    <a:pt x="235" y="58"/>
                  </a:cubicBezTo>
                  <a:cubicBezTo>
                    <a:pt x="244" y="30"/>
                    <a:pt x="258" y="12"/>
                    <a:pt x="295" y="12"/>
                  </a:cubicBezTo>
                  <a:cubicBezTo>
                    <a:pt x="330" y="12"/>
                    <a:pt x="345" y="29"/>
                    <a:pt x="353" y="58"/>
                  </a:cubicBezTo>
                  <a:cubicBezTo>
                    <a:pt x="426" y="293"/>
                    <a:pt x="426" y="293"/>
                    <a:pt x="426" y="293"/>
                  </a:cubicBezTo>
                  <a:cubicBezTo>
                    <a:pt x="490" y="42"/>
                    <a:pt x="490" y="42"/>
                    <a:pt x="490" y="42"/>
                  </a:cubicBezTo>
                  <a:cubicBezTo>
                    <a:pt x="498" y="12"/>
                    <a:pt x="506" y="0"/>
                    <a:pt x="541" y="0"/>
                  </a:cubicBezTo>
                  <a:cubicBezTo>
                    <a:pt x="576" y="0"/>
                    <a:pt x="587" y="14"/>
                    <a:pt x="587" y="30"/>
                  </a:cubicBezTo>
                  <a:cubicBezTo>
                    <a:pt x="587" y="40"/>
                    <a:pt x="583" y="52"/>
                    <a:pt x="580" y="61"/>
                  </a:cubicBezTo>
                  <a:cubicBezTo>
                    <a:pt x="493" y="358"/>
                    <a:pt x="493" y="358"/>
                    <a:pt x="493" y="358"/>
                  </a:cubicBezTo>
                  <a:cubicBezTo>
                    <a:pt x="483" y="393"/>
                    <a:pt x="466" y="407"/>
                    <a:pt x="430" y="407"/>
                  </a:cubicBezTo>
                  <a:cubicBezTo>
                    <a:pt x="390" y="407"/>
                    <a:pt x="377" y="391"/>
                    <a:pt x="366" y="357"/>
                  </a:cubicBezTo>
                  <a:cubicBezTo>
                    <a:pt x="292" y="128"/>
                    <a:pt x="292" y="128"/>
                    <a:pt x="292" y="128"/>
                  </a:cubicBezTo>
                  <a:lnTo>
                    <a:pt x="215" y="35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89879304-BF04-408F-8E0A-72877E292D35}"/>
                </a:ext>
              </a:extLst>
            </p:cNvPr>
            <p:cNvSpPr>
              <a:spLocks/>
            </p:cNvSpPr>
            <p:nvPr userDrawn="1"/>
          </p:nvSpPr>
          <p:spPr bwMode="auto">
            <a:xfrm>
              <a:off x="628" y="668"/>
              <a:ext cx="82" cy="116"/>
            </a:xfrm>
            <a:custGeom>
              <a:avLst/>
              <a:gdLst>
                <a:gd name="T0" fmla="*/ 372 w 411"/>
                <a:gd name="T1" fmla="*/ 493 h 579"/>
                <a:gd name="T2" fmla="*/ 411 w 411"/>
                <a:gd name="T3" fmla="*/ 536 h 579"/>
                <a:gd name="T4" fmla="*/ 372 w 411"/>
                <a:gd name="T5" fmla="*/ 579 h 579"/>
                <a:gd name="T6" fmla="*/ 45 w 411"/>
                <a:gd name="T7" fmla="*/ 579 h 579"/>
                <a:gd name="T8" fmla="*/ 0 w 411"/>
                <a:gd name="T9" fmla="*/ 539 h 579"/>
                <a:gd name="T10" fmla="*/ 26 w 411"/>
                <a:gd name="T11" fmla="*/ 475 h 579"/>
                <a:gd name="T12" fmla="*/ 286 w 411"/>
                <a:gd name="T13" fmla="*/ 87 h 579"/>
                <a:gd name="T14" fmla="*/ 44 w 411"/>
                <a:gd name="T15" fmla="*/ 87 h 579"/>
                <a:gd name="T16" fmla="*/ 4 w 411"/>
                <a:gd name="T17" fmla="*/ 43 h 579"/>
                <a:gd name="T18" fmla="*/ 44 w 411"/>
                <a:gd name="T19" fmla="*/ 0 h 579"/>
                <a:gd name="T20" fmla="*/ 360 w 411"/>
                <a:gd name="T21" fmla="*/ 0 h 579"/>
                <a:gd name="T22" fmla="*/ 405 w 411"/>
                <a:gd name="T23" fmla="*/ 40 h 579"/>
                <a:gd name="T24" fmla="*/ 379 w 411"/>
                <a:gd name="T25" fmla="*/ 105 h 579"/>
                <a:gd name="T26" fmla="*/ 119 w 411"/>
                <a:gd name="T27" fmla="*/ 493 h 579"/>
                <a:gd name="T28" fmla="*/ 372 w 411"/>
                <a:gd name="T29" fmla="*/ 49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579">
                  <a:moveTo>
                    <a:pt x="372" y="493"/>
                  </a:moveTo>
                  <a:cubicBezTo>
                    <a:pt x="398" y="493"/>
                    <a:pt x="411" y="507"/>
                    <a:pt x="411" y="536"/>
                  </a:cubicBezTo>
                  <a:cubicBezTo>
                    <a:pt x="411" y="565"/>
                    <a:pt x="398" y="579"/>
                    <a:pt x="372" y="579"/>
                  </a:cubicBezTo>
                  <a:cubicBezTo>
                    <a:pt x="45" y="579"/>
                    <a:pt x="45" y="579"/>
                    <a:pt x="45" y="579"/>
                  </a:cubicBezTo>
                  <a:cubicBezTo>
                    <a:pt x="15" y="579"/>
                    <a:pt x="0" y="566"/>
                    <a:pt x="0" y="539"/>
                  </a:cubicBezTo>
                  <a:cubicBezTo>
                    <a:pt x="0" y="515"/>
                    <a:pt x="12" y="497"/>
                    <a:pt x="26" y="475"/>
                  </a:cubicBezTo>
                  <a:cubicBezTo>
                    <a:pt x="286" y="87"/>
                    <a:pt x="286" y="87"/>
                    <a:pt x="286" y="87"/>
                  </a:cubicBezTo>
                  <a:cubicBezTo>
                    <a:pt x="44" y="87"/>
                    <a:pt x="44" y="87"/>
                    <a:pt x="44" y="87"/>
                  </a:cubicBezTo>
                  <a:cubicBezTo>
                    <a:pt x="18" y="87"/>
                    <a:pt x="4" y="72"/>
                    <a:pt x="4" y="43"/>
                  </a:cubicBezTo>
                  <a:cubicBezTo>
                    <a:pt x="4" y="15"/>
                    <a:pt x="18" y="0"/>
                    <a:pt x="44" y="0"/>
                  </a:cubicBezTo>
                  <a:cubicBezTo>
                    <a:pt x="360" y="0"/>
                    <a:pt x="360" y="0"/>
                    <a:pt x="360" y="0"/>
                  </a:cubicBezTo>
                  <a:cubicBezTo>
                    <a:pt x="390" y="0"/>
                    <a:pt x="405" y="14"/>
                    <a:pt x="405" y="40"/>
                  </a:cubicBezTo>
                  <a:cubicBezTo>
                    <a:pt x="405" y="64"/>
                    <a:pt x="394" y="82"/>
                    <a:pt x="379" y="105"/>
                  </a:cubicBezTo>
                  <a:cubicBezTo>
                    <a:pt x="119" y="493"/>
                    <a:pt x="119" y="493"/>
                    <a:pt x="119" y="493"/>
                  </a:cubicBezTo>
                  <a:lnTo>
                    <a:pt x="372" y="49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9E8EC66A-6CCA-444D-802A-DE73C2F2A160}"/>
                </a:ext>
              </a:extLst>
            </p:cNvPr>
            <p:cNvSpPr>
              <a:spLocks noEditPoints="1"/>
            </p:cNvSpPr>
            <p:nvPr userDrawn="1"/>
          </p:nvSpPr>
          <p:spPr bwMode="auto">
            <a:xfrm>
              <a:off x="715"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80395338-4ECF-4D53-A673-6210E058B4D3}"/>
                </a:ext>
              </a:extLst>
            </p:cNvPr>
            <p:cNvSpPr>
              <a:spLocks noEditPoints="1"/>
            </p:cNvSpPr>
            <p:nvPr userDrawn="1"/>
          </p:nvSpPr>
          <p:spPr bwMode="auto">
            <a:xfrm>
              <a:off x="795"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8"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7FD98676-395D-4C2F-AC4D-8B16C5E92171}"/>
                </a:ext>
              </a:extLst>
            </p:cNvPr>
            <p:cNvSpPr>
              <a:spLocks/>
            </p:cNvSpPr>
            <p:nvPr userDrawn="1"/>
          </p:nvSpPr>
          <p:spPr bwMode="auto">
            <a:xfrm>
              <a:off x="880" y="663"/>
              <a:ext cx="19" cy="122"/>
            </a:xfrm>
            <a:custGeom>
              <a:avLst/>
              <a:gdLst>
                <a:gd name="T0" fmla="*/ 96 w 96"/>
                <a:gd name="T1" fmla="*/ 571 h 611"/>
                <a:gd name="T2" fmla="*/ 48 w 96"/>
                <a:gd name="T3" fmla="*/ 611 h 611"/>
                <a:gd name="T4" fmla="*/ 0 w 96"/>
                <a:gd name="T5" fmla="*/ 571 h 611"/>
                <a:gd name="T6" fmla="*/ 0 w 96"/>
                <a:gd name="T7" fmla="*/ 39 h 611"/>
                <a:gd name="T8" fmla="*/ 48 w 96"/>
                <a:gd name="T9" fmla="*/ 0 h 611"/>
                <a:gd name="T10" fmla="*/ 96 w 96"/>
                <a:gd name="T11" fmla="*/ 39 h 611"/>
                <a:gd name="T12" fmla="*/ 96 w 96"/>
                <a:gd name="T13" fmla="*/ 571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1"/>
                  </a:moveTo>
                  <a:cubicBezTo>
                    <a:pt x="96" y="597"/>
                    <a:pt x="80" y="611"/>
                    <a:pt x="48" y="611"/>
                  </a:cubicBezTo>
                  <a:cubicBezTo>
                    <a:pt x="16" y="611"/>
                    <a:pt x="0" y="597"/>
                    <a:pt x="0" y="571"/>
                  </a:cubicBezTo>
                  <a:cubicBezTo>
                    <a:pt x="0" y="39"/>
                    <a:pt x="0" y="39"/>
                    <a:pt x="0" y="39"/>
                  </a:cubicBezTo>
                  <a:cubicBezTo>
                    <a:pt x="0" y="13"/>
                    <a:pt x="16" y="0"/>
                    <a:pt x="48" y="0"/>
                  </a:cubicBezTo>
                  <a:cubicBezTo>
                    <a:pt x="80" y="0"/>
                    <a:pt x="96" y="13"/>
                    <a:pt x="96" y="39"/>
                  </a:cubicBezTo>
                  <a:lnTo>
                    <a:pt x="96" y="57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1">
              <a:extLst>
                <a:ext uri="{FF2B5EF4-FFF2-40B4-BE49-F238E27FC236}">
                  <a16:creationId xmlns:a16="http://schemas.microsoft.com/office/drawing/2014/main" id="{E5BAC66C-71DA-415C-8B77-459F28B907C7}"/>
                </a:ext>
              </a:extLst>
            </p:cNvPr>
            <p:cNvSpPr>
              <a:spLocks noEditPoints="1"/>
            </p:cNvSpPr>
            <p:nvPr userDrawn="1"/>
          </p:nvSpPr>
          <p:spPr bwMode="auto">
            <a:xfrm>
              <a:off x="913"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9"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2">
              <a:extLst>
                <a:ext uri="{FF2B5EF4-FFF2-40B4-BE49-F238E27FC236}">
                  <a16:creationId xmlns:a16="http://schemas.microsoft.com/office/drawing/2014/main" id="{2CB5CDC0-3C85-42F5-B218-D90B9D21B9EA}"/>
                </a:ext>
              </a:extLst>
            </p:cNvPr>
            <p:cNvSpPr>
              <a:spLocks/>
            </p:cNvSpPr>
            <p:nvPr userDrawn="1"/>
          </p:nvSpPr>
          <p:spPr bwMode="auto">
            <a:xfrm>
              <a:off x="998" y="703"/>
              <a:ext cx="71" cy="82"/>
            </a:xfrm>
            <a:custGeom>
              <a:avLst/>
              <a:gdLst>
                <a:gd name="T0" fmla="*/ 91 w 355"/>
                <a:gd name="T1" fmla="*/ 41 h 409"/>
                <a:gd name="T2" fmla="*/ 91 w 355"/>
                <a:gd name="T3" fmla="*/ 60 h 409"/>
                <a:gd name="T4" fmla="*/ 215 w 355"/>
                <a:gd name="T5" fmla="*/ 0 h 409"/>
                <a:gd name="T6" fmla="*/ 330 w 355"/>
                <a:gd name="T7" fmla="*/ 53 h 409"/>
                <a:gd name="T8" fmla="*/ 355 w 355"/>
                <a:gd name="T9" fmla="*/ 157 h 409"/>
                <a:gd name="T10" fmla="*/ 355 w 355"/>
                <a:gd name="T11" fmla="*/ 369 h 409"/>
                <a:gd name="T12" fmla="*/ 307 w 355"/>
                <a:gd name="T13" fmla="*/ 409 h 409"/>
                <a:gd name="T14" fmla="*/ 258 w 355"/>
                <a:gd name="T15" fmla="*/ 369 h 409"/>
                <a:gd name="T16" fmla="*/ 258 w 355"/>
                <a:gd name="T17" fmla="*/ 174 h 409"/>
                <a:gd name="T18" fmla="*/ 244 w 355"/>
                <a:gd name="T19" fmla="*/ 113 h 409"/>
                <a:gd name="T20" fmla="*/ 181 w 355"/>
                <a:gd name="T21" fmla="*/ 84 h 409"/>
                <a:gd name="T22" fmla="*/ 96 w 355"/>
                <a:gd name="T23" fmla="*/ 125 h 409"/>
                <a:gd name="T24" fmla="*/ 96 w 355"/>
                <a:gd name="T25" fmla="*/ 369 h 409"/>
                <a:gd name="T26" fmla="*/ 48 w 355"/>
                <a:gd name="T27" fmla="*/ 409 h 409"/>
                <a:gd name="T28" fmla="*/ 0 w 355"/>
                <a:gd name="T29" fmla="*/ 369 h 409"/>
                <a:gd name="T30" fmla="*/ 0 w 355"/>
                <a:gd name="T31" fmla="*/ 41 h 409"/>
                <a:gd name="T32" fmla="*/ 47 w 355"/>
                <a:gd name="T33" fmla="*/ 2 h 409"/>
                <a:gd name="T34" fmla="*/ 91 w 355"/>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409">
                  <a:moveTo>
                    <a:pt x="91" y="41"/>
                  </a:moveTo>
                  <a:cubicBezTo>
                    <a:pt x="91" y="60"/>
                    <a:pt x="91" y="60"/>
                    <a:pt x="91" y="60"/>
                  </a:cubicBezTo>
                  <a:cubicBezTo>
                    <a:pt x="115" y="24"/>
                    <a:pt x="157" y="0"/>
                    <a:pt x="215" y="0"/>
                  </a:cubicBezTo>
                  <a:cubicBezTo>
                    <a:pt x="264" y="0"/>
                    <a:pt x="304" y="15"/>
                    <a:pt x="330" y="53"/>
                  </a:cubicBezTo>
                  <a:cubicBezTo>
                    <a:pt x="347" y="78"/>
                    <a:pt x="355" y="113"/>
                    <a:pt x="355" y="157"/>
                  </a:cubicBezTo>
                  <a:cubicBezTo>
                    <a:pt x="355" y="369"/>
                    <a:pt x="355" y="369"/>
                    <a:pt x="355" y="369"/>
                  </a:cubicBezTo>
                  <a:cubicBezTo>
                    <a:pt x="355" y="395"/>
                    <a:pt x="339" y="409"/>
                    <a:pt x="307" y="409"/>
                  </a:cubicBezTo>
                  <a:cubicBezTo>
                    <a:pt x="275" y="409"/>
                    <a:pt x="258" y="395"/>
                    <a:pt x="258" y="369"/>
                  </a:cubicBezTo>
                  <a:cubicBezTo>
                    <a:pt x="258" y="174"/>
                    <a:pt x="258" y="174"/>
                    <a:pt x="258" y="174"/>
                  </a:cubicBezTo>
                  <a:cubicBezTo>
                    <a:pt x="258" y="149"/>
                    <a:pt x="255" y="128"/>
                    <a:pt x="244" y="113"/>
                  </a:cubicBezTo>
                  <a:cubicBezTo>
                    <a:pt x="231" y="93"/>
                    <a:pt x="210" y="84"/>
                    <a:pt x="181" y="84"/>
                  </a:cubicBezTo>
                  <a:cubicBezTo>
                    <a:pt x="142" y="84"/>
                    <a:pt x="114" y="102"/>
                    <a:pt x="96" y="125"/>
                  </a:cubicBezTo>
                  <a:cubicBezTo>
                    <a:pt x="96" y="369"/>
                    <a:pt x="96" y="369"/>
                    <a:pt x="96" y="369"/>
                  </a:cubicBezTo>
                  <a:cubicBezTo>
                    <a:pt x="96" y="395"/>
                    <a:pt x="80" y="409"/>
                    <a:pt x="48" y="409"/>
                  </a:cubicBezTo>
                  <a:cubicBezTo>
                    <a:pt x="16" y="409"/>
                    <a:pt x="0" y="395"/>
                    <a:pt x="0" y="369"/>
                  </a:cubicBezTo>
                  <a:cubicBezTo>
                    <a:pt x="0" y="41"/>
                    <a:pt x="0" y="41"/>
                    <a:pt x="0" y="41"/>
                  </a:cubicBezTo>
                  <a:cubicBezTo>
                    <a:pt x="0" y="15"/>
                    <a:pt x="15" y="2"/>
                    <a:pt x="47" y="2"/>
                  </a:cubicBezTo>
                  <a:cubicBezTo>
                    <a:pt x="80"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3">
              <a:extLst>
                <a:ext uri="{FF2B5EF4-FFF2-40B4-BE49-F238E27FC236}">
                  <a16:creationId xmlns:a16="http://schemas.microsoft.com/office/drawing/2014/main" id="{5064F06A-4559-4A36-9881-7E949A6E221B}"/>
                </a:ext>
              </a:extLst>
            </p:cNvPr>
            <p:cNvSpPr>
              <a:spLocks noEditPoints="1"/>
            </p:cNvSpPr>
            <p:nvPr userDrawn="1"/>
          </p:nvSpPr>
          <p:spPr bwMode="auto">
            <a:xfrm>
              <a:off x="1082" y="663"/>
              <a:ext cx="75" cy="122"/>
            </a:xfrm>
            <a:custGeom>
              <a:avLst/>
              <a:gdLst>
                <a:gd name="T0" fmla="*/ 208 w 373"/>
                <a:gd name="T1" fmla="*/ 280 h 612"/>
                <a:gd name="T2" fmla="*/ 99 w 373"/>
                <a:gd name="T3" fmla="*/ 406 h 612"/>
                <a:gd name="T4" fmla="*/ 205 w 373"/>
                <a:gd name="T5" fmla="*/ 534 h 612"/>
                <a:gd name="T6" fmla="*/ 277 w 373"/>
                <a:gd name="T7" fmla="*/ 507 h 612"/>
                <a:gd name="T8" fmla="*/ 277 w 373"/>
                <a:gd name="T9" fmla="*/ 302 h 612"/>
                <a:gd name="T10" fmla="*/ 208 w 373"/>
                <a:gd name="T11" fmla="*/ 280 h 612"/>
                <a:gd name="T12" fmla="*/ 197 w 373"/>
                <a:gd name="T13" fmla="*/ 202 h 612"/>
                <a:gd name="T14" fmla="*/ 277 w 373"/>
                <a:gd name="T15" fmla="*/ 222 h 612"/>
                <a:gd name="T16" fmla="*/ 277 w 373"/>
                <a:gd name="T17" fmla="*/ 39 h 612"/>
                <a:gd name="T18" fmla="*/ 325 w 373"/>
                <a:gd name="T19" fmla="*/ 0 h 612"/>
                <a:gd name="T20" fmla="*/ 373 w 373"/>
                <a:gd name="T21" fmla="*/ 39 h 612"/>
                <a:gd name="T22" fmla="*/ 373 w 373"/>
                <a:gd name="T23" fmla="*/ 571 h 612"/>
                <a:gd name="T24" fmla="*/ 326 w 373"/>
                <a:gd name="T25" fmla="*/ 611 h 612"/>
                <a:gd name="T26" fmla="*/ 284 w 373"/>
                <a:gd name="T27" fmla="*/ 579 h 612"/>
                <a:gd name="T28" fmla="*/ 284 w 373"/>
                <a:gd name="T29" fmla="*/ 567 h 612"/>
                <a:gd name="T30" fmla="*/ 175 w 373"/>
                <a:gd name="T31" fmla="*/ 612 h 612"/>
                <a:gd name="T32" fmla="*/ 0 w 373"/>
                <a:gd name="T33" fmla="*/ 411 h 612"/>
                <a:gd name="T34" fmla="*/ 197 w 373"/>
                <a:gd name="T35" fmla="*/ 20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612">
                  <a:moveTo>
                    <a:pt x="208" y="280"/>
                  </a:moveTo>
                  <a:cubicBezTo>
                    <a:pt x="141" y="280"/>
                    <a:pt x="99" y="327"/>
                    <a:pt x="99" y="406"/>
                  </a:cubicBezTo>
                  <a:cubicBezTo>
                    <a:pt x="99" y="487"/>
                    <a:pt x="142" y="534"/>
                    <a:pt x="205" y="534"/>
                  </a:cubicBezTo>
                  <a:cubicBezTo>
                    <a:pt x="232" y="534"/>
                    <a:pt x="257" y="525"/>
                    <a:pt x="277" y="507"/>
                  </a:cubicBezTo>
                  <a:cubicBezTo>
                    <a:pt x="277" y="302"/>
                    <a:pt x="277" y="302"/>
                    <a:pt x="277" y="302"/>
                  </a:cubicBezTo>
                  <a:cubicBezTo>
                    <a:pt x="257" y="287"/>
                    <a:pt x="234" y="280"/>
                    <a:pt x="208" y="280"/>
                  </a:cubicBezTo>
                  <a:moveTo>
                    <a:pt x="197" y="202"/>
                  </a:moveTo>
                  <a:cubicBezTo>
                    <a:pt x="229" y="202"/>
                    <a:pt x="257" y="209"/>
                    <a:pt x="277" y="222"/>
                  </a:cubicBezTo>
                  <a:cubicBezTo>
                    <a:pt x="277" y="39"/>
                    <a:pt x="277" y="39"/>
                    <a:pt x="277" y="39"/>
                  </a:cubicBezTo>
                  <a:cubicBezTo>
                    <a:pt x="277" y="13"/>
                    <a:pt x="293" y="0"/>
                    <a:pt x="325" y="0"/>
                  </a:cubicBezTo>
                  <a:cubicBezTo>
                    <a:pt x="357" y="0"/>
                    <a:pt x="373" y="13"/>
                    <a:pt x="373" y="39"/>
                  </a:cubicBezTo>
                  <a:cubicBezTo>
                    <a:pt x="373" y="571"/>
                    <a:pt x="373" y="571"/>
                    <a:pt x="373" y="571"/>
                  </a:cubicBezTo>
                  <a:cubicBezTo>
                    <a:pt x="373" y="598"/>
                    <a:pt x="358" y="611"/>
                    <a:pt x="326" y="611"/>
                  </a:cubicBezTo>
                  <a:cubicBezTo>
                    <a:pt x="297" y="611"/>
                    <a:pt x="284" y="599"/>
                    <a:pt x="284" y="579"/>
                  </a:cubicBezTo>
                  <a:cubicBezTo>
                    <a:pt x="284" y="567"/>
                    <a:pt x="284" y="567"/>
                    <a:pt x="284" y="567"/>
                  </a:cubicBezTo>
                  <a:cubicBezTo>
                    <a:pt x="257" y="596"/>
                    <a:pt x="221" y="612"/>
                    <a:pt x="175" y="612"/>
                  </a:cubicBezTo>
                  <a:cubicBezTo>
                    <a:pt x="76" y="612"/>
                    <a:pt x="0" y="537"/>
                    <a:pt x="0" y="411"/>
                  </a:cubicBezTo>
                  <a:cubicBezTo>
                    <a:pt x="0" y="283"/>
                    <a:pt x="78" y="202"/>
                    <a:pt x="197" y="20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4">
              <a:extLst>
                <a:ext uri="{FF2B5EF4-FFF2-40B4-BE49-F238E27FC236}">
                  <a16:creationId xmlns:a16="http://schemas.microsoft.com/office/drawing/2014/main" id="{B0D9DF8A-C934-429A-BA5F-2EAECF36810B}"/>
                </a:ext>
              </a:extLst>
            </p:cNvPr>
            <p:cNvSpPr>
              <a:spLocks/>
            </p:cNvSpPr>
            <p:nvPr userDrawn="1"/>
          </p:nvSpPr>
          <p:spPr bwMode="auto">
            <a:xfrm>
              <a:off x="277" y="823"/>
              <a:ext cx="77" cy="120"/>
            </a:xfrm>
            <a:custGeom>
              <a:avLst/>
              <a:gdLst>
                <a:gd name="T0" fmla="*/ 9 w 385"/>
                <a:gd name="T1" fmla="*/ 160 h 599"/>
                <a:gd name="T2" fmla="*/ 201 w 385"/>
                <a:gd name="T3" fmla="*/ 0 h 599"/>
                <a:gd name="T4" fmla="*/ 342 w 385"/>
                <a:gd name="T5" fmla="*/ 38 h 599"/>
                <a:gd name="T6" fmla="*/ 373 w 385"/>
                <a:gd name="T7" fmla="*/ 79 h 599"/>
                <a:gd name="T8" fmla="*/ 332 w 385"/>
                <a:gd name="T9" fmla="*/ 128 h 599"/>
                <a:gd name="T10" fmla="*/ 296 w 385"/>
                <a:gd name="T11" fmla="*/ 113 h 599"/>
                <a:gd name="T12" fmla="*/ 201 w 385"/>
                <a:gd name="T13" fmla="*/ 85 h 599"/>
                <a:gd name="T14" fmla="*/ 106 w 385"/>
                <a:gd name="T15" fmla="*/ 155 h 599"/>
                <a:gd name="T16" fmla="*/ 385 w 385"/>
                <a:gd name="T17" fmla="*/ 428 h 599"/>
                <a:gd name="T18" fmla="*/ 183 w 385"/>
                <a:gd name="T19" fmla="*/ 599 h 599"/>
                <a:gd name="T20" fmla="*/ 32 w 385"/>
                <a:gd name="T21" fmla="*/ 554 h 599"/>
                <a:gd name="T22" fmla="*/ 0 w 385"/>
                <a:gd name="T23" fmla="*/ 510 h 599"/>
                <a:gd name="T24" fmla="*/ 42 w 385"/>
                <a:gd name="T25" fmla="*/ 461 h 599"/>
                <a:gd name="T26" fmla="*/ 80 w 385"/>
                <a:gd name="T27" fmla="*/ 478 h 599"/>
                <a:gd name="T28" fmla="*/ 184 w 385"/>
                <a:gd name="T29" fmla="*/ 514 h 599"/>
                <a:gd name="T30" fmla="*/ 288 w 385"/>
                <a:gd name="T31" fmla="*/ 434 h 599"/>
                <a:gd name="T32" fmla="*/ 9 w 385"/>
                <a:gd name="T33" fmla="*/ 16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599">
                  <a:moveTo>
                    <a:pt x="9" y="160"/>
                  </a:moveTo>
                  <a:cubicBezTo>
                    <a:pt x="9" y="63"/>
                    <a:pt x="87" y="0"/>
                    <a:pt x="201" y="0"/>
                  </a:cubicBezTo>
                  <a:cubicBezTo>
                    <a:pt x="247" y="0"/>
                    <a:pt x="296" y="10"/>
                    <a:pt x="342" y="38"/>
                  </a:cubicBezTo>
                  <a:cubicBezTo>
                    <a:pt x="363" y="52"/>
                    <a:pt x="373" y="63"/>
                    <a:pt x="373" y="79"/>
                  </a:cubicBezTo>
                  <a:cubicBezTo>
                    <a:pt x="373" y="101"/>
                    <a:pt x="354" y="128"/>
                    <a:pt x="332" y="128"/>
                  </a:cubicBezTo>
                  <a:cubicBezTo>
                    <a:pt x="323" y="128"/>
                    <a:pt x="314" y="123"/>
                    <a:pt x="296" y="113"/>
                  </a:cubicBezTo>
                  <a:cubicBezTo>
                    <a:pt x="265" y="96"/>
                    <a:pt x="237" y="85"/>
                    <a:pt x="201" y="85"/>
                  </a:cubicBezTo>
                  <a:cubicBezTo>
                    <a:pt x="140" y="85"/>
                    <a:pt x="106" y="115"/>
                    <a:pt x="106" y="155"/>
                  </a:cubicBezTo>
                  <a:cubicBezTo>
                    <a:pt x="106" y="262"/>
                    <a:pt x="385" y="239"/>
                    <a:pt x="385" y="428"/>
                  </a:cubicBezTo>
                  <a:cubicBezTo>
                    <a:pt x="385" y="536"/>
                    <a:pt x="298" y="599"/>
                    <a:pt x="183" y="599"/>
                  </a:cubicBezTo>
                  <a:cubicBezTo>
                    <a:pt x="122" y="599"/>
                    <a:pt x="66" y="580"/>
                    <a:pt x="32" y="554"/>
                  </a:cubicBezTo>
                  <a:cubicBezTo>
                    <a:pt x="11" y="539"/>
                    <a:pt x="0" y="526"/>
                    <a:pt x="0" y="510"/>
                  </a:cubicBezTo>
                  <a:cubicBezTo>
                    <a:pt x="0" y="487"/>
                    <a:pt x="20" y="461"/>
                    <a:pt x="42" y="461"/>
                  </a:cubicBezTo>
                  <a:cubicBezTo>
                    <a:pt x="53" y="461"/>
                    <a:pt x="62" y="467"/>
                    <a:pt x="80" y="478"/>
                  </a:cubicBezTo>
                  <a:cubicBezTo>
                    <a:pt x="110" y="498"/>
                    <a:pt x="141" y="514"/>
                    <a:pt x="184" y="514"/>
                  </a:cubicBezTo>
                  <a:cubicBezTo>
                    <a:pt x="245" y="514"/>
                    <a:pt x="288" y="483"/>
                    <a:pt x="288" y="434"/>
                  </a:cubicBezTo>
                  <a:cubicBezTo>
                    <a:pt x="288" y="315"/>
                    <a:pt x="9" y="341"/>
                    <a:pt x="9" y="16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5">
              <a:extLst>
                <a:ext uri="{FF2B5EF4-FFF2-40B4-BE49-F238E27FC236}">
                  <a16:creationId xmlns:a16="http://schemas.microsoft.com/office/drawing/2014/main" id="{0E837373-1E61-4155-86AB-56C2BF28B4F6}"/>
                </a:ext>
              </a:extLst>
            </p:cNvPr>
            <p:cNvSpPr>
              <a:spLocks/>
            </p:cNvSpPr>
            <p:nvPr userDrawn="1"/>
          </p:nvSpPr>
          <p:spPr bwMode="auto">
            <a:xfrm>
              <a:off x="364" y="860"/>
              <a:ext cx="66" cy="82"/>
            </a:xfrm>
            <a:custGeom>
              <a:avLst/>
              <a:gdLst>
                <a:gd name="T0" fmla="*/ 199 w 331"/>
                <a:gd name="T1" fmla="*/ 329 h 412"/>
                <a:gd name="T2" fmla="*/ 260 w 331"/>
                <a:gd name="T3" fmla="*/ 311 h 412"/>
                <a:gd name="T4" fmla="*/ 289 w 331"/>
                <a:gd name="T5" fmla="*/ 300 h 412"/>
                <a:gd name="T6" fmla="*/ 331 w 331"/>
                <a:gd name="T7" fmla="*/ 343 h 412"/>
                <a:gd name="T8" fmla="*/ 308 w 331"/>
                <a:gd name="T9" fmla="*/ 380 h 412"/>
                <a:gd name="T10" fmla="*/ 196 w 331"/>
                <a:gd name="T11" fmla="*/ 412 h 412"/>
                <a:gd name="T12" fmla="*/ 0 w 331"/>
                <a:gd name="T13" fmla="*/ 205 h 412"/>
                <a:gd name="T14" fmla="*/ 196 w 331"/>
                <a:gd name="T15" fmla="*/ 0 h 412"/>
                <a:gd name="T16" fmla="*/ 308 w 331"/>
                <a:gd name="T17" fmla="*/ 30 h 412"/>
                <a:gd name="T18" fmla="*/ 331 w 331"/>
                <a:gd name="T19" fmla="*/ 65 h 412"/>
                <a:gd name="T20" fmla="*/ 290 w 331"/>
                <a:gd name="T21" fmla="*/ 112 h 412"/>
                <a:gd name="T22" fmla="*/ 260 w 331"/>
                <a:gd name="T23" fmla="*/ 100 h 412"/>
                <a:gd name="T24" fmla="*/ 199 w 331"/>
                <a:gd name="T25" fmla="*/ 82 h 412"/>
                <a:gd name="T26" fmla="*/ 99 w 331"/>
                <a:gd name="T27" fmla="*/ 204 h 412"/>
                <a:gd name="T28" fmla="*/ 199 w 331"/>
                <a:gd name="T29"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412">
                  <a:moveTo>
                    <a:pt x="199" y="329"/>
                  </a:moveTo>
                  <a:cubicBezTo>
                    <a:pt x="221" y="329"/>
                    <a:pt x="243" y="322"/>
                    <a:pt x="260" y="311"/>
                  </a:cubicBezTo>
                  <a:cubicBezTo>
                    <a:pt x="270" y="305"/>
                    <a:pt x="279" y="300"/>
                    <a:pt x="289" y="300"/>
                  </a:cubicBezTo>
                  <a:cubicBezTo>
                    <a:pt x="315" y="300"/>
                    <a:pt x="331" y="322"/>
                    <a:pt x="331" y="343"/>
                  </a:cubicBezTo>
                  <a:cubicBezTo>
                    <a:pt x="331" y="359"/>
                    <a:pt x="322" y="371"/>
                    <a:pt x="308" y="380"/>
                  </a:cubicBezTo>
                  <a:cubicBezTo>
                    <a:pt x="279" y="401"/>
                    <a:pt x="234" y="412"/>
                    <a:pt x="196" y="412"/>
                  </a:cubicBezTo>
                  <a:cubicBezTo>
                    <a:pt x="85" y="412"/>
                    <a:pt x="0" y="330"/>
                    <a:pt x="0" y="205"/>
                  </a:cubicBezTo>
                  <a:cubicBezTo>
                    <a:pt x="0" y="83"/>
                    <a:pt x="81" y="0"/>
                    <a:pt x="196" y="0"/>
                  </a:cubicBezTo>
                  <a:cubicBezTo>
                    <a:pt x="233" y="0"/>
                    <a:pt x="277" y="8"/>
                    <a:pt x="308" y="30"/>
                  </a:cubicBezTo>
                  <a:cubicBezTo>
                    <a:pt x="324" y="41"/>
                    <a:pt x="331" y="52"/>
                    <a:pt x="331" y="65"/>
                  </a:cubicBezTo>
                  <a:cubicBezTo>
                    <a:pt x="331" y="86"/>
                    <a:pt x="317" y="112"/>
                    <a:pt x="290" y="112"/>
                  </a:cubicBezTo>
                  <a:cubicBezTo>
                    <a:pt x="281" y="112"/>
                    <a:pt x="273" y="107"/>
                    <a:pt x="260" y="100"/>
                  </a:cubicBezTo>
                  <a:cubicBezTo>
                    <a:pt x="240" y="89"/>
                    <a:pt x="223" y="82"/>
                    <a:pt x="199" y="82"/>
                  </a:cubicBezTo>
                  <a:cubicBezTo>
                    <a:pt x="135" y="82"/>
                    <a:pt x="99" y="129"/>
                    <a:pt x="99" y="204"/>
                  </a:cubicBezTo>
                  <a:cubicBezTo>
                    <a:pt x="99" y="277"/>
                    <a:pt x="134" y="329"/>
                    <a:pt x="199" y="32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6">
              <a:extLst>
                <a:ext uri="{FF2B5EF4-FFF2-40B4-BE49-F238E27FC236}">
                  <a16:creationId xmlns:a16="http://schemas.microsoft.com/office/drawing/2014/main" id="{C831234C-D7F6-4E48-9EA8-CD8A510AE9A3}"/>
                </a:ext>
              </a:extLst>
            </p:cNvPr>
            <p:cNvSpPr>
              <a:spLocks/>
            </p:cNvSpPr>
            <p:nvPr userDrawn="1"/>
          </p:nvSpPr>
          <p:spPr bwMode="auto">
            <a:xfrm>
              <a:off x="443" y="819"/>
              <a:ext cx="70" cy="123"/>
            </a:xfrm>
            <a:custGeom>
              <a:avLst/>
              <a:gdLst>
                <a:gd name="T0" fmla="*/ 355 w 355"/>
                <a:gd name="T1" fmla="*/ 572 h 611"/>
                <a:gd name="T2" fmla="*/ 307 w 355"/>
                <a:gd name="T3" fmla="*/ 611 h 611"/>
                <a:gd name="T4" fmla="*/ 259 w 355"/>
                <a:gd name="T5" fmla="*/ 572 h 611"/>
                <a:gd name="T6" fmla="*/ 259 w 355"/>
                <a:gd name="T7" fmla="*/ 376 h 611"/>
                <a:gd name="T8" fmla="*/ 244 w 355"/>
                <a:gd name="T9" fmla="*/ 316 h 611"/>
                <a:gd name="T10" fmla="*/ 181 w 355"/>
                <a:gd name="T11" fmla="*/ 287 h 611"/>
                <a:gd name="T12" fmla="*/ 96 w 355"/>
                <a:gd name="T13" fmla="*/ 328 h 611"/>
                <a:gd name="T14" fmla="*/ 96 w 355"/>
                <a:gd name="T15" fmla="*/ 572 h 611"/>
                <a:gd name="T16" fmla="*/ 48 w 355"/>
                <a:gd name="T17" fmla="*/ 611 h 611"/>
                <a:gd name="T18" fmla="*/ 0 w 355"/>
                <a:gd name="T19" fmla="*/ 572 h 611"/>
                <a:gd name="T20" fmla="*/ 0 w 355"/>
                <a:gd name="T21" fmla="*/ 40 h 611"/>
                <a:gd name="T22" fmla="*/ 48 w 355"/>
                <a:gd name="T23" fmla="*/ 0 h 611"/>
                <a:gd name="T24" fmla="*/ 96 w 355"/>
                <a:gd name="T25" fmla="*/ 40 h 611"/>
                <a:gd name="T26" fmla="*/ 96 w 355"/>
                <a:gd name="T27" fmla="*/ 257 h 611"/>
                <a:gd name="T28" fmla="*/ 215 w 355"/>
                <a:gd name="T29" fmla="*/ 202 h 611"/>
                <a:gd name="T30" fmla="*/ 330 w 355"/>
                <a:gd name="T31" fmla="*/ 256 h 611"/>
                <a:gd name="T32" fmla="*/ 355 w 355"/>
                <a:gd name="T33" fmla="*/ 360 h 611"/>
                <a:gd name="T34" fmla="*/ 355 w 355"/>
                <a:gd name="T35" fmla="*/ 57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611">
                  <a:moveTo>
                    <a:pt x="355" y="572"/>
                  </a:moveTo>
                  <a:cubicBezTo>
                    <a:pt x="355" y="598"/>
                    <a:pt x="339" y="611"/>
                    <a:pt x="307" y="611"/>
                  </a:cubicBezTo>
                  <a:cubicBezTo>
                    <a:pt x="275" y="611"/>
                    <a:pt x="259" y="598"/>
                    <a:pt x="259" y="572"/>
                  </a:cubicBezTo>
                  <a:cubicBezTo>
                    <a:pt x="259" y="376"/>
                    <a:pt x="259" y="376"/>
                    <a:pt x="259" y="376"/>
                  </a:cubicBezTo>
                  <a:cubicBezTo>
                    <a:pt x="259" y="352"/>
                    <a:pt x="255" y="331"/>
                    <a:pt x="244" y="316"/>
                  </a:cubicBezTo>
                  <a:cubicBezTo>
                    <a:pt x="231" y="296"/>
                    <a:pt x="210" y="287"/>
                    <a:pt x="181" y="287"/>
                  </a:cubicBezTo>
                  <a:cubicBezTo>
                    <a:pt x="142" y="287"/>
                    <a:pt x="114" y="305"/>
                    <a:pt x="96" y="328"/>
                  </a:cubicBezTo>
                  <a:cubicBezTo>
                    <a:pt x="96" y="572"/>
                    <a:pt x="96" y="572"/>
                    <a:pt x="96" y="572"/>
                  </a:cubicBez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cubicBezTo>
                    <a:pt x="96" y="257"/>
                    <a:pt x="96" y="257"/>
                    <a:pt x="96" y="257"/>
                  </a:cubicBezTo>
                  <a:cubicBezTo>
                    <a:pt x="120" y="224"/>
                    <a:pt x="161" y="202"/>
                    <a:pt x="215" y="202"/>
                  </a:cubicBezTo>
                  <a:cubicBezTo>
                    <a:pt x="264" y="202"/>
                    <a:pt x="304" y="218"/>
                    <a:pt x="330" y="256"/>
                  </a:cubicBezTo>
                  <a:cubicBezTo>
                    <a:pt x="347" y="281"/>
                    <a:pt x="355" y="316"/>
                    <a:pt x="355" y="360"/>
                  </a:cubicBezTo>
                  <a:lnTo>
                    <a:pt x="355"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7">
              <a:extLst>
                <a:ext uri="{FF2B5EF4-FFF2-40B4-BE49-F238E27FC236}">
                  <a16:creationId xmlns:a16="http://schemas.microsoft.com/office/drawing/2014/main" id="{089B09BE-68ED-499E-A85C-EFE29D084482}"/>
                </a:ext>
              </a:extLst>
            </p:cNvPr>
            <p:cNvSpPr>
              <a:spLocks noEditPoints="1"/>
            </p:cNvSpPr>
            <p:nvPr userDrawn="1"/>
          </p:nvSpPr>
          <p:spPr bwMode="auto">
            <a:xfrm>
              <a:off x="527" y="859"/>
              <a:ext cx="80" cy="84"/>
            </a:xfrm>
            <a:custGeom>
              <a:avLst/>
              <a:gdLst>
                <a:gd name="T0" fmla="*/ 201 w 401"/>
                <a:gd name="T1" fmla="*/ 337 h 416"/>
                <a:gd name="T2" fmla="*/ 302 w 401"/>
                <a:gd name="T3" fmla="*/ 209 h 416"/>
                <a:gd name="T4" fmla="*/ 200 w 401"/>
                <a:gd name="T5" fmla="*/ 77 h 416"/>
                <a:gd name="T6" fmla="*/ 99 w 401"/>
                <a:gd name="T7" fmla="*/ 206 h 416"/>
                <a:gd name="T8" fmla="*/ 201 w 401"/>
                <a:gd name="T9" fmla="*/ 337 h 416"/>
                <a:gd name="T10" fmla="*/ 201 w 401"/>
                <a:gd name="T11" fmla="*/ 0 h 416"/>
                <a:gd name="T12" fmla="*/ 401 w 401"/>
                <a:gd name="T13" fmla="*/ 206 h 416"/>
                <a:gd name="T14" fmla="*/ 200 w 401"/>
                <a:gd name="T15" fmla="*/ 416 h 416"/>
                <a:gd name="T16" fmla="*/ 0 w 401"/>
                <a:gd name="T17" fmla="*/ 209 h 416"/>
                <a:gd name="T18" fmla="*/ 201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1" y="337"/>
                  </a:moveTo>
                  <a:cubicBezTo>
                    <a:pt x="263" y="337"/>
                    <a:pt x="302" y="287"/>
                    <a:pt x="302" y="209"/>
                  </a:cubicBezTo>
                  <a:cubicBezTo>
                    <a:pt x="302" y="128"/>
                    <a:pt x="262" y="77"/>
                    <a:pt x="200" y="77"/>
                  </a:cubicBezTo>
                  <a:cubicBezTo>
                    <a:pt x="138" y="77"/>
                    <a:pt x="99" y="128"/>
                    <a:pt x="99" y="206"/>
                  </a:cubicBezTo>
                  <a:cubicBezTo>
                    <a:pt x="99" y="287"/>
                    <a:pt x="139" y="337"/>
                    <a:pt x="201" y="337"/>
                  </a:cubicBezTo>
                  <a:moveTo>
                    <a:pt x="201" y="0"/>
                  </a:moveTo>
                  <a:cubicBezTo>
                    <a:pt x="324" y="0"/>
                    <a:pt x="401" y="82"/>
                    <a:pt x="401" y="206"/>
                  </a:cubicBezTo>
                  <a:cubicBezTo>
                    <a:pt x="401" y="334"/>
                    <a:pt x="322" y="416"/>
                    <a:pt x="200" y="416"/>
                  </a:cubicBezTo>
                  <a:cubicBezTo>
                    <a:pt x="77" y="416"/>
                    <a:pt x="0" y="334"/>
                    <a:pt x="0" y="209"/>
                  </a:cubicBezTo>
                  <a:cubicBezTo>
                    <a:pt x="0" y="82"/>
                    <a:pt x="79" y="0"/>
                    <a:pt x="20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8">
              <a:extLst>
                <a:ext uri="{FF2B5EF4-FFF2-40B4-BE49-F238E27FC236}">
                  <a16:creationId xmlns:a16="http://schemas.microsoft.com/office/drawing/2014/main" id="{6889D326-B739-42F1-8C5C-2B97F57FBF2E}"/>
                </a:ext>
              </a:extLst>
            </p:cNvPr>
            <p:cNvSpPr>
              <a:spLocks noEditPoints="1"/>
            </p:cNvSpPr>
            <p:nvPr userDrawn="1"/>
          </p:nvSpPr>
          <p:spPr bwMode="auto">
            <a:xfrm>
              <a:off x="617" y="859"/>
              <a:ext cx="80" cy="84"/>
            </a:xfrm>
            <a:custGeom>
              <a:avLst/>
              <a:gdLst>
                <a:gd name="T0" fmla="*/ 202 w 401"/>
                <a:gd name="T1" fmla="*/ 337 h 416"/>
                <a:gd name="T2" fmla="*/ 302 w 401"/>
                <a:gd name="T3" fmla="*/ 209 h 416"/>
                <a:gd name="T4" fmla="*/ 200 w 401"/>
                <a:gd name="T5" fmla="*/ 77 h 416"/>
                <a:gd name="T6" fmla="*/ 99 w 401"/>
                <a:gd name="T7" fmla="*/ 206 h 416"/>
                <a:gd name="T8" fmla="*/ 202 w 401"/>
                <a:gd name="T9" fmla="*/ 337 h 416"/>
                <a:gd name="T10" fmla="*/ 202 w 401"/>
                <a:gd name="T11" fmla="*/ 0 h 416"/>
                <a:gd name="T12" fmla="*/ 401 w 401"/>
                <a:gd name="T13" fmla="*/ 206 h 416"/>
                <a:gd name="T14" fmla="*/ 200 w 401"/>
                <a:gd name="T15" fmla="*/ 416 h 416"/>
                <a:gd name="T16" fmla="*/ 0 w 401"/>
                <a:gd name="T17" fmla="*/ 209 h 416"/>
                <a:gd name="T18" fmla="*/ 202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2" y="337"/>
                  </a:moveTo>
                  <a:cubicBezTo>
                    <a:pt x="263" y="337"/>
                    <a:pt x="302" y="287"/>
                    <a:pt x="302" y="209"/>
                  </a:cubicBezTo>
                  <a:cubicBezTo>
                    <a:pt x="302" y="128"/>
                    <a:pt x="262" y="77"/>
                    <a:pt x="200" y="77"/>
                  </a:cubicBezTo>
                  <a:cubicBezTo>
                    <a:pt x="138" y="77"/>
                    <a:pt x="99" y="128"/>
                    <a:pt x="99" y="206"/>
                  </a:cubicBezTo>
                  <a:cubicBezTo>
                    <a:pt x="99" y="287"/>
                    <a:pt x="139" y="337"/>
                    <a:pt x="202" y="337"/>
                  </a:cubicBezTo>
                  <a:moveTo>
                    <a:pt x="202" y="0"/>
                  </a:moveTo>
                  <a:cubicBezTo>
                    <a:pt x="325" y="0"/>
                    <a:pt x="401" y="82"/>
                    <a:pt x="401" y="206"/>
                  </a:cubicBezTo>
                  <a:cubicBezTo>
                    <a:pt x="401" y="334"/>
                    <a:pt x="322" y="416"/>
                    <a:pt x="200" y="416"/>
                  </a:cubicBezTo>
                  <a:cubicBezTo>
                    <a:pt x="77" y="416"/>
                    <a:pt x="0" y="334"/>
                    <a:pt x="0" y="209"/>
                  </a:cubicBezTo>
                  <a:cubicBezTo>
                    <a:pt x="0" y="82"/>
                    <a:pt x="80" y="0"/>
                    <a:pt x="202"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9">
              <a:extLst>
                <a:ext uri="{FF2B5EF4-FFF2-40B4-BE49-F238E27FC236}">
                  <a16:creationId xmlns:a16="http://schemas.microsoft.com/office/drawing/2014/main" id="{37E51F35-C1C7-47AC-9E23-ADEFE1B16638}"/>
                </a:ext>
              </a:extLst>
            </p:cNvPr>
            <p:cNvSpPr>
              <a:spLocks/>
            </p:cNvSpPr>
            <p:nvPr userDrawn="1"/>
          </p:nvSpPr>
          <p:spPr bwMode="auto">
            <a:xfrm>
              <a:off x="712" y="819"/>
              <a:ext cx="19" cy="123"/>
            </a:xfrm>
            <a:custGeom>
              <a:avLst/>
              <a:gdLst>
                <a:gd name="T0" fmla="*/ 96 w 96"/>
                <a:gd name="T1" fmla="*/ 572 h 611"/>
                <a:gd name="T2" fmla="*/ 48 w 96"/>
                <a:gd name="T3" fmla="*/ 611 h 611"/>
                <a:gd name="T4" fmla="*/ 0 w 96"/>
                <a:gd name="T5" fmla="*/ 572 h 611"/>
                <a:gd name="T6" fmla="*/ 0 w 96"/>
                <a:gd name="T7" fmla="*/ 40 h 611"/>
                <a:gd name="T8" fmla="*/ 48 w 96"/>
                <a:gd name="T9" fmla="*/ 0 h 611"/>
                <a:gd name="T10" fmla="*/ 96 w 96"/>
                <a:gd name="T11" fmla="*/ 40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lnTo>
                    <a:pt x="96" y="5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0">
              <a:extLst>
                <a:ext uri="{FF2B5EF4-FFF2-40B4-BE49-F238E27FC236}">
                  <a16:creationId xmlns:a16="http://schemas.microsoft.com/office/drawing/2014/main" id="{E82CB5FD-282A-43AE-B98F-92BACA524529}"/>
                </a:ext>
              </a:extLst>
            </p:cNvPr>
            <p:cNvSpPr>
              <a:spLocks noEditPoints="1"/>
            </p:cNvSpPr>
            <p:nvPr userDrawn="1"/>
          </p:nvSpPr>
          <p:spPr bwMode="auto">
            <a:xfrm>
              <a:off x="778" y="823"/>
              <a:ext cx="113" cy="120"/>
            </a:xfrm>
            <a:custGeom>
              <a:avLst/>
              <a:gdLst>
                <a:gd name="T0" fmla="*/ 281 w 563"/>
                <a:gd name="T1" fmla="*/ 516 h 600"/>
                <a:gd name="T2" fmla="*/ 462 w 563"/>
                <a:gd name="T3" fmla="*/ 300 h 600"/>
                <a:gd name="T4" fmla="*/ 281 w 563"/>
                <a:gd name="T5" fmla="*/ 85 h 600"/>
                <a:gd name="T6" fmla="*/ 101 w 563"/>
                <a:gd name="T7" fmla="*/ 300 h 600"/>
                <a:gd name="T8" fmla="*/ 281 w 563"/>
                <a:gd name="T9" fmla="*/ 516 h 600"/>
                <a:gd name="T10" fmla="*/ 281 w 563"/>
                <a:gd name="T11" fmla="*/ 0 h 600"/>
                <a:gd name="T12" fmla="*/ 563 w 563"/>
                <a:gd name="T13" fmla="*/ 300 h 600"/>
                <a:gd name="T14" fmla="*/ 281 w 563"/>
                <a:gd name="T15" fmla="*/ 600 h 600"/>
                <a:gd name="T16" fmla="*/ 0 w 563"/>
                <a:gd name="T17" fmla="*/ 300 h 600"/>
                <a:gd name="T18" fmla="*/ 281 w 563"/>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600">
                  <a:moveTo>
                    <a:pt x="281" y="516"/>
                  </a:moveTo>
                  <a:cubicBezTo>
                    <a:pt x="390" y="516"/>
                    <a:pt x="462" y="434"/>
                    <a:pt x="462" y="300"/>
                  </a:cubicBezTo>
                  <a:cubicBezTo>
                    <a:pt x="462" y="167"/>
                    <a:pt x="390" y="85"/>
                    <a:pt x="281" y="85"/>
                  </a:cubicBezTo>
                  <a:cubicBezTo>
                    <a:pt x="173" y="85"/>
                    <a:pt x="101" y="167"/>
                    <a:pt x="101" y="300"/>
                  </a:cubicBezTo>
                  <a:cubicBezTo>
                    <a:pt x="101" y="434"/>
                    <a:pt x="173" y="516"/>
                    <a:pt x="281" y="516"/>
                  </a:cubicBezTo>
                  <a:moveTo>
                    <a:pt x="281" y="0"/>
                  </a:moveTo>
                  <a:cubicBezTo>
                    <a:pt x="451" y="0"/>
                    <a:pt x="563" y="117"/>
                    <a:pt x="563" y="300"/>
                  </a:cubicBezTo>
                  <a:cubicBezTo>
                    <a:pt x="563" y="484"/>
                    <a:pt x="451" y="600"/>
                    <a:pt x="281" y="600"/>
                  </a:cubicBezTo>
                  <a:cubicBezTo>
                    <a:pt x="111" y="600"/>
                    <a:pt x="0" y="484"/>
                    <a:pt x="0" y="300"/>
                  </a:cubicBezTo>
                  <a:cubicBezTo>
                    <a:pt x="0" y="117"/>
                    <a:pt x="111" y="0"/>
                    <a:pt x="28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41">
              <a:extLst>
                <a:ext uri="{FF2B5EF4-FFF2-40B4-BE49-F238E27FC236}">
                  <a16:creationId xmlns:a16="http://schemas.microsoft.com/office/drawing/2014/main" id="{D79D3C30-B455-4C1B-A1F3-7C68F7DF8D0A}"/>
                </a:ext>
              </a:extLst>
            </p:cNvPr>
            <p:cNvSpPr>
              <a:spLocks/>
            </p:cNvSpPr>
            <p:nvPr userDrawn="1"/>
          </p:nvSpPr>
          <p:spPr bwMode="auto">
            <a:xfrm>
              <a:off x="896" y="823"/>
              <a:ext cx="68" cy="119"/>
            </a:xfrm>
            <a:custGeom>
              <a:avLst/>
              <a:gdLst>
                <a:gd name="T0" fmla="*/ 341 w 341"/>
                <a:gd name="T1" fmla="*/ 45 h 593"/>
                <a:gd name="T2" fmla="*/ 307 w 341"/>
                <a:gd name="T3" fmla="*/ 89 h 593"/>
                <a:gd name="T4" fmla="*/ 251 w 341"/>
                <a:gd name="T5" fmla="*/ 81 h 593"/>
                <a:gd name="T6" fmla="*/ 192 w 341"/>
                <a:gd name="T7" fmla="*/ 112 h 593"/>
                <a:gd name="T8" fmla="*/ 180 w 341"/>
                <a:gd name="T9" fmla="*/ 182 h 593"/>
                <a:gd name="T10" fmla="*/ 180 w 341"/>
                <a:gd name="T11" fmla="*/ 194 h 593"/>
                <a:gd name="T12" fmla="*/ 253 w 341"/>
                <a:gd name="T13" fmla="*/ 194 h 593"/>
                <a:gd name="T14" fmla="*/ 292 w 341"/>
                <a:gd name="T15" fmla="*/ 234 h 593"/>
                <a:gd name="T16" fmla="*/ 253 w 341"/>
                <a:gd name="T17" fmla="*/ 274 h 593"/>
                <a:gd name="T18" fmla="*/ 180 w 341"/>
                <a:gd name="T19" fmla="*/ 274 h 593"/>
                <a:gd name="T20" fmla="*/ 180 w 341"/>
                <a:gd name="T21" fmla="*/ 554 h 593"/>
                <a:gd name="T22" fmla="*/ 132 w 341"/>
                <a:gd name="T23" fmla="*/ 593 h 593"/>
                <a:gd name="T24" fmla="*/ 84 w 341"/>
                <a:gd name="T25" fmla="*/ 554 h 593"/>
                <a:gd name="T26" fmla="*/ 84 w 341"/>
                <a:gd name="T27" fmla="*/ 274 h 593"/>
                <a:gd name="T28" fmla="*/ 39 w 341"/>
                <a:gd name="T29" fmla="*/ 274 h 593"/>
                <a:gd name="T30" fmla="*/ 0 w 341"/>
                <a:gd name="T31" fmla="*/ 234 h 593"/>
                <a:gd name="T32" fmla="*/ 39 w 341"/>
                <a:gd name="T33" fmla="*/ 194 h 593"/>
                <a:gd name="T34" fmla="*/ 84 w 341"/>
                <a:gd name="T35" fmla="*/ 194 h 593"/>
                <a:gd name="T36" fmla="*/ 84 w 341"/>
                <a:gd name="T37" fmla="*/ 183 h 593"/>
                <a:gd name="T38" fmla="*/ 112 w 341"/>
                <a:gd name="T39" fmla="*/ 62 h 593"/>
                <a:gd name="T40" fmla="*/ 246 w 341"/>
                <a:gd name="T41" fmla="*/ 0 h 593"/>
                <a:gd name="T42" fmla="*/ 319 w 341"/>
                <a:gd name="T43" fmla="*/ 14 h 593"/>
                <a:gd name="T44" fmla="*/ 341 w 341"/>
                <a:gd name="T45" fmla="*/ 4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93">
                  <a:moveTo>
                    <a:pt x="341" y="45"/>
                  </a:moveTo>
                  <a:cubicBezTo>
                    <a:pt x="341" y="61"/>
                    <a:pt x="333" y="89"/>
                    <a:pt x="307" y="89"/>
                  </a:cubicBezTo>
                  <a:cubicBezTo>
                    <a:pt x="295" y="89"/>
                    <a:pt x="273" y="81"/>
                    <a:pt x="251" y="81"/>
                  </a:cubicBezTo>
                  <a:cubicBezTo>
                    <a:pt x="223" y="81"/>
                    <a:pt x="203" y="94"/>
                    <a:pt x="192" y="112"/>
                  </a:cubicBezTo>
                  <a:cubicBezTo>
                    <a:pt x="180" y="132"/>
                    <a:pt x="180" y="160"/>
                    <a:pt x="180" y="182"/>
                  </a:cubicBezTo>
                  <a:cubicBezTo>
                    <a:pt x="180" y="194"/>
                    <a:pt x="180" y="194"/>
                    <a:pt x="180" y="194"/>
                  </a:cubicBezTo>
                  <a:cubicBezTo>
                    <a:pt x="253" y="194"/>
                    <a:pt x="253" y="194"/>
                    <a:pt x="253" y="194"/>
                  </a:cubicBezTo>
                  <a:cubicBezTo>
                    <a:pt x="279" y="194"/>
                    <a:pt x="292" y="208"/>
                    <a:pt x="292" y="234"/>
                  </a:cubicBezTo>
                  <a:cubicBezTo>
                    <a:pt x="292" y="261"/>
                    <a:pt x="279" y="274"/>
                    <a:pt x="253" y="274"/>
                  </a:cubicBezTo>
                  <a:cubicBezTo>
                    <a:pt x="180" y="274"/>
                    <a:pt x="180" y="274"/>
                    <a:pt x="180" y="274"/>
                  </a:cubicBezTo>
                  <a:cubicBezTo>
                    <a:pt x="180" y="554"/>
                    <a:pt x="180" y="554"/>
                    <a:pt x="180" y="554"/>
                  </a:cubicBezTo>
                  <a:cubicBezTo>
                    <a:pt x="180" y="580"/>
                    <a:pt x="164" y="593"/>
                    <a:pt x="132" y="593"/>
                  </a:cubicBezTo>
                  <a:cubicBezTo>
                    <a:pt x="100" y="593"/>
                    <a:pt x="84" y="580"/>
                    <a:pt x="84" y="554"/>
                  </a:cubicBezTo>
                  <a:cubicBezTo>
                    <a:pt x="84" y="274"/>
                    <a:pt x="84" y="274"/>
                    <a:pt x="84" y="274"/>
                  </a:cubicBezTo>
                  <a:cubicBezTo>
                    <a:pt x="39" y="274"/>
                    <a:pt x="39" y="274"/>
                    <a:pt x="39" y="274"/>
                  </a:cubicBezTo>
                  <a:cubicBezTo>
                    <a:pt x="13" y="274"/>
                    <a:pt x="0" y="261"/>
                    <a:pt x="0" y="234"/>
                  </a:cubicBezTo>
                  <a:cubicBezTo>
                    <a:pt x="0" y="208"/>
                    <a:pt x="13" y="194"/>
                    <a:pt x="39" y="194"/>
                  </a:cubicBezTo>
                  <a:cubicBezTo>
                    <a:pt x="84" y="194"/>
                    <a:pt x="84" y="194"/>
                    <a:pt x="84" y="194"/>
                  </a:cubicBezTo>
                  <a:cubicBezTo>
                    <a:pt x="84" y="183"/>
                    <a:pt x="84" y="183"/>
                    <a:pt x="84" y="183"/>
                  </a:cubicBezTo>
                  <a:cubicBezTo>
                    <a:pt x="84" y="153"/>
                    <a:pt x="84" y="103"/>
                    <a:pt x="112" y="62"/>
                  </a:cubicBezTo>
                  <a:cubicBezTo>
                    <a:pt x="140" y="24"/>
                    <a:pt x="189" y="0"/>
                    <a:pt x="246" y="0"/>
                  </a:cubicBezTo>
                  <a:cubicBezTo>
                    <a:pt x="271" y="0"/>
                    <a:pt x="299" y="5"/>
                    <a:pt x="319" y="14"/>
                  </a:cubicBezTo>
                  <a:cubicBezTo>
                    <a:pt x="337" y="21"/>
                    <a:pt x="341" y="31"/>
                    <a:pt x="341" y="45"/>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42">
              <a:extLst>
                <a:ext uri="{FF2B5EF4-FFF2-40B4-BE49-F238E27FC236}">
                  <a16:creationId xmlns:a16="http://schemas.microsoft.com/office/drawing/2014/main" id="{ECEF10CC-E4E7-460F-A6EE-8E4F269A76B6}"/>
                </a:ext>
              </a:extLst>
            </p:cNvPr>
            <p:cNvSpPr>
              <a:spLocks/>
            </p:cNvSpPr>
            <p:nvPr userDrawn="1"/>
          </p:nvSpPr>
          <p:spPr bwMode="auto">
            <a:xfrm>
              <a:off x="278" y="980"/>
              <a:ext cx="96" cy="119"/>
            </a:xfrm>
            <a:custGeom>
              <a:avLst/>
              <a:gdLst>
                <a:gd name="T0" fmla="*/ 301 w 482"/>
                <a:gd name="T1" fmla="*/ 374 h 595"/>
                <a:gd name="T2" fmla="*/ 262 w 482"/>
                <a:gd name="T3" fmla="*/ 330 h 595"/>
                <a:gd name="T4" fmla="*/ 301 w 482"/>
                <a:gd name="T5" fmla="*/ 287 h 595"/>
                <a:gd name="T6" fmla="*/ 432 w 482"/>
                <a:gd name="T7" fmla="*/ 287 h 595"/>
                <a:gd name="T8" fmla="*/ 482 w 482"/>
                <a:gd name="T9" fmla="*/ 336 h 595"/>
                <a:gd name="T10" fmla="*/ 482 w 482"/>
                <a:gd name="T11" fmla="*/ 507 h 595"/>
                <a:gd name="T12" fmla="*/ 437 w 482"/>
                <a:gd name="T13" fmla="*/ 568 h 595"/>
                <a:gd name="T14" fmla="*/ 290 w 482"/>
                <a:gd name="T15" fmla="*/ 595 h 595"/>
                <a:gd name="T16" fmla="*/ 0 w 482"/>
                <a:gd name="T17" fmla="*/ 297 h 595"/>
                <a:gd name="T18" fmla="*/ 286 w 482"/>
                <a:gd name="T19" fmla="*/ 0 h 595"/>
                <a:gd name="T20" fmla="*/ 435 w 482"/>
                <a:gd name="T21" fmla="*/ 37 h 595"/>
                <a:gd name="T22" fmla="*/ 477 w 482"/>
                <a:gd name="T23" fmla="*/ 86 h 595"/>
                <a:gd name="T24" fmla="*/ 434 w 482"/>
                <a:gd name="T25" fmla="*/ 133 h 595"/>
                <a:gd name="T26" fmla="*/ 391 w 482"/>
                <a:gd name="T27" fmla="*/ 112 h 595"/>
                <a:gd name="T28" fmla="*/ 286 w 482"/>
                <a:gd name="T29" fmla="*/ 85 h 595"/>
                <a:gd name="T30" fmla="*/ 101 w 482"/>
                <a:gd name="T31" fmla="*/ 295 h 595"/>
                <a:gd name="T32" fmla="*/ 292 w 482"/>
                <a:gd name="T33" fmla="*/ 510 h 595"/>
                <a:gd name="T34" fmla="*/ 386 w 482"/>
                <a:gd name="T35" fmla="*/ 494 h 595"/>
                <a:gd name="T36" fmla="*/ 386 w 482"/>
                <a:gd name="T37" fmla="*/ 374 h 595"/>
                <a:gd name="T38" fmla="*/ 301 w 482"/>
                <a:gd name="T39" fmla="*/ 37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2" h="595">
                  <a:moveTo>
                    <a:pt x="301" y="374"/>
                  </a:moveTo>
                  <a:cubicBezTo>
                    <a:pt x="275" y="374"/>
                    <a:pt x="262" y="360"/>
                    <a:pt x="262" y="330"/>
                  </a:cubicBezTo>
                  <a:cubicBezTo>
                    <a:pt x="262" y="301"/>
                    <a:pt x="275" y="287"/>
                    <a:pt x="301" y="287"/>
                  </a:cubicBezTo>
                  <a:cubicBezTo>
                    <a:pt x="432" y="287"/>
                    <a:pt x="432" y="287"/>
                    <a:pt x="432" y="287"/>
                  </a:cubicBezTo>
                  <a:cubicBezTo>
                    <a:pt x="467" y="287"/>
                    <a:pt x="482" y="302"/>
                    <a:pt x="482" y="336"/>
                  </a:cubicBezTo>
                  <a:cubicBezTo>
                    <a:pt x="482" y="507"/>
                    <a:pt x="482" y="507"/>
                    <a:pt x="482" y="507"/>
                  </a:cubicBezTo>
                  <a:cubicBezTo>
                    <a:pt x="482" y="537"/>
                    <a:pt x="472" y="553"/>
                    <a:pt x="437" y="568"/>
                  </a:cubicBezTo>
                  <a:cubicBezTo>
                    <a:pt x="402" y="583"/>
                    <a:pt x="345" y="595"/>
                    <a:pt x="290" y="595"/>
                  </a:cubicBezTo>
                  <a:cubicBezTo>
                    <a:pt x="122" y="595"/>
                    <a:pt x="0" y="489"/>
                    <a:pt x="0" y="297"/>
                  </a:cubicBezTo>
                  <a:cubicBezTo>
                    <a:pt x="0" y="107"/>
                    <a:pt x="120" y="0"/>
                    <a:pt x="286" y="0"/>
                  </a:cubicBezTo>
                  <a:cubicBezTo>
                    <a:pt x="342" y="0"/>
                    <a:pt x="393" y="12"/>
                    <a:pt x="435" y="37"/>
                  </a:cubicBezTo>
                  <a:cubicBezTo>
                    <a:pt x="463" y="54"/>
                    <a:pt x="477" y="69"/>
                    <a:pt x="477" y="86"/>
                  </a:cubicBezTo>
                  <a:cubicBezTo>
                    <a:pt x="477" y="107"/>
                    <a:pt x="455" y="133"/>
                    <a:pt x="434" y="133"/>
                  </a:cubicBezTo>
                  <a:cubicBezTo>
                    <a:pt x="421" y="133"/>
                    <a:pt x="411" y="124"/>
                    <a:pt x="391" y="112"/>
                  </a:cubicBezTo>
                  <a:cubicBezTo>
                    <a:pt x="362" y="95"/>
                    <a:pt x="326" y="85"/>
                    <a:pt x="286" y="85"/>
                  </a:cubicBezTo>
                  <a:cubicBezTo>
                    <a:pt x="175" y="85"/>
                    <a:pt x="101" y="160"/>
                    <a:pt x="101" y="295"/>
                  </a:cubicBezTo>
                  <a:cubicBezTo>
                    <a:pt x="101" y="433"/>
                    <a:pt x="178" y="510"/>
                    <a:pt x="292" y="510"/>
                  </a:cubicBezTo>
                  <a:cubicBezTo>
                    <a:pt x="327" y="510"/>
                    <a:pt x="362" y="503"/>
                    <a:pt x="386" y="494"/>
                  </a:cubicBezTo>
                  <a:cubicBezTo>
                    <a:pt x="386" y="374"/>
                    <a:pt x="386" y="374"/>
                    <a:pt x="386" y="374"/>
                  </a:cubicBezTo>
                  <a:lnTo>
                    <a:pt x="301"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43">
              <a:extLst>
                <a:ext uri="{FF2B5EF4-FFF2-40B4-BE49-F238E27FC236}">
                  <a16:creationId xmlns:a16="http://schemas.microsoft.com/office/drawing/2014/main" id="{6BE2F471-BCF6-4A00-8392-227D7CE24FE9}"/>
                </a:ext>
              </a:extLst>
            </p:cNvPr>
            <p:cNvSpPr>
              <a:spLocks noEditPoints="1"/>
            </p:cNvSpPr>
            <p:nvPr userDrawn="1"/>
          </p:nvSpPr>
          <p:spPr bwMode="auto">
            <a:xfrm>
              <a:off x="387" y="1016"/>
              <a:ext cx="80" cy="83"/>
            </a:xfrm>
            <a:custGeom>
              <a:avLst/>
              <a:gdLst>
                <a:gd name="T0" fmla="*/ 201 w 400"/>
                <a:gd name="T1" fmla="*/ 338 h 416"/>
                <a:gd name="T2" fmla="*/ 302 w 400"/>
                <a:gd name="T3" fmla="*/ 210 h 416"/>
                <a:gd name="T4" fmla="*/ 199 w 400"/>
                <a:gd name="T5" fmla="*/ 78 h 416"/>
                <a:gd name="T6" fmla="*/ 99 w 400"/>
                <a:gd name="T7" fmla="*/ 207 h 416"/>
                <a:gd name="T8" fmla="*/ 201 w 400"/>
                <a:gd name="T9" fmla="*/ 338 h 416"/>
                <a:gd name="T10" fmla="*/ 201 w 400"/>
                <a:gd name="T11" fmla="*/ 0 h 416"/>
                <a:gd name="T12" fmla="*/ 400 w 400"/>
                <a:gd name="T13" fmla="*/ 207 h 416"/>
                <a:gd name="T14" fmla="*/ 199 w 400"/>
                <a:gd name="T15" fmla="*/ 416 h 416"/>
                <a:gd name="T16" fmla="*/ 0 w 400"/>
                <a:gd name="T17" fmla="*/ 210 h 416"/>
                <a:gd name="T18" fmla="*/ 201 w 400"/>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16">
                  <a:moveTo>
                    <a:pt x="201" y="338"/>
                  </a:moveTo>
                  <a:cubicBezTo>
                    <a:pt x="262" y="338"/>
                    <a:pt x="302" y="288"/>
                    <a:pt x="302" y="210"/>
                  </a:cubicBezTo>
                  <a:cubicBezTo>
                    <a:pt x="302" y="129"/>
                    <a:pt x="262" y="78"/>
                    <a:pt x="199" y="78"/>
                  </a:cubicBezTo>
                  <a:cubicBezTo>
                    <a:pt x="138" y="78"/>
                    <a:pt x="99" y="129"/>
                    <a:pt x="99" y="207"/>
                  </a:cubicBezTo>
                  <a:cubicBezTo>
                    <a:pt x="99" y="288"/>
                    <a:pt x="139" y="338"/>
                    <a:pt x="201" y="338"/>
                  </a:cubicBezTo>
                  <a:moveTo>
                    <a:pt x="201" y="0"/>
                  </a:moveTo>
                  <a:cubicBezTo>
                    <a:pt x="324" y="0"/>
                    <a:pt x="400" y="82"/>
                    <a:pt x="400" y="207"/>
                  </a:cubicBezTo>
                  <a:cubicBezTo>
                    <a:pt x="400" y="334"/>
                    <a:pt x="321" y="416"/>
                    <a:pt x="199" y="416"/>
                  </a:cubicBezTo>
                  <a:cubicBezTo>
                    <a:pt x="76" y="416"/>
                    <a:pt x="0" y="334"/>
                    <a:pt x="0" y="210"/>
                  </a:cubicBezTo>
                  <a:cubicBezTo>
                    <a:pt x="0" y="82"/>
                    <a:pt x="79" y="0"/>
                    <a:pt x="201"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44">
              <a:extLst>
                <a:ext uri="{FF2B5EF4-FFF2-40B4-BE49-F238E27FC236}">
                  <a16:creationId xmlns:a16="http://schemas.microsoft.com/office/drawing/2014/main" id="{8C17DF63-EC28-4C0D-9761-280ADA524C2B}"/>
                </a:ext>
              </a:extLst>
            </p:cNvPr>
            <p:cNvSpPr>
              <a:spLocks/>
            </p:cNvSpPr>
            <p:nvPr userDrawn="1"/>
          </p:nvSpPr>
          <p:spPr bwMode="auto">
            <a:xfrm>
              <a:off x="473" y="1017"/>
              <a:ext cx="78" cy="81"/>
            </a:xfrm>
            <a:custGeom>
              <a:avLst/>
              <a:gdLst>
                <a:gd name="T0" fmla="*/ 295 w 394"/>
                <a:gd name="T1" fmla="*/ 41 h 407"/>
                <a:gd name="T2" fmla="*/ 351 w 394"/>
                <a:gd name="T3" fmla="*/ 0 h 407"/>
                <a:gd name="T4" fmla="*/ 394 w 394"/>
                <a:gd name="T5" fmla="*/ 27 h 407"/>
                <a:gd name="T6" fmla="*/ 386 w 394"/>
                <a:gd name="T7" fmla="*/ 60 h 407"/>
                <a:gd name="T8" fmla="*/ 262 w 394"/>
                <a:gd name="T9" fmla="*/ 361 h 407"/>
                <a:gd name="T10" fmla="*/ 196 w 394"/>
                <a:gd name="T11" fmla="*/ 407 h 407"/>
                <a:gd name="T12" fmla="*/ 129 w 394"/>
                <a:gd name="T13" fmla="*/ 361 h 407"/>
                <a:gd name="T14" fmla="*/ 8 w 394"/>
                <a:gd name="T15" fmla="*/ 60 h 407"/>
                <a:gd name="T16" fmla="*/ 0 w 394"/>
                <a:gd name="T17" fmla="*/ 27 h 407"/>
                <a:gd name="T18" fmla="*/ 43 w 394"/>
                <a:gd name="T19" fmla="*/ 0 h 407"/>
                <a:gd name="T20" fmla="*/ 101 w 394"/>
                <a:gd name="T21" fmla="*/ 41 h 407"/>
                <a:gd name="T22" fmla="*/ 198 w 394"/>
                <a:gd name="T23" fmla="*/ 295 h 407"/>
                <a:gd name="T24" fmla="*/ 295 w 394"/>
                <a:gd name="T25" fmla="*/ 4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407">
                  <a:moveTo>
                    <a:pt x="295" y="41"/>
                  </a:moveTo>
                  <a:cubicBezTo>
                    <a:pt x="307" y="11"/>
                    <a:pt x="317" y="0"/>
                    <a:pt x="351" y="0"/>
                  </a:cubicBezTo>
                  <a:cubicBezTo>
                    <a:pt x="383" y="0"/>
                    <a:pt x="394" y="11"/>
                    <a:pt x="394" y="27"/>
                  </a:cubicBezTo>
                  <a:cubicBezTo>
                    <a:pt x="394" y="37"/>
                    <a:pt x="391" y="49"/>
                    <a:pt x="386" y="60"/>
                  </a:cubicBezTo>
                  <a:cubicBezTo>
                    <a:pt x="262" y="361"/>
                    <a:pt x="262" y="361"/>
                    <a:pt x="262" y="361"/>
                  </a:cubicBezTo>
                  <a:cubicBezTo>
                    <a:pt x="247" y="395"/>
                    <a:pt x="234" y="407"/>
                    <a:pt x="196" y="407"/>
                  </a:cubicBezTo>
                  <a:cubicBezTo>
                    <a:pt x="157" y="407"/>
                    <a:pt x="143" y="395"/>
                    <a:pt x="129" y="361"/>
                  </a:cubicBezTo>
                  <a:cubicBezTo>
                    <a:pt x="8" y="60"/>
                    <a:pt x="8" y="60"/>
                    <a:pt x="8" y="60"/>
                  </a:cubicBezTo>
                  <a:cubicBezTo>
                    <a:pt x="3" y="49"/>
                    <a:pt x="0" y="37"/>
                    <a:pt x="0" y="27"/>
                  </a:cubicBezTo>
                  <a:cubicBezTo>
                    <a:pt x="0" y="11"/>
                    <a:pt x="11" y="0"/>
                    <a:pt x="43" y="0"/>
                  </a:cubicBezTo>
                  <a:cubicBezTo>
                    <a:pt x="80" y="0"/>
                    <a:pt x="90" y="11"/>
                    <a:pt x="101" y="41"/>
                  </a:cubicBezTo>
                  <a:cubicBezTo>
                    <a:pt x="198" y="295"/>
                    <a:pt x="198" y="295"/>
                    <a:pt x="198" y="295"/>
                  </a:cubicBezTo>
                  <a:lnTo>
                    <a:pt x="295"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45">
              <a:extLst>
                <a:ext uri="{FF2B5EF4-FFF2-40B4-BE49-F238E27FC236}">
                  <a16:creationId xmlns:a16="http://schemas.microsoft.com/office/drawing/2014/main" id="{CCD3E7E5-E925-46C8-AE60-00597BDDA2B5}"/>
                </a:ext>
              </a:extLst>
            </p:cNvPr>
            <p:cNvSpPr>
              <a:spLocks noEditPoints="1"/>
            </p:cNvSpPr>
            <p:nvPr userDrawn="1"/>
          </p:nvSpPr>
          <p:spPr bwMode="auto">
            <a:xfrm>
              <a:off x="557" y="1016"/>
              <a:ext cx="72" cy="83"/>
            </a:xfrm>
            <a:custGeom>
              <a:avLst/>
              <a:gdLst>
                <a:gd name="T0" fmla="*/ 94 w 358"/>
                <a:gd name="T1" fmla="*/ 169 h 415"/>
                <a:gd name="T2" fmla="*/ 264 w 358"/>
                <a:gd name="T3" fmla="*/ 169 h 415"/>
                <a:gd name="T4" fmla="*/ 182 w 358"/>
                <a:gd name="T5" fmla="*/ 77 h 415"/>
                <a:gd name="T6" fmla="*/ 94 w 358"/>
                <a:gd name="T7" fmla="*/ 169 h 415"/>
                <a:gd name="T8" fmla="*/ 348 w 358"/>
                <a:gd name="T9" fmla="*/ 344 h 415"/>
                <a:gd name="T10" fmla="*/ 320 w 358"/>
                <a:gd name="T11" fmla="*/ 383 h 415"/>
                <a:gd name="T12" fmla="*/ 195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0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4" y="169"/>
                  </a:moveTo>
                  <a:cubicBezTo>
                    <a:pt x="264" y="169"/>
                    <a:pt x="264" y="169"/>
                    <a:pt x="264" y="169"/>
                  </a:cubicBezTo>
                  <a:cubicBezTo>
                    <a:pt x="264" y="115"/>
                    <a:pt x="236" y="77"/>
                    <a:pt x="182" y="77"/>
                  </a:cubicBezTo>
                  <a:cubicBezTo>
                    <a:pt x="132" y="77"/>
                    <a:pt x="102" y="110"/>
                    <a:pt x="94" y="169"/>
                  </a:cubicBezTo>
                  <a:moveTo>
                    <a:pt x="348" y="344"/>
                  </a:moveTo>
                  <a:cubicBezTo>
                    <a:pt x="348" y="358"/>
                    <a:pt x="339" y="371"/>
                    <a:pt x="320" y="383"/>
                  </a:cubicBezTo>
                  <a:cubicBezTo>
                    <a:pt x="286" y="404"/>
                    <a:pt x="244" y="415"/>
                    <a:pt x="195" y="415"/>
                  </a:cubicBezTo>
                  <a:cubicBezTo>
                    <a:pt x="73" y="415"/>
                    <a:pt x="0" y="337"/>
                    <a:pt x="0" y="210"/>
                  </a:cubicBezTo>
                  <a:cubicBezTo>
                    <a:pt x="0" y="83"/>
                    <a:pt x="72" y="0"/>
                    <a:pt x="184" y="0"/>
                  </a:cubicBezTo>
                  <a:cubicBezTo>
                    <a:pt x="289" y="0"/>
                    <a:pt x="358" y="74"/>
                    <a:pt x="358" y="177"/>
                  </a:cubicBezTo>
                  <a:cubicBezTo>
                    <a:pt x="358" y="233"/>
                    <a:pt x="334" y="239"/>
                    <a:pt x="301" y="239"/>
                  </a:cubicBezTo>
                  <a:cubicBezTo>
                    <a:pt x="95" y="239"/>
                    <a:pt x="95" y="239"/>
                    <a:pt x="95" y="239"/>
                  </a:cubicBezTo>
                  <a:cubicBezTo>
                    <a:pt x="104" y="298"/>
                    <a:pt x="137" y="333"/>
                    <a:pt x="200" y="333"/>
                  </a:cubicBezTo>
                  <a:cubicBezTo>
                    <a:pt x="227" y="333"/>
                    <a:pt x="253" y="326"/>
                    <a:pt x="275" y="314"/>
                  </a:cubicBezTo>
                  <a:cubicBezTo>
                    <a:pt x="287" y="307"/>
                    <a:pt x="297" y="301"/>
                    <a:pt x="308" y="301"/>
                  </a:cubicBezTo>
                  <a:cubicBezTo>
                    <a:pt x="335"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46">
              <a:extLst>
                <a:ext uri="{FF2B5EF4-FFF2-40B4-BE49-F238E27FC236}">
                  <a16:creationId xmlns:a16="http://schemas.microsoft.com/office/drawing/2014/main" id="{55C5816F-91C2-422E-9A34-6ABBC46505FF}"/>
                </a:ext>
              </a:extLst>
            </p:cNvPr>
            <p:cNvSpPr>
              <a:spLocks/>
            </p:cNvSpPr>
            <p:nvPr userDrawn="1"/>
          </p:nvSpPr>
          <p:spPr bwMode="auto">
            <a:xfrm>
              <a:off x="643" y="1017"/>
              <a:ext cx="49" cy="81"/>
            </a:xfrm>
            <a:custGeom>
              <a:avLst/>
              <a:gdLst>
                <a:gd name="T0" fmla="*/ 97 w 244"/>
                <a:gd name="T1" fmla="*/ 370 h 409"/>
                <a:gd name="T2" fmla="*/ 48 w 244"/>
                <a:gd name="T3" fmla="*/ 409 h 409"/>
                <a:gd name="T4" fmla="*/ 0 w 244"/>
                <a:gd name="T5" fmla="*/ 370 h 409"/>
                <a:gd name="T6" fmla="*/ 0 w 244"/>
                <a:gd name="T7" fmla="*/ 41 h 409"/>
                <a:gd name="T8" fmla="*/ 47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7 w 244"/>
                <a:gd name="T21" fmla="*/ 143 h 409"/>
                <a:gd name="T22" fmla="*/ 97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7" y="370"/>
                  </a:moveTo>
                  <a:cubicBezTo>
                    <a:pt x="97" y="396"/>
                    <a:pt x="81" y="409"/>
                    <a:pt x="48" y="409"/>
                  </a:cubicBezTo>
                  <a:cubicBezTo>
                    <a:pt x="16" y="409"/>
                    <a:pt x="0" y="396"/>
                    <a:pt x="0" y="370"/>
                  </a:cubicBezTo>
                  <a:cubicBezTo>
                    <a:pt x="0" y="41"/>
                    <a:pt x="0" y="41"/>
                    <a:pt x="0" y="41"/>
                  </a:cubicBezTo>
                  <a:cubicBezTo>
                    <a:pt x="0" y="15"/>
                    <a:pt x="16" y="2"/>
                    <a:pt x="47" y="2"/>
                  </a:cubicBezTo>
                  <a:cubicBezTo>
                    <a:pt x="80" y="2"/>
                    <a:pt x="92" y="18"/>
                    <a:pt x="91" y="41"/>
                  </a:cubicBezTo>
                  <a:cubicBezTo>
                    <a:pt x="91" y="72"/>
                    <a:pt x="91" y="72"/>
                    <a:pt x="91" y="72"/>
                  </a:cubicBezTo>
                  <a:cubicBezTo>
                    <a:pt x="113" y="28"/>
                    <a:pt x="152" y="0"/>
                    <a:pt x="203" y="0"/>
                  </a:cubicBezTo>
                  <a:cubicBezTo>
                    <a:pt x="233" y="0"/>
                    <a:pt x="244" y="13"/>
                    <a:pt x="244" y="44"/>
                  </a:cubicBezTo>
                  <a:cubicBezTo>
                    <a:pt x="244" y="74"/>
                    <a:pt x="232" y="87"/>
                    <a:pt x="198" y="88"/>
                  </a:cubicBezTo>
                  <a:cubicBezTo>
                    <a:pt x="146" y="90"/>
                    <a:pt x="116" y="105"/>
                    <a:pt x="97" y="143"/>
                  </a:cubicBezTo>
                  <a:lnTo>
                    <a:pt x="97"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7">
              <a:extLst>
                <a:ext uri="{FF2B5EF4-FFF2-40B4-BE49-F238E27FC236}">
                  <a16:creationId xmlns:a16="http://schemas.microsoft.com/office/drawing/2014/main" id="{3CC1FAEA-978F-4B9C-8EA5-7B9B131E2EFB}"/>
                </a:ext>
              </a:extLst>
            </p:cNvPr>
            <p:cNvSpPr>
              <a:spLocks/>
            </p:cNvSpPr>
            <p:nvPr userDrawn="1"/>
          </p:nvSpPr>
          <p:spPr bwMode="auto">
            <a:xfrm>
              <a:off x="702" y="1017"/>
              <a:ext cx="71" cy="81"/>
            </a:xfrm>
            <a:custGeom>
              <a:avLst/>
              <a:gdLst>
                <a:gd name="T0" fmla="*/ 91 w 354"/>
                <a:gd name="T1" fmla="*/ 41 h 409"/>
                <a:gd name="T2" fmla="*/ 91 w 354"/>
                <a:gd name="T3" fmla="*/ 61 h 409"/>
                <a:gd name="T4" fmla="*/ 215 w 354"/>
                <a:gd name="T5" fmla="*/ 0 h 409"/>
                <a:gd name="T6" fmla="*/ 330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30"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8">
              <a:extLst>
                <a:ext uri="{FF2B5EF4-FFF2-40B4-BE49-F238E27FC236}">
                  <a16:creationId xmlns:a16="http://schemas.microsoft.com/office/drawing/2014/main" id="{B27BA509-0D1D-4804-A34B-E8BFF0C343AF}"/>
                </a:ext>
              </a:extLst>
            </p:cNvPr>
            <p:cNvSpPr>
              <a:spLocks/>
            </p:cNvSpPr>
            <p:nvPr userDrawn="1"/>
          </p:nvSpPr>
          <p:spPr bwMode="auto">
            <a:xfrm>
              <a:off x="792" y="1017"/>
              <a:ext cx="120" cy="81"/>
            </a:xfrm>
            <a:custGeom>
              <a:avLst/>
              <a:gdLst>
                <a:gd name="T0" fmla="*/ 90 w 601"/>
                <a:gd name="T1" fmla="*/ 41 h 409"/>
                <a:gd name="T2" fmla="*/ 90 w 601"/>
                <a:gd name="T3" fmla="*/ 61 h 409"/>
                <a:gd name="T4" fmla="*/ 213 w 601"/>
                <a:gd name="T5" fmla="*/ 0 h 409"/>
                <a:gd name="T6" fmla="*/ 334 w 601"/>
                <a:gd name="T7" fmla="*/ 75 h 409"/>
                <a:gd name="T8" fmla="*/ 466 w 601"/>
                <a:gd name="T9" fmla="*/ 0 h 409"/>
                <a:gd name="T10" fmla="*/ 576 w 601"/>
                <a:gd name="T11" fmla="*/ 54 h 409"/>
                <a:gd name="T12" fmla="*/ 601 w 601"/>
                <a:gd name="T13" fmla="*/ 158 h 409"/>
                <a:gd name="T14" fmla="*/ 601 w 601"/>
                <a:gd name="T15" fmla="*/ 370 h 409"/>
                <a:gd name="T16" fmla="*/ 553 w 601"/>
                <a:gd name="T17" fmla="*/ 409 h 409"/>
                <a:gd name="T18" fmla="*/ 505 w 601"/>
                <a:gd name="T19" fmla="*/ 370 h 409"/>
                <a:gd name="T20" fmla="*/ 505 w 601"/>
                <a:gd name="T21" fmla="*/ 174 h 409"/>
                <a:gd name="T22" fmla="*/ 489 w 601"/>
                <a:gd name="T23" fmla="*/ 111 h 409"/>
                <a:gd name="T24" fmla="*/ 429 w 601"/>
                <a:gd name="T25" fmla="*/ 85 h 409"/>
                <a:gd name="T26" fmla="*/ 348 w 601"/>
                <a:gd name="T27" fmla="*/ 127 h 409"/>
                <a:gd name="T28" fmla="*/ 348 w 601"/>
                <a:gd name="T29" fmla="*/ 370 h 409"/>
                <a:gd name="T30" fmla="*/ 300 w 601"/>
                <a:gd name="T31" fmla="*/ 409 h 409"/>
                <a:gd name="T32" fmla="*/ 252 w 601"/>
                <a:gd name="T33" fmla="*/ 370 h 409"/>
                <a:gd name="T34" fmla="*/ 252 w 601"/>
                <a:gd name="T35" fmla="*/ 169 h 409"/>
                <a:gd name="T36" fmla="*/ 237 w 601"/>
                <a:gd name="T37" fmla="*/ 111 h 409"/>
                <a:gd name="T38" fmla="*/ 177 w 601"/>
                <a:gd name="T39" fmla="*/ 85 h 409"/>
                <a:gd name="T40" fmla="*/ 96 w 601"/>
                <a:gd name="T41" fmla="*/ 127 h 409"/>
                <a:gd name="T42" fmla="*/ 96 w 601"/>
                <a:gd name="T43" fmla="*/ 370 h 409"/>
                <a:gd name="T44" fmla="*/ 48 w 601"/>
                <a:gd name="T45" fmla="*/ 409 h 409"/>
                <a:gd name="T46" fmla="*/ 0 w 601"/>
                <a:gd name="T47" fmla="*/ 370 h 409"/>
                <a:gd name="T48" fmla="*/ 0 w 601"/>
                <a:gd name="T49" fmla="*/ 41 h 409"/>
                <a:gd name="T50" fmla="*/ 46 w 601"/>
                <a:gd name="T51" fmla="*/ 2 h 409"/>
                <a:gd name="T52" fmla="*/ 90 w 601"/>
                <a:gd name="T53"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1" h="409">
                  <a:moveTo>
                    <a:pt x="90" y="41"/>
                  </a:moveTo>
                  <a:cubicBezTo>
                    <a:pt x="90" y="61"/>
                    <a:pt x="90" y="61"/>
                    <a:pt x="90" y="61"/>
                  </a:cubicBezTo>
                  <a:cubicBezTo>
                    <a:pt x="112" y="25"/>
                    <a:pt x="155" y="0"/>
                    <a:pt x="213" y="0"/>
                  </a:cubicBezTo>
                  <a:cubicBezTo>
                    <a:pt x="275" y="0"/>
                    <a:pt x="314" y="27"/>
                    <a:pt x="334" y="75"/>
                  </a:cubicBezTo>
                  <a:cubicBezTo>
                    <a:pt x="356" y="30"/>
                    <a:pt x="404" y="0"/>
                    <a:pt x="466" y="0"/>
                  </a:cubicBezTo>
                  <a:cubicBezTo>
                    <a:pt x="510" y="0"/>
                    <a:pt x="552" y="16"/>
                    <a:pt x="576" y="54"/>
                  </a:cubicBezTo>
                  <a:cubicBezTo>
                    <a:pt x="592" y="79"/>
                    <a:pt x="601" y="113"/>
                    <a:pt x="601" y="158"/>
                  </a:cubicBezTo>
                  <a:cubicBezTo>
                    <a:pt x="601" y="370"/>
                    <a:pt x="601" y="370"/>
                    <a:pt x="601" y="370"/>
                  </a:cubicBezTo>
                  <a:cubicBezTo>
                    <a:pt x="601" y="396"/>
                    <a:pt x="585" y="409"/>
                    <a:pt x="553" y="409"/>
                  </a:cubicBezTo>
                  <a:cubicBezTo>
                    <a:pt x="521" y="409"/>
                    <a:pt x="505" y="396"/>
                    <a:pt x="505" y="370"/>
                  </a:cubicBezTo>
                  <a:cubicBezTo>
                    <a:pt x="505" y="174"/>
                    <a:pt x="505" y="174"/>
                    <a:pt x="505" y="174"/>
                  </a:cubicBezTo>
                  <a:cubicBezTo>
                    <a:pt x="505" y="150"/>
                    <a:pt x="501" y="127"/>
                    <a:pt x="489" y="111"/>
                  </a:cubicBezTo>
                  <a:cubicBezTo>
                    <a:pt x="477" y="94"/>
                    <a:pt x="457" y="85"/>
                    <a:pt x="429" y="85"/>
                  </a:cubicBezTo>
                  <a:cubicBezTo>
                    <a:pt x="393" y="85"/>
                    <a:pt x="365" y="102"/>
                    <a:pt x="348" y="127"/>
                  </a:cubicBezTo>
                  <a:cubicBezTo>
                    <a:pt x="348" y="370"/>
                    <a:pt x="348" y="370"/>
                    <a:pt x="348" y="370"/>
                  </a:cubicBezTo>
                  <a:cubicBezTo>
                    <a:pt x="348" y="396"/>
                    <a:pt x="332" y="409"/>
                    <a:pt x="300" y="409"/>
                  </a:cubicBezTo>
                  <a:cubicBezTo>
                    <a:pt x="268" y="409"/>
                    <a:pt x="252" y="396"/>
                    <a:pt x="252" y="370"/>
                  </a:cubicBezTo>
                  <a:cubicBezTo>
                    <a:pt x="252" y="169"/>
                    <a:pt x="252" y="169"/>
                    <a:pt x="252" y="169"/>
                  </a:cubicBezTo>
                  <a:cubicBezTo>
                    <a:pt x="252" y="146"/>
                    <a:pt x="247" y="126"/>
                    <a:pt x="237" y="111"/>
                  </a:cubicBezTo>
                  <a:cubicBezTo>
                    <a:pt x="225" y="94"/>
                    <a:pt x="204" y="85"/>
                    <a:pt x="177" y="85"/>
                  </a:cubicBezTo>
                  <a:cubicBezTo>
                    <a:pt x="141" y="85"/>
                    <a:pt x="112" y="102"/>
                    <a:pt x="96" y="127"/>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1" y="18"/>
                    <a:pt x="90"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9">
              <a:extLst>
                <a:ext uri="{FF2B5EF4-FFF2-40B4-BE49-F238E27FC236}">
                  <a16:creationId xmlns:a16="http://schemas.microsoft.com/office/drawing/2014/main" id="{B719D193-BD8C-4C0F-BB2E-4B501713F4DB}"/>
                </a:ext>
              </a:extLst>
            </p:cNvPr>
            <p:cNvSpPr>
              <a:spLocks noEditPoints="1"/>
            </p:cNvSpPr>
            <p:nvPr userDrawn="1"/>
          </p:nvSpPr>
          <p:spPr bwMode="auto">
            <a:xfrm>
              <a:off x="925" y="1016"/>
              <a:ext cx="72" cy="83"/>
            </a:xfrm>
            <a:custGeom>
              <a:avLst/>
              <a:gdLst>
                <a:gd name="T0" fmla="*/ 95 w 358"/>
                <a:gd name="T1" fmla="*/ 169 h 415"/>
                <a:gd name="T2" fmla="*/ 265 w 358"/>
                <a:gd name="T3" fmla="*/ 169 h 415"/>
                <a:gd name="T4" fmla="*/ 183 w 358"/>
                <a:gd name="T5" fmla="*/ 77 h 415"/>
                <a:gd name="T6" fmla="*/ 95 w 358"/>
                <a:gd name="T7" fmla="*/ 169 h 415"/>
                <a:gd name="T8" fmla="*/ 348 w 358"/>
                <a:gd name="T9" fmla="*/ 344 h 415"/>
                <a:gd name="T10" fmla="*/ 321 w 358"/>
                <a:gd name="T11" fmla="*/ 383 h 415"/>
                <a:gd name="T12" fmla="*/ 196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1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5" y="169"/>
                  </a:moveTo>
                  <a:cubicBezTo>
                    <a:pt x="265" y="169"/>
                    <a:pt x="265" y="169"/>
                    <a:pt x="265" y="169"/>
                  </a:cubicBezTo>
                  <a:cubicBezTo>
                    <a:pt x="265" y="115"/>
                    <a:pt x="237" y="77"/>
                    <a:pt x="183" y="77"/>
                  </a:cubicBezTo>
                  <a:cubicBezTo>
                    <a:pt x="133" y="77"/>
                    <a:pt x="103" y="110"/>
                    <a:pt x="95" y="169"/>
                  </a:cubicBezTo>
                  <a:moveTo>
                    <a:pt x="348" y="344"/>
                  </a:moveTo>
                  <a:cubicBezTo>
                    <a:pt x="348" y="358"/>
                    <a:pt x="339" y="371"/>
                    <a:pt x="321" y="383"/>
                  </a:cubicBezTo>
                  <a:cubicBezTo>
                    <a:pt x="287" y="404"/>
                    <a:pt x="245" y="415"/>
                    <a:pt x="196" y="415"/>
                  </a:cubicBezTo>
                  <a:cubicBezTo>
                    <a:pt x="73" y="415"/>
                    <a:pt x="0" y="337"/>
                    <a:pt x="0" y="210"/>
                  </a:cubicBezTo>
                  <a:cubicBezTo>
                    <a:pt x="0" y="83"/>
                    <a:pt x="72" y="0"/>
                    <a:pt x="184" y="0"/>
                  </a:cubicBezTo>
                  <a:cubicBezTo>
                    <a:pt x="290" y="0"/>
                    <a:pt x="358" y="74"/>
                    <a:pt x="358" y="177"/>
                  </a:cubicBezTo>
                  <a:cubicBezTo>
                    <a:pt x="358" y="233"/>
                    <a:pt x="335" y="239"/>
                    <a:pt x="301" y="239"/>
                  </a:cubicBezTo>
                  <a:cubicBezTo>
                    <a:pt x="95" y="239"/>
                    <a:pt x="95" y="239"/>
                    <a:pt x="95" y="239"/>
                  </a:cubicBezTo>
                  <a:cubicBezTo>
                    <a:pt x="104" y="298"/>
                    <a:pt x="137" y="333"/>
                    <a:pt x="201" y="333"/>
                  </a:cubicBezTo>
                  <a:cubicBezTo>
                    <a:pt x="228" y="333"/>
                    <a:pt x="254" y="326"/>
                    <a:pt x="275" y="314"/>
                  </a:cubicBezTo>
                  <a:cubicBezTo>
                    <a:pt x="288" y="307"/>
                    <a:pt x="298" y="301"/>
                    <a:pt x="308" y="301"/>
                  </a:cubicBezTo>
                  <a:cubicBezTo>
                    <a:pt x="336" y="301"/>
                    <a:pt x="348" y="326"/>
                    <a:pt x="348" y="34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50">
              <a:extLst>
                <a:ext uri="{FF2B5EF4-FFF2-40B4-BE49-F238E27FC236}">
                  <a16:creationId xmlns:a16="http://schemas.microsoft.com/office/drawing/2014/main" id="{C73BF7FE-D829-4DEE-B655-494D4866D227}"/>
                </a:ext>
              </a:extLst>
            </p:cNvPr>
            <p:cNvSpPr>
              <a:spLocks/>
            </p:cNvSpPr>
            <p:nvPr userDrawn="1"/>
          </p:nvSpPr>
          <p:spPr bwMode="auto">
            <a:xfrm>
              <a:off x="1011" y="1017"/>
              <a:ext cx="71" cy="81"/>
            </a:xfrm>
            <a:custGeom>
              <a:avLst/>
              <a:gdLst>
                <a:gd name="T0" fmla="*/ 91 w 354"/>
                <a:gd name="T1" fmla="*/ 41 h 409"/>
                <a:gd name="T2" fmla="*/ 91 w 354"/>
                <a:gd name="T3" fmla="*/ 61 h 409"/>
                <a:gd name="T4" fmla="*/ 215 w 354"/>
                <a:gd name="T5" fmla="*/ 0 h 409"/>
                <a:gd name="T6" fmla="*/ 329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29"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51">
              <a:extLst>
                <a:ext uri="{FF2B5EF4-FFF2-40B4-BE49-F238E27FC236}">
                  <a16:creationId xmlns:a16="http://schemas.microsoft.com/office/drawing/2014/main" id="{BAC79809-97A8-4043-99FA-16194CD6DF49}"/>
                </a:ext>
              </a:extLst>
            </p:cNvPr>
            <p:cNvSpPr>
              <a:spLocks/>
            </p:cNvSpPr>
            <p:nvPr userDrawn="1"/>
          </p:nvSpPr>
          <p:spPr bwMode="auto">
            <a:xfrm>
              <a:off x="1091" y="993"/>
              <a:ext cx="63" cy="106"/>
            </a:xfrm>
            <a:custGeom>
              <a:avLst/>
              <a:gdLst>
                <a:gd name="T0" fmla="*/ 314 w 314"/>
                <a:gd name="T1" fmla="*/ 479 h 529"/>
                <a:gd name="T2" fmla="*/ 294 w 314"/>
                <a:gd name="T3" fmla="*/ 509 h 529"/>
                <a:gd name="T4" fmla="*/ 211 w 314"/>
                <a:gd name="T5" fmla="*/ 529 h 529"/>
                <a:gd name="T6" fmla="*/ 99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8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10" y="500"/>
                    <a:pt x="294" y="509"/>
                  </a:cubicBezTo>
                  <a:cubicBezTo>
                    <a:pt x="275" y="521"/>
                    <a:pt x="244" y="529"/>
                    <a:pt x="211" y="529"/>
                  </a:cubicBezTo>
                  <a:cubicBezTo>
                    <a:pt x="150" y="529"/>
                    <a:pt x="117" y="505"/>
                    <a:pt x="99" y="471"/>
                  </a:cubicBezTo>
                  <a:cubicBezTo>
                    <a:pt x="82"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2"/>
                    <a:pt x="177" y="409"/>
                    <a:pt x="186" y="426"/>
                  </a:cubicBezTo>
                  <a:cubicBezTo>
                    <a:pt x="193" y="439"/>
                    <a:pt x="205" y="447"/>
                    <a:pt x="224" y="447"/>
                  </a:cubicBezTo>
                  <a:cubicBezTo>
                    <a:pt x="235" y="447"/>
                    <a:pt x="246" y="444"/>
                    <a:pt x="255" y="440"/>
                  </a:cubicBezTo>
                  <a:cubicBezTo>
                    <a:pt x="264" y="438"/>
                    <a:pt x="271" y="435"/>
                    <a:pt x="278" y="435"/>
                  </a:cubicBezTo>
                  <a:cubicBezTo>
                    <a:pt x="304" y="435"/>
                    <a:pt x="314" y="464"/>
                    <a:pt x="314" y="479"/>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55645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11">
            <a:extLst>
              <a:ext uri="{FF2B5EF4-FFF2-40B4-BE49-F238E27FC236}">
                <a16:creationId xmlns:a16="http://schemas.microsoft.com/office/drawing/2014/main" id="{77836C0C-F62B-43BC-8893-AFBE0649D369}"/>
              </a:ext>
            </a:extLst>
          </p:cNvPr>
          <p:cNvSpPr>
            <a:spLocks noGrp="1"/>
          </p:cNvSpPr>
          <p:nvPr>
            <p:ph sz="quarter" idx="13" hasCustomPrompt="1"/>
          </p:nvPr>
        </p:nvSpPr>
        <p:spPr>
          <a:xfrm>
            <a:off x="325778" y="1872051"/>
            <a:ext cx="8397041" cy="4041946"/>
          </a:xfrm>
        </p:spPr>
        <p:txBody>
          <a:bodyPr/>
          <a:lstStyle>
            <a:lvl1pPr>
              <a:defRPr/>
            </a:lvl1pPr>
          </a:lstStyle>
          <a:p>
            <a:pPr lvl="0"/>
            <a:r>
              <a:rPr lang="en-AU" dirty="0"/>
              <a:t>Click to add text, or on the relevant icon at the centre of the placeholder to add: Table / Chart / SmartArt / Image / Media. There are 5 type styles in the template, available as List Levels. Press the Increase / Decrease button in the paragraph section of the home ribbon to move through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3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2317896"/>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1"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4572001"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0520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545688" y="1371604"/>
            <a:ext cx="3590240" cy="2312579"/>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5789008"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332356"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2344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4581011"/>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68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EBDB8367-8AF1-4A55-AD58-4E78C67A4429}"/>
              </a:ext>
            </a:extLst>
          </p:cNvPr>
          <p:cNvSpPr>
            <a:spLocks noGrp="1"/>
          </p:cNvSpPr>
          <p:nvPr>
            <p:ph type="pic" sz="quarter" idx="16" hasCustomPrompt="1"/>
          </p:nvPr>
        </p:nvSpPr>
        <p:spPr>
          <a:xfrm>
            <a:off x="4662571" y="3831069"/>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Tree>
    <p:extLst>
      <p:ext uri="{BB962C8B-B14F-4D97-AF65-F5344CB8AC3E}">
        <p14:creationId xmlns:p14="http://schemas.microsoft.com/office/powerpoint/2010/main" val="306610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04FD2AD0-168B-4E57-B008-00239BB7AF4C}"/>
              </a:ext>
            </a:extLst>
          </p:cNvPr>
          <p:cNvSpPr>
            <a:spLocks noGrp="1"/>
          </p:cNvSpPr>
          <p:nvPr>
            <p:ph type="chart" sz="quarter" idx="16"/>
          </p:nvPr>
        </p:nvSpPr>
        <p:spPr>
          <a:xfrm>
            <a:off x="4934857" y="1954592"/>
            <a:ext cx="3883367" cy="3502781"/>
          </a:xfrm>
          <a:noFill/>
        </p:spPr>
        <p:txBody>
          <a:bodyPr/>
          <a:lstStyle/>
          <a:p>
            <a:r>
              <a:rPr lang="en-US"/>
              <a:t>Click icon to add chart</a:t>
            </a:r>
          </a:p>
        </p:txBody>
      </p:sp>
    </p:spTree>
    <p:extLst>
      <p:ext uri="{BB962C8B-B14F-4D97-AF65-F5344CB8AC3E}">
        <p14:creationId xmlns:p14="http://schemas.microsoft.com/office/powerpoint/2010/main" val="361809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15FB250B-9089-4E22-A889-850AE883E591}"/>
              </a:ext>
            </a:extLst>
          </p:cNvPr>
          <p:cNvSpPr>
            <a:spLocks noGrp="1"/>
          </p:cNvSpPr>
          <p:nvPr>
            <p:ph type="pic" sz="quarter" idx="16" hasCustomPrompt="1"/>
          </p:nvPr>
        </p:nvSpPr>
        <p:spPr>
          <a:xfrm>
            <a:off x="5133975" y="1973263"/>
            <a:ext cx="3575050" cy="3600450"/>
          </a:xfrm>
        </p:spPr>
        <p:txBody>
          <a:bodyPr/>
          <a:lstStyle>
            <a:lvl1pPr>
              <a:defRPr/>
            </a:lvl1pPr>
          </a:lstStyle>
          <a:p>
            <a:r>
              <a:rPr lang="en-US" dirty="0"/>
              <a:t>Graphic chart</a:t>
            </a:r>
          </a:p>
        </p:txBody>
      </p:sp>
    </p:spTree>
    <p:extLst>
      <p:ext uri="{BB962C8B-B14F-4D97-AF65-F5344CB8AC3E}">
        <p14:creationId xmlns:p14="http://schemas.microsoft.com/office/powerpoint/2010/main" val="346742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whit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tx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tx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tx1"/>
                </a:solidFill>
              </a:rPr>
              <a:t>ANZSOG.EDU.AU</a:t>
            </a:r>
          </a:p>
        </p:txBody>
      </p:sp>
      <p:grpSp>
        <p:nvGrpSpPr>
          <p:cNvPr id="24" name="Group 23">
            <a:extLst>
              <a:ext uri="{FF2B5EF4-FFF2-40B4-BE49-F238E27FC236}">
                <a16:creationId xmlns:a16="http://schemas.microsoft.com/office/drawing/2014/main" id="{71228951-1260-486E-8ACB-AC66CAD3D1E6}"/>
              </a:ext>
            </a:extLst>
          </p:cNvPr>
          <p:cNvGrpSpPr/>
          <p:nvPr userDrawn="1"/>
        </p:nvGrpSpPr>
        <p:grpSpPr>
          <a:xfrm>
            <a:off x="7717389" y="424976"/>
            <a:ext cx="996871" cy="161012"/>
            <a:chOff x="7036298" y="166688"/>
            <a:chExt cx="1130300" cy="182563"/>
          </a:xfrm>
          <a:solidFill>
            <a:schemeClr val="tx1"/>
          </a:solidFill>
        </p:grpSpPr>
        <p:sp>
          <p:nvSpPr>
            <p:cNvPr id="25" name="Freeform 6">
              <a:extLst>
                <a:ext uri="{FF2B5EF4-FFF2-40B4-BE49-F238E27FC236}">
                  <a16:creationId xmlns:a16="http://schemas.microsoft.com/office/drawing/2014/main" id="{B3364099-4C73-44C2-AEC0-AF7D634D8B76}"/>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7">
              <a:extLst>
                <a:ext uri="{FF2B5EF4-FFF2-40B4-BE49-F238E27FC236}">
                  <a16:creationId xmlns:a16="http://schemas.microsoft.com/office/drawing/2014/main" id="{59B958A1-B20F-47B1-899C-F76D30C7B6F4}"/>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8">
              <a:extLst>
                <a:ext uri="{FF2B5EF4-FFF2-40B4-BE49-F238E27FC236}">
                  <a16:creationId xmlns:a16="http://schemas.microsoft.com/office/drawing/2014/main" id="{6DB2EC43-8FCE-4581-876C-7EE46986E9FE}"/>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9">
              <a:extLst>
                <a:ext uri="{FF2B5EF4-FFF2-40B4-BE49-F238E27FC236}">
                  <a16:creationId xmlns:a16="http://schemas.microsoft.com/office/drawing/2014/main" id="{60A286EA-4D29-4547-A6B4-B457AB7C673A}"/>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0">
              <a:extLst>
                <a:ext uri="{FF2B5EF4-FFF2-40B4-BE49-F238E27FC236}">
                  <a16:creationId xmlns:a16="http://schemas.microsoft.com/office/drawing/2014/main" id="{E4DD6C29-C8BE-4347-BF1A-AC9300591C51}"/>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1">
              <a:extLst>
                <a:ext uri="{FF2B5EF4-FFF2-40B4-BE49-F238E27FC236}">
                  <a16:creationId xmlns:a16="http://schemas.microsoft.com/office/drawing/2014/main" id="{41618DFA-9B77-4E35-B25C-25F51DFA561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Rectangle 30">
            <a:extLst>
              <a:ext uri="{FF2B5EF4-FFF2-40B4-BE49-F238E27FC236}">
                <a16:creationId xmlns:a16="http://schemas.microsoft.com/office/drawing/2014/main" id="{C3ABB189-90F3-4DD0-8919-19F1AC06A50C}"/>
              </a:ext>
            </a:extLst>
          </p:cNvPr>
          <p:cNvSpPr/>
          <p:nvPr userDrawn="1"/>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19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A1DC2D-1A87-4C55-8FEF-4CADCB24E5AA}"/>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solidFill>
                  <a:schemeClr val="bg1"/>
                </a:solidFill>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bg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bg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bg1"/>
                </a:solidFill>
              </a:rPr>
              <a:t>ANZSOG.EDU.AU</a:t>
            </a:r>
          </a:p>
        </p:txBody>
      </p:sp>
      <p:grpSp>
        <p:nvGrpSpPr>
          <p:cNvPr id="14" name="Group 13">
            <a:extLst>
              <a:ext uri="{FF2B5EF4-FFF2-40B4-BE49-F238E27FC236}">
                <a16:creationId xmlns:a16="http://schemas.microsoft.com/office/drawing/2014/main" id="{AC322882-46A6-4450-A620-5CD26A711070}"/>
              </a:ext>
            </a:extLst>
          </p:cNvPr>
          <p:cNvGrpSpPr/>
          <p:nvPr userDrawn="1"/>
        </p:nvGrpSpPr>
        <p:grpSpPr>
          <a:xfrm>
            <a:off x="7717389" y="424976"/>
            <a:ext cx="996871" cy="161012"/>
            <a:chOff x="7036298" y="166688"/>
            <a:chExt cx="1130300" cy="182563"/>
          </a:xfrm>
          <a:solidFill>
            <a:schemeClr val="bg1"/>
          </a:solidFill>
        </p:grpSpPr>
        <p:sp>
          <p:nvSpPr>
            <p:cNvPr id="24" name="Freeform 6">
              <a:extLst>
                <a:ext uri="{FF2B5EF4-FFF2-40B4-BE49-F238E27FC236}">
                  <a16:creationId xmlns:a16="http://schemas.microsoft.com/office/drawing/2014/main" id="{6BAA9410-1F16-48F1-8832-DD313E039E38}"/>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D3165D3B-081B-45BB-A21A-D2BBF02B1B99}"/>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8">
              <a:extLst>
                <a:ext uri="{FF2B5EF4-FFF2-40B4-BE49-F238E27FC236}">
                  <a16:creationId xmlns:a16="http://schemas.microsoft.com/office/drawing/2014/main" id="{7BC1F940-3F21-43A1-A4E4-3AC78FE74FAF}"/>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9">
              <a:extLst>
                <a:ext uri="{FF2B5EF4-FFF2-40B4-BE49-F238E27FC236}">
                  <a16:creationId xmlns:a16="http://schemas.microsoft.com/office/drawing/2014/main" id="{ACA5C36E-B8C4-406A-991B-DEEBA7ED073B}"/>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0">
              <a:extLst>
                <a:ext uri="{FF2B5EF4-FFF2-40B4-BE49-F238E27FC236}">
                  <a16:creationId xmlns:a16="http://schemas.microsoft.com/office/drawing/2014/main" id="{E6F9856D-3754-41CC-8B33-B6C25DDEDA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1">
              <a:extLst>
                <a:ext uri="{FF2B5EF4-FFF2-40B4-BE49-F238E27FC236}">
                  <a16:creationId xmlns:a16="http://schemas.microsoft.com/office/drawing/2014/main" id="{01DE631A-961B-4462-BCEE-7F1858601C31}"/>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Rectangle 29">
            <a:extLst>
              <a:ext uri="{FF2B5EF4-FFF2-40B4-BE49-F238E27FC236}">
                <a16:creationId xmlns:a16="http://schemas.microsoft.com/office/drawing/2014/main" id="{289885B1-48ED-46DA-90A1-FE95CF54FBC1}"/>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177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AU"/>
              <a:t>Presentation Title. To update on all slides, select 'Insert &gt; Header &amp; Footer'</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705727" y="1083458"/>
            <a:ext cx="4540250" cy="4683163"/>
          </a:xfrm>
          <a:noFill/>
        </p:spPr>
        <p:txBody>
          <a:bodyPr/>
          <a:lstStyle>
            <a:lvl1pPr>
              <a:lnSpc>
                <a:spcPts val="1800"/>
              </a:lnSpc>
              <a:spcBef>
                <a:spcPts val="2000"/>
              </a:spcBef>
              <a:spcAft>
                <a:spcPts val="200"/>
              </a:spcAft>
              <a:defRPr sz="1600" b="1" cap="all" baseline="0">
                <a:solidFill>
                  <a:schemeClr val="tx1"/>
                </a:solidFill>
              </a:defRPr>
            </a:lvl1pPr>
            <a:lvl2pPr marL="0" indent="0">
              <a:lnSpc>
                <a:spcPts val="1800"/>
              </a:lnSpc>
              <a:spcBef>
                <a:spcPts val="0"/>
              </a:spcBef>
              <a:buNone/>
              <a:tabLst>
                <a:tab pos="288000" algn="l"/>
              </a:tabLst>
              <a:defRPr sz="1600">
                <a:solidFill>
                  <a:schemeClr val="tx1"/>
                </a:solidFill>
              </a:defRPr>
            </a:lvl2pPr>
            <a:lvl3pPr marL="0" indent="0">
              <a:lnSpc>
                <a:spcPts val="1800"/>
              </a:lnSpc>
              <a:buNone/>
              <a:defRPr sz="1600">
                <a:solidFill>
                  <a:schemeClr val="tx1"/>
                </a:solidFill>
              </a:defRPr>
            </a:lvl3pPr>
            <a:lvl4pPr>
              <a:lnSpc>
                <a:spcPts val="1800"/>
              </a:lnSpc>
              <a:defRPr sz="1600" b="0">
                <a:solidFill>
                  <a:schemeClr val="tx1"/>
                </a:solidFill>
              </a:defRPr>
            </a:lvl4pPr>
            <a:lvl5pPr>
              <a:lnSpc>
                <a:spcPts val="1800"/>
              </a:lnSpc>
              <a:defRPr sz="1600">
                <a:solidFill>
                  <a:schemeClr val="tx1"/>
                </a:solidFill>
              </a:defRPr>
            </a:lvl5pPr>
            <a:lvl6pPr>
              <a:lnSpc>
                <a:spcPts val="1800"/>
              </a:lnSpc>
              <a:defRPr sz="1600">
                <a:solidFill>
                  <a:schemeClr val="tx1"/>
                </a:solidFill>
              </a:defRPr>
            </a:lvl6pPr>
            <a:lvl7pPr>
              <a:lnSpc>
                <a:spcPts val="1800"/>
              </a:lnSpc>
              <a:defRPr sz="1600">
                <a:solidFill>
                  <a:schemeClr val="tx1"/>
                </a:solidFill>
              </a:defRPr>
            </a:lvl7pPr>
            <a:lvl8pPr>
              <a:lnSpc>
                <a:spcPts val="1800"/>
              </a:lnSpc>
              <a:defRPr sz="1600">
                <a:solidFill>
                  <a:schemeClr val="tx1"/>
                </a:solidFill>
              </a:defRPr>
            </a:lvl8pPr>
            <a:lvl9pPr>
              <a:lnSpc>
                <a:spcPts val="1800"/>
              </a:lnSpc>
              <a:defRPr sz="1600">
                <a:solidFill>
                  <a:schemeClr val="tx1"/>
                </a:solidFill>
              </a:defRPr>
            </a:lvl9pPr>
          </a:lstStyle>
          <a:p>
            <a:pPr lvl="0"/>
            <a:r>
              <a:rPr lang="en-US" dirty="0"/>
              <a:t>Table of contents. Manually add the numbers and content, to easily navigate through the presentation  and copy and paste headings,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28372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1" name="Rectangle 3"/>
          <p:cNvSpPr>
            <a:spLocks noGrp="1" noChangeArrowheads="1"/>
          </p:cNvSpPr>
          <p:nvPr>
            <p:ph type="ctrTitle"/>
          </p:nvPr>
        </p:nvSpPr>
        <p:spPr>
          <a:xfrm>
            <a:off x="1619672" y="2276872"/>
            <a:ext cx="5832648" cy="2016125"/>
          </a:xfrm>
        </p:spPr>
        <p:txBody>
          <a:bodyPr/>
          <a:lstStyle>
            <a:lvl1pPr algn="ctr">
              <a:lnSpc>
                <a:spcPct val="75000"/>
              </a:lnSpc>
              <a:defRPr sz="5000" baseline="0">
                <a:solidFill>
                  <a:schemeClr val="bg1"/>
                </a:solidFill>
              </a:defRPr>
            </a:lvl1pPr>
          </a:lstStyle>
          <a:p>
            <a:r>
              <a:rPr lang="en-US"/>
              <a:t>Click to edit Master title style</a:t>
            </a:r>
            <a:endParaRPr lang="en-AU" dirty="0"/>
          </a:p>
        </p:txBody>
      </p:sp>
      <p:sp>
        <p:nvSpPr>
          <p:cNvPr id="7178" name="Rectangle 10"/>
          <p:cNvSpPr>
            <a:spLocks noGrp="1" noChangeArrowheads="1"/>
          </p:cNvSpPr>
          <p:nvPr>
            <p:ph type="subTitle" sz="quarter" idx="1"/>
          </p:nvPr>
        </p:nvSpPr>
        <p:spPr>
          <a:xfrm>
            <a:off x="1619672" y="4581128"/>
            <a:ext cx="5832648" cy="432048"/>
          </a:xfrm>
        </p:spPr>
        <p:txBody>
          <a:bodyPr/>
          <a:lstStyle>
            <a:lvl1pPr marL="0" indent="0" algn="ctr">
              <a:buFont typeface="Symbol" pitchFamily="18" charset="2"/>
              <a:buNone/>
              <a:defRPr sz="2000" baseline="0">
                <a:solidFill>
                  <a:schemeClr val="bg1"/>
                </a:solidFill>
              </a:defRPr>
            </a:lvl1pPr>
          </a:lstStyle>
          <a:p>
            <a:r>
              <a:rPr lang="en-US"/>
              <a:t>Click to edit Master subtitle style</a:t>
            </a:r>
            <a:endParaRPr lang="en-AU" dirty="0"/>
          </a:p>
        </p:txBody>
      </p:sp>
    </p:spTree>
    <p:extLst>
      <p:ext uri="{BB962C8B-B14F-4D97-AF65-F5344CB8AC3E}">
        <p14:creationId xmlns:p14="http://schemas.microsoft.com/office/powerpoint/2010/main" val="78759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91680" y="2348880"/>
            <a:ext cx="5400600" cy="1944216"/>
          </a:xfrm>
        </p:spPr>
        <p:txBody>
          <a:bodyPr/>
          <a:lstStyle>
            <a:lvl1pPr algn="ctr">
              <a:defRPr/>
            </a:lvl1pPr>
          </a:lstStyle>
          <a:p>
            <a:r>
              <a:rPr lang="en-US"/>
              <a:t>Click to edit Master title style</a:t>
            </a:r>
            <a:endParaRPr lang="en-NZ" dirty="0"/>
          </a:p>
        </p:txBody>
      </p:sp>
    </p:spTree>
    <p:extLst>
      <p:ext uri="{BB962C8B-B14F-4D97-AF65-F5344CB8AC3E}">
        <p14:creationId xmlns:p14="http://schemas.microsoft.com/office/powerpoint/2010/main" val="4116296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ack Page Slide">
    <p:spTree>
      <p:nvGrpSpPr>
        <p:cNvPr id="1" name=""/>
        <p:cNvGrpSpPr/>
        <p:nvPr/>
      </p:nvGrpSpPr>
      <p:grpSpPr>
        <a:xfrm>
          <a:off x="0" y="0"/>
          <a:ext cx="0" cy="0"/>
          <a:chOff x="0" y="0"/>
          <a:chExt cx="0" cy="0"/>
        </a:xfrm>
      </p:grpSpPr>
      <p:pic>
        <p:nvPicPr>
          <p:cNvPr id="5" name="Picture 4"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57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marL="1438275" indent="-628650">
              <a:defRPr>
                <a:latin typeface="Calibri" panose="020F0502020204030204" pitchFamily="34" charset="0"/>
              </a:defRPr>
            </a:lvl2pPr>
            <a:lvl3pPr marL="1971675" indent="-533400">
              <a:defRPr>
                <a:latin typeface="Calibri" panose="020F0502020204030204" pitchFamily="34" charset="0"/>
              </a:defRPr>
            </a:lvl3pPr>
            <a:lvl4pPr marL="2695575" indent="-628650">
              <a:defRPr sz="1800">
                <a:latin typeface="Calibri" panose="020F0502020204030204" pitchFamily="34" charset="0"/>
              </a:defRPr>
            </a:lvl4pPr>
            <a:lvl5pPr marL="3228975" indent="-533400">
              <a:defRPr sz="18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2940492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marL="1438275" indent="-628650">
              <a:defRPr>
                <a:latin typeface="Calibri" panose="020F0502020204030204" pitchFamily="34" charset="0"/>
              </a:defRPr>
            </a:lvl2pPr>
            <a:lvl3pPr marL="1971675" indent="-533400">
              <a:defRPr>
                <a:latin typeface="Calibri" panose="020F0502020204030204" pitchFamily="34" charset="0"/>
              </a:defRPr>
            </a:lvl3pPr>
            <a:lvl4pPr marL="2695575" indent="-628650">
              <a:defRPr sz="1800">
                <a:latin typeface="Calibri" panose="020F0502020204030204" pitchFamily="34" charset="0"/>
              </a:defRPr>
            </a:lvl4pPr>
            <a:lvl5pPr marL="3228975" indent="-533400">
              <a:defRPr sz="18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2" name="Rectangle 1"/>
          <p:cNvSpPr/>
          <p:nvPr userDrawn="1"/>
        </p:nvSpPr>
        <p:spPr bwMode="auto">
          <a:xfrm>
            <a:off x="251520" y="5949950"/>
            <a:ext cx="8712968" cy="791418"/>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NZ" sz="2200" b="0" i="0" u="none" strike="noStrike" cap="none" normalizeH="0" baseline="0" dirty="0">
              <a:ln>
                <a:noFill/>
              </a:ln>
              <a:solidFill>
                <a:schemeClr val="tx1"/>
              </a:solidFill>
              <a:effectLst/>
              <a:latin typeface="Calibri Light" panose="020F0302020204030204" pitchFamily="34" charset="0"/>
            </a:endParaRPr>
          </a:p>
        </p:txBody>
      </p:sp>
    </p:spTree>
    <p:extLst>
      <p:ext uri="{BB962C8B-B14F-4D97-AF65-F5344CB8AC3E}">
        <p14:creationId xmlns:p14="http://schemas.microsoft.com/office/powerpoint/2010/main" val="142079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324170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628775"/>
            <a:ext cx="4208463" cy="4321175"/>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marL="2514600" indent="-542925">
              <a:defRPr sz="1800">
                <a:latin typeface="Calibri" panose="020F0502020204030204" pitchFamily="34" charset="0"/>
              </a:defRPr>
            </a:lvl4pPr>
            <a:lvl5pPr marL="3048000" indent="-512763">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684713" y="1628775"/>
            <a:ext cx="4208462" cy="4321175"/>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marL="2514600" indent="-542925">
              <a:defRPr sz="1800">
                <a:latin typeface="Calibri" panose="020F0502020204030204" pitchFamily="34" charset="0"/>
              </a:defRPr>
            </a:lvl4pPr>
            <a:lvl5pPr marL="3048000" indent="-503238">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2"/>
          <p:cNvSpPr>
            <a:spLocks noGrp="1" noChangeArrowheads="1"/>
          </p:cNvSpPr>
          <p:nvPr>
            <p:ph type="title"/>
          </p:nvPr>
        </p:nvSpPr>
        <p:spPr bwMode="auto">
          <a:xfrm>
            <a:off x="202407" y="260648"/>
            <a:ext cx="789798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1607823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marL="2514600" indent="-542925">
              <a:defRPr sz="1600">
                <a:latin typeface="Calibri" panose="020F0502020204030204" pitchFamily="34" charset="0"/>
              </a:defRPr>
            </a:lvl4pPr>
            <a:lvl5pPr marL="3048000" indent="-533400">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marL="2514600" indent="-542925">
              <a:defRPr sz="1600">
                <a:latin typeface="Calibri" panose="020F0502020204030204" pitchFamily="34" charset="0"/>
              </a:defRPr>
            </a:lvl4pPr>
            <a:lvl5pPr marL="3048000" indent="-533400">
              <a:tabLst>
                <a:tab pos="3048000" algn="l"/>
              </a:tabLst>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Rectangle 2"/>
          <p:cNvSpPr>
            <a:spLocks noGrp="1" noChangeArrowheads="1"/>
          </p:cNvSpPr>
          <p:nvPr>
            <p:ph type="title"/>
          </p:nvPr>
        </p:nvSpPr>
        <p:spPr bwMode="auto">
          <a:xfrm>
            <a:off x="179388" y="260648"/>
            <a:ext cx="7993012"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3030340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62366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357307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F655150-D9D5-4167-AEA6-B16FE0F031EB}"/>
              </a:ext>
            </a:extLst>
          </p:cNvPr>
          <p:cNvSpPr>
            <a:spLocks noEditPoints="1"/>
          </p:cNvSpPr>
          <p:nvPr userDrawn="1"/>
        </p:nvSpPr>
        <p:spPr bwMode="auto">
          <a:xfrm>
            <a:off x="3289301" y="1644650"/>
            <a:ext cx="4954588" cy="4084638"/>
          </a:xfrm>
          <a:custGeom>
            <a:avLst/>
            <a:gdLst>
              <a:gd name="T0" fmla="*/ 4517 w 7560"/>
              <a:gd name="T1" fmla="*/ 6216 h 6216"/>
              <a:gd name="T2" fmla="*/ 4389 w 7560"/>
              <a:gd name="T3" fmla="*/ 6132 h 6216"/>
              <a:gd name="T4" fmla="*/ 3605 w 7560"/>
              <a:gd name="T5" fmla="*/ 4341 h 6216"/>
              <a:gd name="T6" fmla="*/ 140 w 7560"/>
              <a:gd name="T7" fmla="*/ 4341 h 6216"/>
              <a:gd name="T8" fmla="*/ 0 w 7560"/>
              <a:gd name="T9" fmla="*/ 4201 h 6216"/>
              <a:gd name="T10" fmla="*/ 0 w 7560"/>
              <a:gd name="T11" fmla="*/ 140 h 6216"/>
              <a:gd name="T12" fmla="*/ 140 w 7560"/>
              <a:gd name="T13" fmla="*/ 0 h 6216"/>
              <a:gd name="T14" fmla="*/ 7420 w 7560"/>
              <a:gd name="T15" fmla="*/ 0 h 6216"/>
              <a:gd name="T16" fmla="*/ 7560 w 7560"/>
              <a:gd name="T17" fmla="*/ 140 h 6216"/>
              <a:gd name="T18" fmla="*/ 7560 w 7560"/>
              <a:gd name="T19" fmla="*/ 4201 h 6216"/>
              <a:gd name="T20" fmla="*/ 7420 w 7560"/>
              <a:gd name="T21" fmla="*/ 4341 h 6216"/>
              <a:gd name="T22" fmla="*/ 5429 w 7560"/>
              <a:gd name="T23" fmla="*/ 4341 h 6216"/>
              <a:gd name="T24" fmla="*/ 4645 w 7560"/>
              <a:gd name="T25" fmla="*/ 6132 h 6216"/>
              <a:gd name="T26" fmla="*/ 4517 w 7560"/>
              <a:gd name="T27" fmla="*/ 6216 h 6216"/>
              <a:gd name="T28" fmla="*/ 280 w 7560"/>
              <a:gd name="T29" fmla="*/ 4061 h 6216"/>
              <a:gd name="T30" fmla="*/ 3697 w 7560"/>
              <a:gd name="T31" fmla="*/ 4061 h 6216"/>
              <a:gd name="T32" fmla="*/ 3825 w 7560"/>
              <a:gd name="T33" fmla="*/ 4145 h 6216"/>
              <a:gd name="T34" fmla="*/ 4517 w 7560"/>
              <a:gd name="T35" fmla="*/ 5727 h 6216"/>
              <a:gd name="T36" fmla="*/ 5209 w 7560"/>
              <a:gd name="T37" fmla="*/ 4145 h 6216"/>
              <a:gd name="T38" fmla="*/ 5337 w 7560"/>
              <a:gd name="T39" fmla="*/ 4061 h 6216"/>
              <a:gd name="T40" fmla="*/ 7280 w 7560"/>
              <a:gd name="T41" fmla="*/ 4061 h 6216"/>
              <a:gd name="T42" fmla="*/ 7280 w 7560"/>
              <a:gd name="T43" fmla="*/ 280 h 6216"/>
              <a:gd name="T44" fmla="*/ 280 w 7560"/>
              <a:gd name="T45" fmla="*/ 280 h 6216"/>
              <a:gd name="T46" fmla="*/ 280 w 7560"/>
              <a:gd name="T47" fmla="*/ 4061 h 6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60" h="6216">
                <a:moveTo>
                  <a:pt x="4517" y="6216"/>
                </a:moveTo>
                <a:cubicBezTo>
                  <a:pt x="4461" y="6216"/>
                  <a:pt x="4411" y="6183"/>
                  <a:pt x="4389" y="6132"/>
                </a:cubicBezTo>
                <a:cubicBezTo>
                  <a:pt x="3605" y="4341"/>
                  <a:pt x="3605" y="4341"/>
                  <a:pt x="3605" y="4341"/>
                </a:cubicBezTo>
                <a:cubicBezTo>
                  <a:pt x="140" y="4341"/>
                  <a:pt x="140" y="4341"/>
                  <a:pt x="140" y="4341"/>
                </a:cubicBezTo>
                <a:cubicBezTo>
                  <a:pt x="63" y="4341"/>
                  <a:pt x="0" y="4279"/>
                  <a:pt x="0" y="4201"/>
                </a:cubicBezTo>
                <a:cubicBezTo>
                  <a:pt x="0" y="140"/>
                  <a:pt x="0" y="140"/>
                  <a:pt x="0" y="140"/>
                </a:cubicBezTo>
                <a:cubicBezTo>
                  <a:pt x="0" y="63"/>
                  <a:pt x="63" y="0"/>
                  <a:pt x="140" y="0"/>
                </a:cubicBezTo>
                <a:cubicBezTo>
                  <a:pt x="7420" y="0"/>
                  <a:pt x="7420" y="0"/>
                  <a:pt x="7420" y="0"/>
                </a:cubicBezTo>
                <a:cubicBezTo>
                  <a:pt x="7497" y="0"/>
                  <a:pt x="7560" y="63"/>
                  <a:pt x="7560" y="140"/>
                </a:cubicBezTo>
                <a:cubicBezTo>
                  <a:pt x="7560" y="4201"/>
                  <a:pt x="7560" y="4201"/>
                  <a:pt x="7560" y="4201"/>
                </a:cubicBezTo>
                <a:cubicBezTo>
                  <a:pt x="7560" y="4279"/>
                  <a:pt x="7497" y="4341"/>
                  <a:pt x="7420" y="4341"/>
                </a:cubicBezTo>
                <a:cubicBezTo>
                  <a:pt x="5429" y="4341"/>
                  <a:pt x="5429" y="4341"/>
                  <a:pt x="5429" y="4341"/>
                </a:cubicBezTo>
                <a:cubicBezTo>
                  <a:pt x="4645" y="6132"/>
                  <a:pt x="4645" y="6132"/>
                  <a:pt x="4645" y="6132"/>
                </a:cubicBezTo>
                <a:cubicBezTo>
                  <a:pt x="4623" y="6183"/>
                  <a:pt x="4573" y="6216"/>
                  <a:pt x="4517" y="6216"/>
                </a:cubicBezTo>
                <a:close/>
                <a:moveTo>
                  <a:pt x="280" y="4061"/>
                </a:moveTo>
                <a:cubicBezTo>
                  <a:pt x="3697" y="4061"/>
                  <a:pt x="3697" y="4061"/>
                  <a:pt x="3697" y="4061"/>
                </a:cubicBezTo>
                <a:cubicBezTo>
                  <a:pt x="3753" y="4061"/>
                  <a:pt x="3803" y="4094"/>
                  <a:pt x="3825" y="4145"/>
                </a:cubicBezTo>
                <a:cubicBezTo>
                  <a:pt x="4517" y="5727"/>
                  <a:pt x="4517" y="5727"/>
                  <a:pt x="4517" y="5727"/>
                </a:cubicBezTo>
                <a:cubicBezTo>
                  <a:pt x="5209" y="4145"/>
                  <a:pt x="5209" y="4145"/>
                  <a:pt x="5209" y="4145"/>
                </a:cubicBezTo>
                <a:cubicBezTo>
                  <a:pt x="5231" y="4094"/>
                  <a:pt x="5281" y="4061"/>
                  <a:pt x="5337" y="4061"/>
                </a:cubicBezTo>
                <a:cubicBezTo>
                  <a:pt x="7280" y="4061"/>
                  <a:pt x="7280" y="4061"/>
                  <a:pt x="7280" y="4061"/>
                </a:cubicBezTo>
                <a:cubicBezTo>
                  <a:pt x="7280" y="280"/>
                  <a:pt x="7280" y="280"/>
                  <a:pt x="7280" y="280"/>
                </a:cubicBezTo>
                <a:cubicBezTo>
                  <a:pt x="280" y="280"/>
                  <a:pt x="280" y="280"/>
                  <a:pt x="280" y="280"/>
                </a:cubicBezTo>
                <a:lnTo>
                  <a:pt x="280" y="4061"/>
                </a:lnTo>
                <a:close/>
              </a:path>
            </a:pathLst>
          </a:custGeom>
          <a:solidFill>
            <a:srgbClr val="FFCA0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242943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364" y="1556792"/>
            <a:ext cx="3008313" cy="925512"/>
          </a:xfrm>
        </p:spPr>
        <p:txBody>
          <a:bodyPr anchor="b"/>
          <a:lstStyle>
            <a:lvl1pPr algn="l">
              <a:defRPr sz="2000" b="1">
                <a:solidFill>
                  <a:schemeClr val="tx1"/>
                </a:solidFill>
              </a:defRPr>
            </a:lvl1pPr>
          </a:lstStyle>
          <a:p>
            <a:r>
              <a:rPr lang="en-US"/>
              <a:t>Click to edit Master title style</a:t>
            </a:r>
            <a:endParaRPr lang="en-NZ" dirty="0"/>
          </a:p>
        </p:txBody>
      </p:sp>
      <p:sp>
        <p:nvSpPr>
          <p:cNvPr id="3" name="Content Placeholder 2"/>
          <p:cNvSpPr>
            <a:spLocks noGrp="1"/>
          </p:cNvSpPr>
          <p:nvPr>
            <p:ph idx="1"/>
          </p:nvPr>
        </p:nvSpPr>
        <p:spPr>
          <a:xfrm>
            <a:off x="3575050" y="1556792"/>
            <a:ext cx="5111750" cy="4569371"/>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marL="2514600" indent="-542925">
              <a:tabLst>
                <a:tab pos="2514600" algn="l"/>
              </a:tabLst>
              <a:defRPr sz="2000">
                <a:latin typeface="Calibri" panose="020F0502020204030204" pitchFamily="34" charset="0"/>
              </a:defRPr>
            </a:lvl4pPr>
            <a:lvl5pPr marL="3048000" indent="-533400">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197987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NZ" dirty="0"/>
          </a:p>
        </p:txBody>
      </p:sp>
      <p:sp>
        <p:nvSpPr>
          <p:cNvPr id="3" name="Picture Placeholder 2"/>
          <p:cNvSpPr>
            <a:spLocks noGrp="1"/>
          </p:cNvSpPr>
          <p:nvPr>
            <p:ph type="pic" idx="1"/>
          </p:nvPr>
        </p:nvSpPr>
        <p:spPr>
          <a:xfrm>
            <a:off x="1792288" y="1628799"/>
            <a:ext cx="5486400" cy="30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NZ"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136417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BC8C10-A966-4DC2-97AC-8D9958F0EBA3}"/>
              </a:ext>
            </a:extLst>
          </p:cNvPr>
          <p:cNvSpPr/>
          <p:nvPr userDrawn="1"/>
        </p:nvSpPr>
        <p:spPr>
          <a:xfrm>
            <a:off x="0" y="-1"/>
            <a:ext cx="9144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7">
            <a:extLst>
              <a:ext uri="{FF2B5EF4-FFF2-40B4-BE49-F238E27FC236}">
                <a16:creationId xmlns:a16="http://schemas.microsoft.com/office/drawing/2014/main" id="{02D4B2B7-E880-4CFD-8BBD-58A9D55FFC5D}"/>
              </a:ext>
            </a:extLst>
          </p:cNvPr>
          <p:cNvSpPr>
            <a:spLocks noGrp="1"/>
          </p:cNvSpPr>
          <p:nvPr>
            <p:ph type="pic" sz="quarter" idx="14" hasCustomPrompt="1"/>
          </p:nvPr>
        </p:nvSpPr>
        <p:spPr>
          <a:xfrm>
            <a:off x="-5518" y="-1"/>
            <a:ext cx="9149518" cy="6048000"/>
          </a:xfrm>
          <a:solidFill>
            <a:schemeClr val="bg1">
              <a:lumMod val="65000"/>
            </a:schemeClr>
          </a:solidFill>
        </p:spPr>
        <p:txBody>
          <a:bodyPr lIns="6480000" tIns="216000" rIns="432000" bIns="216000" anchor="ctr" anchorCtr="0"/>
          <a:lstStyle>
            <a:lvl1pPr algn="r">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9" name="Text Placeholder 8">
            <a:extLst>
              <a:ext uri="{FF2B5EF4-FFF2-40B4-BE49-F238E27FC236}">
                <a16:creationId xmlns:a16="http://schemas.microsoft.com/office/drawing/2014/main" id="{D2899092-8E70-4DB3-A4BD-EE67573B8D52}"/>
              </a:ext>
            </a:extLst>
          </p:cNvPr>
          <p:cNvSpPr>
            <a:spLocks noGrp="1"/>
          </p:cNvSpPr>
          <p:nvPr>
            <p:ph type="body" sz="quarter" idx="13"/>
          </p:nvPr>
        </p:nvSpPr>
        <p:spPr>
          <a:xfrm>
            <a:off x="408482" y="771664"/>
            <a:ext cx="8316000" cy="25200"/>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solidFill>
            <a:schemeClr val="bg1"/>
          </a:solidFill>
        </p:spPr>
        <p:txBody>
          <a:bodyPr wrap="square" lIns="0" tIns="0" rIns="0" bIns="0">
            <a:noAutofit/>
          </a:bodyPr>
          <a:lstStyle>
            <a:lvl1pPr>
              <a:lnSpc>
                <a:spcPct val="60000"/>
              </a:lnSpc>
              <a:defRPr sz="200">
                <a:noFill/>
              </a:defRPr>
            </a:lvl1pPr>
            <a:lvl2pPr marL="0" indent="0">
              <a:lnSpc>
                <a:spcPct val="60000"/>
              </a:lnSpc>
              <a:buNone/>
              <a:defRPr sz="200">
                <a:noFill/>
              </a:defRPr>
            </a:lvl2pPr>
            <a:lvl3pPr marL="0" indent="0">
              <a:lnSpc>
                <a:spcPct val="60000"/>
              </a:lnSpc>
              <a:buNone/>
              <a:defRPr sz="200">
                <a:noFill/>
              </a:defRPr>
            </a:lvl3pPr>
            <a:lvl4pPr>
              <a:lnSpc>
                <a:spcPct val="60000"/>
              </a:lnSpc>
              <a:defRPr sz="200" b="0">
                <a:noFill/>
              </a:defRPr>
            </a:lvl4pPr>
            <a:lvl5pPr>
              <a:lnSpc>
                <a:spcPct val="60000"/>
              </a:lnSpc>
              <a:defRPr sz="200">
                <a:noFill/>
              </a:defRPr>
            </a:lvl5pPr>
            <a:lvl6pPr>
              <a:lnSpc>
                <a:spcPct val="60000"/>
              </a:lnSpc>
              <a:defRPr sz="200">
                <a:noFill/>
              </a:defRPr>
            </a:lvl6pPr>
            <a:lvl7pPr>
              <a:lnSpc>
                <a:spcPct val="60000"/>
              </a:lnSpc>
              <a:defRPr sz="200">
                <a:noFill/>
              </a:defRPr>
            </a:lvl7pPr>
            <a:lvl8pPr>
              <a:lnSpc>
                <a:spcPct val="60000"/>
              </a:lnSpc>
              <a:defRPr sz="200">
                <a:noFill/>
              </a:defRPr>
            </a:lvl8pPr>
            <a:lvl9pPr>
              <a:lnSpc>
                <a:spcPct val="60000"/>
              </a:lnSpc>
              <a:defRPr sz="2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Box 11">
            <a:extLst>
              <a:ext uri="{FF2B5EF4-FFF2-40B4-BE49-F238E27FC236}">
                <a16:creationId xmlns:a16="http://schemas.microsoft.com/office/drawing/2014/main" id="{679C26EB-663A-4014-A19F-C8E509FACEC3}"/>
              </a:ext>
            </a:extLst>
          </p:cNvPr>
          <p:cNvSpPr txBox="1"/>
          <p:nvPr userDrawn="1"/>
        </p:nvSpPr>
        <p:spPr>
          <a:xfrm>
            <a:off x="266415" y="6357937"/>
            <a:ext cx="1858331" cy="215444"/>
          </a:xfrm>
          <a:prstGeom prst="rect">
            <a:avLst/>
          </a:prstGeom>
          <a:noFill/>
        </p:spPr>
        <p:txBody>
          <a:bodyPr wrap="square" rtlCol="0">
            <a:spAutoFit/>
          </a:bodyPr>
          <a:lstStyle/>
          <a:p>
            <a:pPr algn="r"/>
            <a:r>
              <a:rPr lang="en-US" sz="800" b="1" dirty="0">
                <a:solidFill>
                  <a:schemeClr val="bg1"/>
                </a:solidFill>
              </a:rPr>
              <a:t>ANZSOG.EDU.AU        @ANZSOG</a:t>
            </a:r>
          </a:p>
        </p:txBody>
      </p:sp>
      <p:grpSp>
        <p:nvGrpSpPr>
          <p:cNvPr id="3" name="Group 4">
            <a:extLst>
              <a:ext uri="{FF2B5EF4-FFF2-40B4-BE49-F238E27FC236}">
                <a16:creationId xmlns:a16="http://schemas.microsoft.com/office/drawing/2014/main" id="{3964036C-D6CC-4FDA-98AA-E3814912C9C8}"/>
              </a:ext>
            </a:extLst>
          </p:cNvPr>
          <p:cNvGrpSpPr>
            <a:grpSpLocks noChangeAspect="1"/>
          </p:cNvGrpSpPr>
          <p:nvPr userDrawn="1"/>
        </p:nvGrpSpPr>
        <p:grpSpPr bwMode="auto">
          <a:xfrm>
            <a:off x="2124075" y="6384952"/>
            <a:ext cx="774700" cy="122238"/>
            <a:chOff x="1338" y="4022"/>
            <a:chExt cx="488" cy="77"/>
          </a:xfrm>
          <a:solidFill>
            <a:schemeClr val="bg1"/>
          </a:solidFill>
        </p:grpSpPr>
        <p:sp>
          <p:nvSpPr>
            <p:cNvPr id="5" name="Freeform 5">
              <a:extLst>
                <a:ext uri="{FF2B5EF4-FFF2-40B4-BE49-F238E27FC236}">
                  <a16:creationId xmlns:a16="http://schemas.microsoft.com/office/drawing/2014/main" id="{D0524877-11AB-4CC6-ACA1-A7096476436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a:extLst>
                <a:ext uri="{FF2B5EF4-FFF2-40B4-BE49-F238E27FC236}">
                  <a16:creationId xmlns:a16="http://schemas.microsoft.com/office/drawing/2014/main" id="{084D8A64-6C74-458A-9EE9-828129CA8758}"/>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0C4C0E64-8B2E-42AD-BDB3-2E7BDC3B520F}"/>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DE45BC4E-6D45-4037-9F91-8D6449ABA9B6}"/>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129660C8-7F95-4FB1-9D92-648BADDAB934}"/>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9DA64065-FD19-46EC-9371-27A9EB76A71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Freeform: Shape 33">
            <a:extLst>
              <a:ext uri="{FF2B5EF4-FFF2-40B4-BE49-F238E27FC236}">
                <a16:creationId xmlns:a16="http://schemas.microsoft.com/office/drawing/2014/main" id="{CF4A7E28-7921-4777-8952-4AA56EA276E0}"/>
              </a:ext>
            </a:extLst>
          </p:cNvPr>
          <p:cNvSpPr txBox="1">
            <a:spLocks/>
          </p:cNvSpPr>
          <p:nvPr userDrawn="1"/>
        </p:nvSpPr>
        <p:spPr>
          <a:xfrm>
            <a:off x="7709914" y="417627"/>
            <a:ext cx="1011255" cy="176005"/>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blipFill>
            <a:blip r:embed="rId2"/>
            <a:stretch>
              <a:fillRect/>
            </a:stretch>
          </a:blipFill>
        </p:spPr>
        <p:txBody>
          <a:bodyPr wrap="square" lIns="0" tIns="0" rIns="0" bIns="0">
            <a:noAutofit/>
          </a:bodyPr>
          <a:lstStyle>
            <a:lvl1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1pPr>
            <a:lvl2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2pPr>
            <a:lvl3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3pPr>
            <a:lvl4pPr marL="0" indent="0" algn="l" defTabSz="685800" rtl="0" eaLnBrk="1" latinLnBrk="0" hangingPunct="1">
              <a:lnSpc>
                <a:spcPct val="60000"/>
              </a:lnSpc>
              <a:spcBef>
                <a:spcPts val="600"/>
              </a:spcBef>
              <a:buFont typeface="Arial" panose="020B0604020202020204" pitchFamily="34" charset="0"/>
              <a:buNone/>
              <a:defRPr sz="200" b="0" kern="1200">
                <a:noFill/>
                <a:latin typeface="+mn-lt"/>
                <a:ea typeface="+mn-ea"/>
                <a:cs typeface="+mn-cs"/>
              </a:defRPr>
            </a:lvl4pPr>
            <a:lvl5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5pPr>
            <a:lvl6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6pPr>
            <a:lvl7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7pPr>
            <a:lvl8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8pPr>
            <a:lvl9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9pPr>
          </a:lstStyle>
          <a:p>
            <a:r>
              <a:rPr lang="en-US" sz="200"/>
              <a:t>Edit Master text styles</a:t>
            </a:r>
          </a:p>
          <a:p>
            <a:pPr lvl="1"/>
            <a:r>
              <a:rPr lang="en-US" sz="200"/>
              <a:t>Second level</a:t>
            </a:r>
          </a:p>
          <a:p>
            <a:pPr lvl="2"/>
            <a:r>
              <a:rPr lang="en-US" sz="200"/>
              <a:t>Third level</a:t>
            </a:r>
          </a:p>
          <a:p>
            <a:pPr lvl="3"/>
            <a:r>
              <a:rPr lang="en-US" sz="200"/>
              <a:t>Fourth level</a:t>
            </a:r>
          </a:p>
          <a:p>
            <a:pPr lvl="4"/>
            <a:r>
              <a:rPr lang="en-US" sz="200"/>
              <a:t>Fifth level</a:t>
            </a:r>
          </a:p>
          <a:p>
            <a:pPr lvl="5"/>
            <a:r>
              <a:rPr lang="en-US" sz="200"/>
              <a:t>Sixth level</a:t>
            </a:r>
          </a:p>
          <a:p>
            <a:pPr lvl="6"/>
            <a:r>
              <a:rPr lang="en-US" sz="200"/>
              <a:t>Seventh level</a:t>
            </a:r>
          </a:p>
          <a:p>
            <a:pPr lvl="7"/>
            <a:r>
              <a:rPr lang="en-US" sz="200"/>
              <a:t>Eighth level</a:t>
            </a:r>
          </a:p>
          <a:p>
            <a:pPr lvl="8"/>
            <a:r>
              <a:rPr lang="en-US" sz="200"/>
              <a:t>Ninth level</a:t>
            </a:r>
            <a:endParaRPr lang="en-AU" sz="200" dirty="0"/>
          </a:p>
        </p:txBody>
      </p:sp>
    </p:spTree>
    <p:extLst>
      <p:ext uri="{BB962C8B-B14F-4D97-AF65-F5344CB8AC3E}">
        <p14:creationId xmlns:p14="http://schemas.microsoft.com/office/powerpoint/2010/main" val="41381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924365" y="1255116"/>
            <a:ext cx="4219636"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2"/>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411620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63E48F2-9E3E-4C90-B3F9-B2F61CEA4F34}"/>
              </a:ext>
            </a:extLst>
          </p:cNvPr>
          <p:cNvPicPr>
            <a:picLocks noChangeAspect="1"/>
          </p:cNvPicPr>
          <p:nvPr userDrawn="1"/>
        </p:nvPicPr>
        <p:blipFill>
          <a:blip r:embed="rId2"/>
          <a:stretch>
            <a:fillRect/>
          </a:stretch>
        </p:blipFill>
        <p:spPr>
          <a:xfrm>
            <a:off x="4487995" y="1560695"/>
            <a:ext cx="3702627" cy="3729266"/>
          </a:xfrm>
          <a:prstGeom prst="rect">
            <a:avLst/>
          </a:prstGeom>
        </p:spPr>
      </p:pic>
    </p:spTree>
    <p:extLst>
      <p:ext uri="{BB962C8B-B14F-4D97-AF65-F5344CB8AC3E}">
        <p14:creationId xmlns:p14="http://schemas.microsoft.com/office/powerpoint/2010/main" val="351815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5">
            <a:extLst>
              <a:ext uri="{FF2B5EF4-FFF2-40B4-BE49-F238E27FC236}">
                <a16:creationId xmlns:a16="http://schemas.microsoft.com/office/drawing/2014/main" id="{5063D3FF-AD0B-45CF-9832-7AAB8B21C239}"/>
              </a:ext>
            </a:extLst>
          </p:cNvPr>
          <p:cNvSpPr>
            <a:spLocks noEditPoints="1"/>
          </p:cNvSpPr>
          <p:nvPr userDrawn="1"/>
        </p:nvSpPr>
        <p:spPr bwMode="auto">
          <a:xfrm>
            <a:off x="4839643" y="1730112"/>
            <a:ext cx="3829158" cy="3791163"/>
          </a:xfrm>
          <a:custGeom>
            <a:avLst/>
            <a:gdLst>
              <a:gd name="T0" fmla="*/ 545 w 6098"/>
              <a:gd name="T1" fmla="*/ 6023 h 6023"/>
              <a:gd name="T2" fmla="*/ 447 w 6098"/>
              <a:gd name="T3" fmla="*/ 5940 h 6023"/>
              <a:gd name="T4" fmla="*/ 528 w 6098"/>
              <a:gd name="T5" fmla="*/ 5824 h 6023"/>
              <a:gd name="T6" fmla="*/ 1516 w 6098"/>
              <a:gd name="T7" fmla="*/ 5650 h 6023"/>
              <a:gd name="T8" fmla="*/ 0 w 6098"/>
              <a:gd name="T9" fmla="*/ 3253 h 6023"/>
              <a:gd name="T10" fmla="*/ 299 w 6098"/>
              <a:gd name="T11" fmla="*/ 2029 h 6023"/>
              <a:gd name="T12" fmla="*/ 434 w 6098"/>
              <a:gd name="T13" fmla="*/ 1987 h 6023"/>
              <a:gd name="T14" fmla="*/ 477 w 6098"/>
              <a:gd name="T15" fmla="*/ 2121 h 6023"/>
              <a:gd name="T16" fmla="*/ 200 w 6098"/>
              <a:gd name="T17" fmla="*/ 3253 h 6023"/>
              <a:gd name="T18" fmla="*/ 1576 w 6098"/>
              <a:gd name="T19" fmla="*/ 5457 h 6023"/>
              <a:gd name="T20" fmla="*/ 1286 w 6098"/>
              <a:gd name="T21" fmla="*/ 4611 h 6023"/>
              <a:gd name="T22" fmla="*/ 1348 w 6098"/>
              <a:gd name="T23" fmla="*/ 4484 h 6023"/>
              <a:gd name="T24" fmla="*/ 1475 w 6098"/>
              <a:gd name="T25" fmla="*/ 4546 h 6023"/>
              <a:gd name="T26" fmla="*/ 1862 w 6098"/>
              <a:gd name="T27" fmla="*/ 5675 h 6023"/>
              <a:gd name="T28" fmla="*/ 1854 w 6098"/>
              <a:gd name="T29" fmla="*/ 5758 h 6023"/>
              <a:gd name="T30" fmla="*/ 1785 w 6098"/>
              <a:gd name="T31" fmla="*/ 5806 h 6023"/>
              <a:gd name="T32" fmla="*/ 563 w 6098"/>
              <a:gd name="T33" fmla="*/ 6021 h 6023"/>
              <a:gd name="T34" fmla="*/ 545 w 6098"/>
              <a:gd name="T35" fmla="*/ 6023 h 6023"/>
              <a:gd name="T36" fmla="*/ 2848 w 6098"/>
              <a:gd name="T37" fmla="*/ 5898 h 6023"/>
              <a:gd name="T38" fmla="*/ 2748 w 6098"/>
              <a:gd name="T39" fmla="*/ 5805 h 6023"/>
              <a:gd name="T40" fmla="*/ 2840 w 6098"/>
              <a:gd name="T41" fmla="*/ 5698 h 6023"/>
              <a:gd name="T42" fmla="*/ 5101 w 6098"/>
              <a:gd name="T43" fmla="*/ 3253 h 6023"/>
              <a:gd name="T44" fmla="*/ 5078 w 6098"/>
              <a:gd name="T45" fmla="*/ 2913 h 6023"/>
              <a:gd name="T46" fmla="*/ 4496 w 6098"/>
              <a:gd name="T47" fmla="*/ 3651 h 6023"/>
              <a:gd name="T48" fmla="*/ 4355 w 6098"/>
              <a:gd name="T49" fmla="*/ 3668 h 6023"/>
              <a:gd name="T50" fmla="*/ 4339 w 6098"/>
              <a:gd name="T51" fmla="*/ 3527 h 6023"/>
              <a:gd name="T52" fmla="*/ 5068 w 6098"/>
              <a:gd name="T53" fmla="*/ 2602 h 6023"/>
              <a:gd name="T54" fmla="*/ 5143 w 6098"/>
              <a:gd name="T55" fmla="*/ 2564 h 6023"/>
              <a:gd name="T56" fmla="*/ 5221 w 6098"/>
              <a:gd name="T57" fmla="*/ 2597 h 6023"/>
              <a:gd name="T58" fmla="*/ 6060 w 6098"/>
              <a:gd name="T59" fmla="*/ 3511 h 6023"/>
              <a:gd name="T60" fmla="*/ 6054 w 6098"/>
              <a:gd name="T61" fmla="*/ 3652 h 6023"/>
              <a:gd name="T62" fmla="*/ 5913 w 6098"/>
              <a:gd name="T63" fmla="*/ 3646 h 6023"/>
              <a:gd name="T64" fmla="*/ 5286 w 6098"/>
              <a:gd name="T65" fmla="*/ 2963 h 6023"/>
              <a:gd name="T66" fmla="*/ 5301 w 6098"/>
              <a:gd name="T67" fmla="*/ 3253 h 6023"/>
              <a:gd name="T68" fmla="*/ 4592 w 6098"/>
              <a:gd name="T69" fmla="*/ 5060 h 6023"/>
              <a:gd name="T70" fmla="*/ 2856 w 6098"/>
              <a:gd name="T71" fmla="*/ 5897 h 6023"/>
              <a:gd name="T72" fmla="*/ 2848 w 6098"/>
              <a:gd name="T73" fmla="*/ 5898 h 6023"/>
              <a:gd name="T74" fmla="*/ 4662 w 6098"/>
              <a:gd name="T75" fmla="*/ 1783 h 6023"/>
              <a:gd name="T76" fmla="*/ 4583 w 6098"/>
              <a:gd name="T77" fmla="*/ 1744 h 6023"/>
              <a:gd name="T78" fmla="*/ 2651 w 6098"/>
              <a:gd name="T79" fmla="*/ 801 h 6023"/>
              <a:gd name="T80" fmla="*/ 1278 w 6098"/>
              <a:gd name="T81" fmla="*/ 1222 h 6023"/>
              <a:gd name="T82" fmla="*/ 2276 w 6098"/>
              <a:gd name="T83" fmla="*/ 1388 h 6023"/>
              <a:gd name="T84" fmla="*/ 2358 w 6098"/>
              <a:gd name="T85" fmla="*/ 1503 h 6023"/>
              <a:gd name="T86" fmla="*/ 2243 w 6098"/>
              <a:gd name="T87" fmla="*/ 1585 h 6023"/>
              <a:gd name="T88" fmla="*/ 1066 w 6098"/>
              <a:gd name="T89" fmla="*/ 1389 h 6023"/>
              <a:gd name="T90" fmla="*/ 996 w 6098"/>
              <a:gd name="T91" fmla="*/ 1342 h 6023"/>
              <a:gd name="T92" fmla="*/ 987 w 6098"/>
              <a:gd name="T93" fmla="*/ 1259 h 6023"/>
              <a:gd name="T94" fmla="*/ 1380 w 6098"/>
              <a:gd name="T95" fmla="*/ 81 h 6023"/>
              <a:gd name="T96" fmla="*/ 1506 w 6098"/>
              <a:gd name="T97" fmla="*/ 17 h 6023"/>
              <a:gd name="T98" fmla="*/ 1569 w 6098"/>
              <a:gd name="T99" fmla="*/ 144 h 6023"/>
              <a:gd name="T100" fmla="*/ 1292 w 6098"/>
              <a:gd name="T101" fmla="*/ 976 h 6023"/>
              <a:gd name="T102" fmla="*/ 2651 w 6098"/>
              <a:gd name="T103" fmla="*/ 601 h 6023"/>
              <a:gd name="T104" fmla="*/ 4740 w 6098"/>
              <a:gd name="T105" fmla="*/ 1621 h 6023"/>
              <a:gd name="T106" fmla="*/ 4723 w 6098"/>
              <a:gd name="T107" fmla="*/ 1762 h 6023"/>
              <a:gd name="T108" fmla="*/ 4662 w 6098"/>
              <a:gd name="T109" fmla="*/ 1783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8" h="6023">
                <a:moveTo>
                  <a:pt x="545" y="6023"/>
                </a:moveTo>
                <a:cubicBezTo>
                  <a:pt x="498" y="6023"/>
                  <a:pt x="456" y="5989"/>
                  <a:pt x="447" y="5940"/>
                </a:cubicBezTo>
                <a:cubicBezTo>
                  <a:pt x="438" y="5886"/>
                  <a:pt x="474" y="5834"/>
                  <a:pt x="528" y="5824"/>
                </a:cubicBezTo>
                <a:cubicBezTo>
                  <a:pt x="1516" y="5650"/>
                  <a:pt x="1516" y="5650"/>
                  <a:pt x="1516" y="5650"/>
                </a:cubicBezTo>
                <a:cubicBezTo>
                  <a:pt x="594" y="5213"/>
                  <a:pt x="0" y="4277"/>
                  <a:pt x="0" y="3253"/>
                </a:cubicBezTo>
                <a:cubicBezTo>
                  <a:pt x="0" y="2828"/>
                  <a:pt x="104" y="2404"/>
                  <a:pt x="299" y="2029"/>
                </a:cubicBezTo>
                <a:cubicBezTo>
                  <a:pt x="325" y="1980"/>
                  <a:pt x="385" y="1961"/>
                  <a:pt x="434" y="1987"/>
                </a:cubicBezTo>
                <a:cubicBezTo>
                  <a:pt x="483" y="2012"/>
                  <a:pt x="502" y="2072"/>
                  <a:pt x="477" y="2121"/>
                </a:cubicBezTo>
                <a:cubicBezTo>
                  <a:pt x="296" y="2468"/>
                  <a:pt x="200" y="2860"/>
                  <a:pt x="200" y="3253"/>
                </a:cubicBezTo>
                <a:cubicBezTo>
                  <a:pt x="200" y="4191"/>
                  <a:pt x="738" y="5047"/>
                  <a:pt x="1576" y="5457"/>
                </a:cubicBezTo>
                <a:cubicBezTo>
                  <a:pt x="1286" y="4611"/>
                  <a:pt x="1286" y="4611"/>
                  <a:pt x="1286" y="4611"/>
                </a:cubicBezTo>
                <a:cubicBezTo>
                  <a:pt x="1268" y="4559"/>
                  <a:pt x="1295" y="4502"/>
                  <a:pt x="1348" y="4484"/>
                </a:cubicBezTo>
                <a:cubicBezTo>
                  <a:pt x="1400" y="4466"/>
                  <a:pt x="1457" y="4494"/>
                  <a:pt x="1475" y="4546"/>
                </a:cubicBezTo>
                <a:cubicBezTo>
                  <a:pt x="1862" y="5675"/>
                  <a:pt x="1862" y="5675"/>
                  <a:pt x="1862" y="5675"/>
                </a:cubicBezTo>
                <a:cubicBezTo>
                  <a:pt x="1872" y="5703"/>
                  <a:pt x="1869" y="5733"/>
                  <a:pt x="1854" y="5758"/>
                </a:cubicBezTo>
                <a:cubicBezTo>
                  <a:pt x="1839" y="5784"/>
                  <a:pt x="1814" y="5801"/>
                  <a:pt x="1785" y="5806"/>
                </a:cubicBezTo>
                <a:cubicBezTo>
                  <a:pt x="563" y="6021"/>
                  <a:pt x="563" y="6021"/>
                  <a:pt x="563" y="6021"/>
                </a:cubicBezTo>
                <a:cubicBezTo>
                  <a:pt x="557" y="6022"/>
                  <a:pt x="551" y="6023"/>
                  <a:pt x="545" y="6023"/>
                </a:cubicBezTo>
                <a:close/>
                <a:moveTo>
                  <a:pt x="2848" y="5898"/>
                </a:moveTo>
                <a:cubicBezTo>
                  <a:pt x="2796" y="5898"/>
                  <a:pt x="2752" y="5858"/>
                  <a:pt x="2748" y="5805"/>
                </a:cubicBezTo>
                <a:cubicBezTo>
                  <a:pt x="2744" y="5750"/>
                  <a:pt x="2785" y="5702"/>
                  <a:pt x="2840" y="5698"/>
                </a:cubicBezTo>
                <a:cubicBezTo>
                  <a:pt x="4108" y="5601"/>
                  <a:pt x="5101" y="4527"/>
                  <a:pt x="5101" y="3253"/>
                </a:cubicBezTo>
                <a:cubicBezTo>
                  <a:pt x="5101" y="3139"/>
                  <a:pt x="5094" y="3025"/>
                  <a:pt x="5078" y="2913"/>
                </a:cubicBezTo>
                <a:cubicBezTo>
                  <a:pt x="4496" y="3651"/>
                  <a:pt x="4496" y="3651"/>
                  <a:pt x="4496" y="3651"/>
                </a:cubicBezTo>
                <a:cubicBezTo>
                  <a:pt x="4462" y="3694"/>
                  <a:pt x="4399" y="3702"/>
                  <a:pt x="4355" y="3668"/>
                </a:cubicBezTo>
                <a:cubicBezTo>
                  <a:pt x="4312" y="3633"/>
                  <a:pt x="4305" y="3571"/>
                  <a:pt x="4339" y="3527"/>
                </a:cubicBezTo>
                <a:cubicBezTo>
                  <a:pt x="5068" y="2602"/>
                  <a:pt x="5068" y="2602"/>
                  <a:pt x="5068" y="2602"/>
                </a:cubicBezTo>
                <a:cubicBezTo>
                  <a:pt x="5086" y="2579"/>
                  <a:pt x="5114" y="2565"/>
                  <a:pt x="5143" y="2564"/>
                </a:cubicBezTo>
                <a:cubicBezTo>
                  <a:pt x="5172" y="2563"/>
                  <a:pt x="5201" y="2575"/>
                  <a:pt x="5221" y="2597"/>
                </a:cubicBezTo>
                <a:cubicBezTo>
                  <a:pt x="6060" y="3511"/>
                  <a:pt x="6060" y="3511"/>
                  <a:pt x="6060" y="3511"/>
                </a:cubicBezTo>
                <a:cubicBezTo>
                  <a:pt x="6098" y="3551"/>
                  <a:pt x="6095" y="3615"/>
                  <a:pt x="6054" y="3652"/>
                </a:cubicBezTo>
                <a:cubicBezTo>
                  <a:pt x="6014" y="3689"/>
                  <a:pt x="5951" y="3687"/>
                  <a:pt x="5913" y="3646"/>
                </a:cubicBezTo>
                <a:cubicBezTo>
                  <a:pt x="5286" y="2963"/>
                  <a:pt x="5286" y="2963"/>
                  <a:pt x="5286" y="2963"/>
                </a:cubicBezTo>
                <a:cubicBezTo>
                  <a:pt x="5296" y="3059"/>
                  <a:pt x="5301" y="3156"/>
                  <a:pt x="5301" y="3253"/>
                </a:cubicBezTo>
                <a:cubicBezTo>
                  <a:pt x="5301" y="3926"/>
                  <a:pt x="5049" y="4567"/>
                  <a:pt x="4592" y="5060"/>
                </a:cubicBezTo>
                <a:cubicBezTo>
                  <a:pt x="4136" y="5549"/>
                  <a:pt x="3520" y="5847"/>
                  <a:pt x="2856" y="5897"/>
                </a:cubicBezTo>
                <a:cubicBezTo>
                  <a:pt x="2853" y="5898"/>
                  <a:pt x="2850" y="5898"/>
                  <a:pt x="2848" y="5898"/>
                </a:cubicBezTo>
                <a:close/>
                <a:moveTo>
                  <a:pt x="4662" y="1783"/>
                </a:moveTo>
                <a:cubicBezTo>
                  <a:pt x="4632" y="1783"/>
                  <a:pt x="4602" y="1770"/>
                  <a:pt x="4583" y="1744"/>
                </a:cubicBezTo>
                <a:cubicBezTo>
                  <a:pt x="4115" y="1145"/>
                  <a:pt x="3410" y="801"/>
                  <a:pt x="2651" y="801"/>
                </a:cubicBezTo>
                <a:cubicBezTo>
                  <a:pt x="2159" y="801"/>
                  <a:pt x="1684" y="947"/>
                  <a:pt x="1278" y="1222"/>
                </a:cubicBezTo>
                <a:cubicBezTo>
                  <a:pt x="2276" y="1388"/>
                  <a:pt x="2276" y="1388"/>
                  <a:pt x="2276" y="1388"/>
                </a:cubicBezTo>
                <a:cubicBezTo>
                  <a:pt x="2330" y="1397"/>
                  <a:pt x="2367" y="1448"/>
                  <a:pt x="2358" y="1503"/>
                </a:cubicBezTo>
                <a:cubicBezTo>
                  <a:pt x="2349" y="1557"/>
                  <a:pt x="2297" y="1594"/>
                  <a:pt x="2243" y="1585"/>
                </a:cubicBezTo>
                <a:cubicBezTo>
                  <a:pt x="1066" y="1389"/>
                  <a:pt x="1066" y="1389"/>
                  <a:pt x="1066" y="1389"/>
                </a:cubicBezTo>
                <a:cubicBezTo>
                  <a:pt x="1037" y="1384"/>
                  <a:pt x="1011" y="1367"/>
                  <a:pt x="996" y="1342"/>
                </a:cubicBezTo>
                <a:cubicBezTo>
                  <a:pt x="981" y="1317"/>
                  <a:pt x="978" y="1286"/>
                  <a:pt x="987" y="1259"/>
                </a:cubicBezTo>
                <a:cubicBezTo>
                  <a:pt x="1380" y="81"/>
                  <a:pt x="1380" y="81"/>
                  <a:pt x="1380" y="81"/>
                </a:cubicBezTo>
                <a:cubicBezTo>
                  <a:pt x="1397" y="28"/>
                  <a:pt x="1454" y="0"/>
                  <a:pt x="1506" y="17"/>
                </a:cubicBezTo>
                <a:cubicBezTo>
                  <a:pt x="1558" y="35"/>
                  <a:pt x="1587" y="91"/>
                  <a:pt x="1569" y="144"/>
                </a:cubicBezTo>
                <a:cubicBezTo>
                  <a:pt x="1292" y="976"/>
                  <a:pt x="1292" y="976"/>
                  <a:pt x="1292" y="976"/>
                </a:cubicBezTo>
                <a:cubicBezTo>
                  <a:pt x="1702" y="730"/>
                  <a:pt x="2169" y="601"/>
                  <a:pt x="2651" y="601"/>
                </a:cubicBezTo>
                <a:cubicBezTo>
                  <a:pt x="3472" y="601"/>
                  <a:pt x="4234" y="973"/>
                  <a:pt x="4740" y="1621"/>
                </a:cubicBezTo>
                <a:cubicBezTo>
                  <a:pt x="4774" y="1665"/>
                  <a:pt x="4767" y="1728"/>
                  <a:pt x="4723" y="1762"/>
                </a:cubicBezTo>
                <a:cubicBezTo>
                  <a:pt x="4705" y="1776"/>
                  <a:pt x="4683" y="1783"/>
                  <a:pt x="4662" y="17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6071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598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240800" y="1255116"/>
            <a:ext cx="4903200"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3451182"/>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73322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777" y="841418"/>
            <a:ext cx="8388482" cy="918539"/>
          </a:xfrm>
          <a:prstGeom prst="rect">
            <a:avLst/>
          </a:prstGeom>
        </p:spPr>
        <p:txBody>
          <a:bodyPr vert="horz" lIns="91440" tIns="45720" rIns="91440" bIns="4572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25777" y="1872051"/>
            <a:ext cx="8397042" cy="40419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5748314" y="6175377"/>
            <a:ext cx="2495686" cy="365125"/>
          </a:xfrm>
          <a:prstGeom prst="rect">
            <a:avLst/>
          </a:prstGeom>
        </p:spPr>
        <p:txBody>
          <a:bodyPr vert="horz" lIns="91440" tIns="45720" rIns="91440" bIns="45720" rtlCol="0" anchor="ctr"/>
          <a:lstStyle>
            <a:lvl1pPr algn="r">
              <a:defRPr sz="800" b="1">
                <a:solidFill>
                  <a:schemeClr val="tx1"/>
                </a:solidFill>
              </a:defRPr>
            </a:lvl1pPr>
          </a:lstStyle>
          <a:p>
            <a:endParaRPr lang="en-GB" dirty="0"/>
          </a:p>
        </p:txBody>
      </p:sp>
      <p:sp>
        <p:nvSpPr>
          <p:cNvPr id="5" name="Footer Placeholder 4"/>
          <p:cNvSpPr>
            <a:spLocks noGrp="1"/>
          </p:cNvSpPr>
          <p:nvPr>
            <p:ph type="ftr" sz="quarter" idx="3"/>
          </p:nvPr>
        </p:nvSpPr>
        <p:spPr>
          <a:xfrm>
            <a:off x="325778" y="363109"/>
            <a:ext cx="4481429" cy="365125"/>
          </a:xfrm>
          <a:prstGeom prst="rect">
            <a:avLst/>
          </a:prstGeom>
        </p:spPr>
        <p:txBody>
          <a:bodyPr vert="horz" lIns="91440" tIns="45720" rIns="91440" bIns="45720" rtlCol="0" anchor="ctr"/>
          <a:lstStyle>
            <a:lvl1pPr algn="l">
              <a:defRPr sz="800" b="1">
                <a:solidFill>
                  <a:schemeClr val="tx1"/>
                </a:solidFill>
              </a:defRPr>
            </a:lvl1pPr>
          </a:lstStyle>
          <a:p>
            <a:r>
              <a:rPr lang="en-AU"/>
              <a:t>Presentation Title. To update on all slides, select 'Insert &gt; Header &amp; Footer'</a:t>
            </a:r>
            <a:endParaRPr lang="en-GB" dirty="0"/>
          </a:p>
        </p:txBody>
      </p:sp>
      <p:sp>
        <p:nvSpPr>
          <p:cNvPr id="6" name="Slide Number Placeholder 5"/>
          <p:cNvSpPr>
            <a:spLocks noGrp="1"/>
          </p:cNvSpPr>
          <p:nvPr>
            <p:ph type="sldNum" sz="quarter" idx="4"/>
          </p:nvPr>
        </p:nvSpPr>
        <p:spPr>
          <a:xfrm>
            <a:off x="8244000" y="6175377"/>
            <a:ext cx="478819" cy="365125"/>
          </a:xfrm>
          <a:prstGeom prst="rect">
            <a:avLst/>
          </a:prstGeom>
        </p:spPr>
        <p:txBody>
          <a:bodyPr vert="horz" lIns="91440" tIns="45720" rIns="0" bIns="45720" rtlCol="0" anchor="ctr"/>
          <a:lstStyle>
            <a:lvl1pPr algn="r">
              <a:defRPr sz="800" b="1">
                <a:solidFill>
                  <a:schemeClr val="tx1"/>
                </a:solidFill>
              </a:defRPr>
            </a:lvl1pPr>
          </a:lstStyle>
          <a:p>
            <a:fld id="{F5AEA0E0-5CC6-4BD0-905C-A0021E419432}" type="slidenum">
              <a:rPr lang="en-GB" smtClean="0"/>
              <a:pPr/>
              <a:t>‹#›</a:t>
            </a:fld>
            <a:endParaRPr lang="en-GB" dirty="0"/>
          </a:p>
        </p:txBody>
      </p:sp>
      <p:grpSp>
        <p:nvGrpSpPr>
          <p:cNvPr id="20" name="Group 19">
            <a:extLst>
              <a:ext uri="{FF2B5EF4-FFF2-40B4-BE49-F238E27FC236}">
                <a16:creationId xmlns:a16="http://schemas.microsoft.com/office/drawing/2014/main" id="{E3911AE2-55C6-4997-A9F2-05809000C621}"/>
              </a:ext>
            </a:extLst>
          </p:cNvPr>
          <p:cNvGrpSpPr/>
          <p:nvPr/>
        </p:nvGrpSpPr>
        <p:grpSpPr>
          <a:xfrm>
            <a:off x="7717389" y="424976"/>
            <a:ext cx="996871" cy="161012"/>
            <a:chOff x="7036298" y="166688"/>
            <a:chExt cx="1130300" cy="182563"/>
          </a:xfrm>
          <a:solidFill>
            <a:schemeClr val="tx1"/>
          </a:solidFill>
        </p:grpSpPr>
        <p:sp>
          <p:nvSpPr>
            <p:cNvPr id="14" name="Freeform 6">
              <a:extLst>
                <a:ext uri="{FF2B5EF4-FFF2-40B4-BE49-F238E27FC236}">
                  <a16:creationId xmlns:a16="http://schemas.microsoft.com/office/drawing/2014/main" id="{5820A2A2-E309-49DE-B5A6-D35F6969327E}"/>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80EC85A7-6C54-475D-977A-89D1713B593E}"/>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A30D4DDA-BC32-4D8D-97B4-A79C834412EB}"/>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512E9D4D-77E9-4C3B-B526-FFB425CA3111}"/>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C344AD38-E0B6-4376-AD3E-7A4F23F9A1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1">
              <a:extLst>
                <a:ext uri="{FF2B5EF4-FFF2-40B4-BE49-F238E27FC236}">
                  <a16:creationId xmlns:a16="http://schemas.microsoft.com/office/drawing/2014/main" id="{22BBBA1D-5B39-41EC-8637-CBD38C628C2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6676BB9A-AC19-42C1-A8A7-EE41E7176495}"/>
              </a:ext>
            </a:extLst>
          </p:cNvPr>
          <p:cNvSpPr txBox="1"/>
          <p:nvPr/>
        </p:nvSpPr>
        <p:spPr>
          <a:xfrm>
            <a:off x="325777" y="6357937"/>
            <a:ext cx="1798968" cy="215444"/>
          </a:xfrm>
          <a:prstGeom prst="rect">
            <a:avLst/>
          </a:prstGeom>
          <a:noFill/>
        </p:spPr>
        <p:txBody>
          <a:bodyPr wrap="square" rtlCol="0">
            <a:spAutoFit/>
          </a:bodyPr>
          <a:lstStyle/>
          <a:p>
            <a:pPr algn="r"/>
            <a:r>
              <a:rPr lang="en-US" sz="800" b="1" dirty="0">
                <a:solidFill>
                  <a:schemeClr val="tx1"/>
                </a:solidFill>
              </a:rPr>
              <a:t>ANZSOG.EDU.AU        @ANZSOG</a:t>
            </a:r>
          </a:p>
        </p:txBody>
      </p:sp>
      <p:sp>
        <p:nvSpPr>
          <p:cNvPr id="25" name="Rectangle 24">
            <a:extLst>
              <a:ext uri="{FF2B5EF4-FFF2-40B4-BE49-F238E27FC236}">
                <a16:creationId xmlns:a16="http://schemas.microsoft.com/office/drawing/2014/main" id="{6597B249-8087-45A0-86FE-EAD593B060BE}"/>
              </a:ext>
            </a:extLst>
          </p:cNvPr>
          <p:cNvSpPr/>
          <p:nvPr/>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14">
            <a:extLst>
              <a:ext uri="{FF2B5EF4-FFF2-40B4-BE49-F238E27FC236}">
                <a16:creationId xmlns:a16="http://schemas.microsoft.com/office/drawing/2014/main" id="{E708EC11-3E07-4491-BC36-0F9FE3676B78}"/>
              </a:ext>
            </a:extLst>
          </p:cNvPr>
          <p:cNvGrpSpPr>
            <a:grpSpLocks noChangeAspect="1"/>
          </p:cNvGrpSpPr>
          <p:nvPr/>
        </p:nvGrpSpPr>
        <p:grpSpPr bwMode="auto">
          <a:xfrm>
            <a:off x="2124075" y="6384952"/>
            <a:ext cx="774700" cy="122238"/>
            <a:chOff x="1338" y="4022"/>
            <a:chExt cx="488" cy="77"/>
          </a:xfrm>
        </p:grpSpPr>
        <p:sp>
          <p:nvSpPr>
            <p:cNvPr id="28" name="Freeform 15">
              <a:extLst>
                <a:ext uri="{FF2B5EF4-FFF2-40B4-BE49-F238E27FC236}">
                  <a16:creationId xmlns:a16="http://schemas.microsoft.com/office/drawing/2014/main" id="{BF0D8501-B06E-4189-8E8A-75BDB11FF50E}"/>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a:extLst>
                <a:ext uri="{FF2B5EF4-FFF2-40B4-BE49-F238E27FC236}">
                  <a16:creationId xmlns:a16="http://schemas.microsoft.com/office/drawing/2014/main" id="{911777D6-FC42-40BA-B2EF-5934D00C2E76}"/>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a:extLst>
                <a:ext uri="{FF2B5EF4-FFF2-40B4-BE49-F238E27FC236}">
                  <a16:creationId xmlns:a16="http://schemas.microsoft.com/office/drawing/2014/main" id="{942B76C5-9771-44C0-AE7D-5546AD3136D9}"/>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CECCC76-9BA0-4CF2-B719-71A678606780}"/>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099990B-2D01-4122-B0D9-A7D39A84B9C7}"/>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6442B81F-3DC8-44EF-A527-B3E37D5843B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0" r:id="rId3"/>
    <p:sldLayoutId id="2147483677" r:id="rId4"/>
    <p:sldLayoutId id="2147483678" r:id="rId5"/>
    <p:sldLayoutId id="2147483679" r:id="rId6"/>
    <p:sldLayoutId id="2147483680" r:id="rId7"/>
    <p:sldLayoutId id="2147483681" r:id="rId8"/>
    <p:sldLayoutId id="2147483683" r:id="rId9"/>
    <p:sldLayoutId id="2147483682" r:id="rId10"/>
    <p:sldLayoutId id="2147483684" r:id="rId11"/>
    <p:sldLayoutId id="2147483685" r:id="rId12"/>
    <p:sldLayoutId id="2147483686" r:id="rId13"/>
    <p:sldLayoutId id="2147483687" r:id="rId14"/>
    <p:sldLayoutId id="2147483688" r:id="rId15"/>
    <p:sldLayoutId id="2147483690" r:id="rId16"/>
    <p:sldLayoutId id="2147483673" r:id="rId17"/>
    <p:sldLayoutId id="2147483689" r:id="rId18"/>
    <p:sldLayoutId id="2147483655" r:id="rId19"/>
  </p:sldLayoutIdLst>
  <p:hf sldNum="0" hdr="0" dt="0"/>
  <p:txStyles>
    <p:title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p:titleStyle>
    <p:body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udit PPT Title BG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1027" name="Rectangle 3"/>
          <p:cNvSpPr>
            <a:spLocks noGrp="1" noChangeArrowheads="1"/>
          </p:cNvSpPr>
          <p:nvPr>
            <p:ph type="body" idx="1"/>
          </p:nvPr>
        </p:nvSpPr>
        <p:spPr bwMode="auto">
          <a:xfrm>
            <a:off x="323850" y="1628775"/>
            <a:ext cx="856932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p:txBody>
      </p:sp>
      <p:sp>
        <p:nvSpPr>
          <p:cNvPr id="1026" name="Rectangle 2"/>
          <p:cNvSpPr>
            <a:spLocks noGrp="1" noChangeArrowheads="1"/>
          </p:cNvSpPr>
          <p:nvPr>
            <p:ph type="title"/>
          </p:nvPr>
        </p:nvSpPr>
        <p:spPr bwMode="auto">
          <a:xfrm>
            <a:off x="179388" y="260648"/>
            <a:ext cx="7848996"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19504" y="6237312"/>
            <a:ext cx="2473671" cy="407975"/>
          </a:xfrm>
          <a:prstGeom prst="rect">
            <a:avLst/>
          </a:prstGeom>
        </p:spPr>
      </p:pic>
      <p:cxnSp>
        <p:nvCxnSpPr>
          <p:cNvPr id="10" name="Straight Connector 9"/>
          <p:cNvCxnSpPr/>
          <p:nvPr userDrawn="1"/>
        </p:nvCxnSpPr>
        <p:spPr bwMode="auto">
          <a:xfrm>
            <a:off x="323528" y="6021288"/>
            <a:ext cx="8591872" cy="0"/>
          </a:xfrm>
          <a:prstGeom prst="line">
            <a:avLst/>
          </a:prstGeom>
          <a:ln w="25400">
            <a:solidFill>
              <a:srgbClr val="168A7A"/>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3070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p:titleStyle>
    <p:bodyStyle>
      <a:lvl1pPr marL="762000" indent="-762000" algn="l" rtl="0" eaLnBrk="1" fontAlgn="base" hangingPunct="1">
        <a:spcBef>
          <a:spcPct val="20000"/>
        </a:spcBef>
        <a:spcAft>
          <a:spcPct val="0"/>
        </a:spcAft>
        <a:buClr>
          <a:schemeClr val="tx1"/>
        </a:buClr>
        <a:buSzPct val="85000"/>
        <a:buFont typeface="Symbol" pitchFamily="18" charset="2"/>
        <a:buChar char="·"/>
        <a:defRPr sz="2300">
          <a:solidFill>
            <a:schemeClr val="tx1"/>
          </a:solidFill>
          <a:latin typeface="Calibri" panose="020F0502020204030204" pitchFamily="34" charset="0"/>
          <a:ea typeface="+mn-ea"/>
          <a:cs typeface="+mn-cs"/>
        </a:defRPr>
      </a:lvl1pPr>
      <a:lvl2pPr marL="1438275" indent="-628650" algn="l" rtl="0" eaLnBrk="1" fontAlgn="base" hangingPunct="1">
        <a:spcBef>
          <a:spcPct val="20000"/>
        </a:spcBef>
        <a:spcAft>
          <a:spcPct val="0"/>
        </a:spcAft>
        <a:buClr>
          <a:schemeClr val="tx1"/>
        </a:buClr>
        <a:buSzPct val="75000"/>
        <a:buChar char="o"/>
        <a:defRPr sz="2000">
          <a:solidFill>
            <a:schemeClr val="tx1"/>
          </a:solidFill>
          <a:latin typeface="Calibri" panose="020F0502020204030204" pitchFamily="34" charset="0"/>
        </a:defRPr>
      </a:lvl2pPr>
      <a:lvl3pPr marL="1971675" indent="-533400" algn="l" rtl="0" eaLnBrk="1" fontAlgn="base" hangingPunct="1">
        <a:spcBef>
          <a:spcPct val="20000"/>
        </a:spcBef>
        <a:spcAft>
          <a:spcPct val="0"/>
        </a:spcAft>
        <a:buClr>
          <a:schemeClr val="tx1"/>
        </a:buClr>
        <a:buSzPct val="75000"/>
        <a:buFont typeface="Symbol" pitchFamily="18" charset="2"/>
        <a:buChar char="·"/>
        <a:defRPr>
          <a:solidFill>
            <a:schemeClr val="tx1"/>
          </a:solidFill>
          <a:latin typeface="Calibri" panose="020F0502020204030204" pitchFamily="34" charset="0"/>
        </a:defRPr>
      </a:lvl3pPr>
      <a:lvl4pPr marL="3143250" indent="-571500" algn="l" rtl="0" eaLnBrk="1" fontAlgn="base" hangingPunct="1">
        <a:spcBef>
          <a:spcPct val="20000"/>
        </a:spcBef>
        <a:spcAft>
          <a:spcPct val="0"/>
        </a:spcAft>
        <a:buClr>
          <a:schemeClr val="tx1"/>
        </a:buClr>
        <a:buSzPct val="75000"/>
        <a:buChar char="–"/>
        <a:defRPr sz="2000">
          <a:solidFill>
            <a:schemeClr val="tx1"/>
          </a:solidFill>
          <a:latin typeface="Tahoma" pitchFamily="34" charset="0"/>
        </a:defRPr>
      </a:lvl4pPr>
      <a:lvl5pPr marL="39052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5pPr>
      <a:lvl6pPr marL="43624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6pPr>
      <a:lvl7pPr marL="48196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7pPr>
      <a:lvl8pPr marL="52768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8pPr>
      <a:lvl9pPr marL="57340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image" Target="../media/image23.png"/><Relationship Id="rId5" Type="http://schemas.openxmlformats.org/officeDocument/2006/relationships/diagramQuickStyle" Target="../diagrams/quickStyle3.xml"/><Relationship Id="rId10" Type="http://schemas.openxmlformats.org/officeDocument/2006/relationships/image" Target="../media/image22.png"/><Relationship Id="rId4" Type="http://schemas.openxmlformats.org/officeDocument/2006/relationships/diagramLayout" Target="../diagrams/layout3.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6A4395EB-7923-4E61-A163-E8E4B7ACF92B}"/>
              </a:ext>
            </a:extLst>
          </p:cNvPr>
          <p:cNvSpPr txBox="1">
            <a:spLocks/>
          </p:cNvSpPr>
          <p:nvPr/>
        </p:nvSpPr>
        <p:spPr>
          <a:xfrm>
            <a:off x="377183" y="1744708"/>
            <a:ext cx="5742685" cy="178684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r>
              <a:rPr lang="en-US" sz="3200" cap="none" dirty="0"/>
              <a:t>Regaining Trust and building ethical cultures: reflections on Victoria’s integrity journey</a:t>
            </a:r>
          </a:p>
          <a:p>
            <a:pPr algn="ctr"/>
            <a:endParaRPr lang="en-US" sz="3200" dirty="0">
              <a:solidFill>
                <a:schemeClr val="tx1"/>
              </a:solidFill>
            </a:endParaRPr>
          </a:p>
        </p:txBody>
      </p:sp>
      <p:sp>
        <p:nvSpPr>
          <p:cNvPr id="10" name="Subtitle 11">
            <a:extLst>
              <a:ext uri="{FF2B5EF4-FFF2-40B4-BE49-F238E27FC236}">
                <a16:creationId xmlns:a16="http://schemas.microsoft.com/office/drawing/2014/main" id="{306C79CC-FE08-4A75-BCA6-51C83F211FF0}"/>
              </a:ext>
            </a:extLst>
          </p:cNvPr>
          <p:cNvSpPr txBox="1">
            <a:spLocks/>
          </p:cNvSpPr>
          <p:nvPr/>
        </p:nvSpPr>
        <p:spPr>
          <a:xfrm>
            <a:off x="392318" y="3504222"/>
            <a:ext cx="285620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SPEAKER</a:t>
            </a:r>
          </a:p>
          <a:p>
            <a:pPr algn="ctr"/>
            <a:r>
              <a:rPr lang="en-US" sz="1400" b="1" dirty="0"/>
              <a:t>Gill Callister</a:t>
            </a:r>
          </a:p>
          <a:p>
            <a:pPr algn="ctr">
              <a:lnSpc>
                <a:spcPct val="100000"/>
              </a:lnSpc>
              <a:spcBef>
                <a:spcPts val="0"/>
              </a:spcBef>
            </a:pPr>
            <a:r>
              <a:rPr lang="en-US" sz="1400" dirty="0"/>
              <a:t>Associate Dean</a:t>
            </a:r>
          </a:p>
          <a:p>
            <a:pPr algn="ctr">
              <a:lnSpc>
                <a:spcPct val="100000"/>
              </a:lnSpc>
              <a:spcBef>
                <a:spcPts val="0"/>
              </a:spcBef>
            </a:pPr>
            <a:r>
              <a:rPr lang="en-US" sz="1400" dirty="0"/>
              <a:t>ANZSOG</a:t>
            </a:r>
          </a:p>
        </p:txBody>
      </p:sp>
      <p:sp>
        <p:nvSpPr>
          <p:cNvPr id="11" name="Title 10">
            <a:extLst>
              <a:ext uri="{FF2B5EF4-FFF2-40B4-BE49-F238E27FC236}">
                <a16:creationId xmlns:a16="http://schemas.microsoft.com/office/drawing/2014/main" id="{D7252B69-5920-4D85-B743-B64EC54666EB}"/>
              </a:ext>
            </a:extLst>
          </p:cNvPr>
          <p:cNvSpPr txBox="1">
            <a:spLocks/>
          </p:cNvSpPr>
          <p:nvPr/>
        </p:nvSpPr>
        <p:spPr>
          <a:xfrm>
            <a:off x="392320" y="1010653"/>
            <a:ext cx="5742684" cy="76138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4500" b="1" kern="1200" cap="all" baseline="0">
                <a:solidFill>
                  <a:schemeClr val="tx1"/>
                </a:solidFill>
                <a:latin typeface="Nunito" panose="00000800000000000000" pitchFamily="2" charset="0"/>
                <a:ea typeface="+mj-ea"/>
                <a:cs typeface="+mj-cs"/>
              </a:defRPr>
            </a:lvl1pPr>
          </a:lstStyle>
          <a:p>
            <a:pPr algn="ctr"/>
            <a:r>
              <a:rPr lang="en-US" sz="2400" cap="none" dirty="0"/>
              <a:t>NZ SSC &amp; ANZSOG present:</a:t>
            </a:r>
          </a:p>
        </p:txBody>
      </p:sp>
      <p:sp>
        <p:nvSpPr>
          <p:cNvPr id="12" name="Subtitle 11">
            <a:extLst>
              <a:ext uri="{FF2B5EF4-FFF2-40B4-BE49-F238E27FC236}">
                <a16:creationId xmlns:a16="http://schemas.microsoft.com/office/drawing/2014/main" id="{351037C6-9FCF-4700-BB1F-11F51A196452}"/>
              </a:ext>
            </a:extLst>
          </p:cNvPr>
          <p:cNvSpPr txBox="1">
            <a:spLocks/>
          </p:cNvSpPr>
          <p:nvPr/>
        </p:nvSpPr>
        <p:spPr>
          <a:xfrm>
            <a:off x="6165989" y="6253371"/>
            <a:ext cx="2616675" cy="418055"/>
          </a:xfrm>
          <a:prstGeom prst="rect">
            <a:avLst/>
          </a:prstGeom>
        </p:spPr>
        <p:txBody>
          <a:bodyPr vert="horz" lIns="91440" tIns="45720" rIns="91440" bIns="45720" rtlCol="0">
            <a:noAutofit/>
          </a:bodyPr>
          <a:lstStyle>
            <a:lvl1pPr marL="0" indent="0" algn="l" defTabSz="685800" rtl="0" eaLnBrk="1" latinLnBrk="0" hangingPunct="1">
              <a:lnSpc>
                <a:spcPct val="99000"/>
              </a:lnSpc>
              <a:spcBef>
                <a:spcPts val="90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99000"/>
              </a:lnSpc>
              <a:spcBef>
                <a:spcPts val="9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9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9000"/>
              </a:lnSpc>
              <a:spcBef>
                <a:spcPts val="600"/>
              </a:spcBef>
              <a:buFont typeface="Arial" panose="020B0604020202020204" pitchFamily="34" charset="0"/>
              <a:buNone/>
              <a:defRPr sz="1200" b="1" kern="1200">
                <a:solidFill>
                  <a:schemeClr val="tx1"/>
                </a:solidFill>
                <a:latin typeface="+mn-lt"/>
                <a:ea typeface="+mn-ea"/>
                <a:cs typeface="+mn-cs"/>
              </a:defRPr>
            </a:lvl4pPr>
            <a:lvl5pPr marL="1371600" indent="0" algn="ctr" defTabSz="685800" rtl="0" eaLnBrk="1" latinLnBrk="0" hangingPunct="1">
              <a:lnSpc>
                <a:spcPct val="99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9pPr>
          </a:lstStyle>
          <a:p>
            <a:pPr algn="ctr"/>
            <a:r>
              <a:rPr lang="en-US" sz="1400" dirty="0"/>
              <a:t>Monday 11 February 2019</a:t>
            </a:r>
          </a:p>
        </p:txBody>
      </p:sp>
      <p:sp>
        <p:nvSpPr>
          <p:cNvPr id="13" name="Subtitle 11">
            <a:extLst>
              <a:ext uri="{FF2B5EF4-FFF2-40B4-BE49-F238E27FC236}">
                <a16:creationId xmlns:a16="http://schemas.microsoft.com/office/drawing/2014/main" id="{6D60BFA8-C387-429B-A3BF-0FAB7DE2B864}"/>
              </a:ext>
            </a:extLst>
          </p:cNvPr>
          <p:cNvSpPr txBox="1">
            <a:spLocks/>
          </p:cNvSpPr>
          <p:nvPr/>
        </p:nvSpPr>
        <p:spPr>
          <a:xfrm>
            <a:off x="3284621" y="3504222"/>
            <a:ext cx="288136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LOCAL SPEAKER</a:t>
            </a:r>
          </a:p>
          <a:p>
            <a:pPr algn="ctr"/>
            <a:r>
              <a:rPr lang="en-US" sz="1400" b="1" dirty="0">
                <a:solidFill>
                  <a:prstClr val="black"/>
                </a:solidFill>
              </a:rPr>
              <a:t>Stephen Walker</a:t>
            </a:r>
          </a:p>
          <a:p>
            <a:pPr lvl="0" algn="ctr" defTabSz="914400">
              <a:lnSpc>
                <a:spcPct val="100000"/>
              </a:lnSpc>
              <a:spcBef>
                <a:spcPts val="0"/>
              </a:spcBef>
            </a:pPr>
            <a:r>
              <a:rPr lang="en-US" sz="1400" dirty="0">
                <a:solidFill>
                  <a:prstClr val="black"/>
                </a:solidFill>
              </a:rPr>
              <a:t>Chief Executive </a:t>
            </a:r>
          </a:p>
          <a:p>
            <a:pPr lvl="0" algn="ctr" defTabSz="914400">
              <a:lnSpc>
                <a:spcPct val="100000"/>
              </a:lnSpc>
              <a:spcBef>
                <a:spcPts val="0"/>
              </a:spcBef>
            </a:pPr>
            <a:r>
              <a:rPr lang="en-US" sz="1400" dirty="0">
                <a:solidFill>
                  <a:prstClr val="black"/>
                </a:solidFill>
              </a:rPr>
              <a:t>Audit New Zealand</a:t>
            </a:r>
            <a:endParaRPr lang="en-US" sz="1800" dirty="0"/>
          </a:p>
        </p:txBody>
      </p:sp>
      <p:sp>
        <p:nvSpPr>
          <p:cNvPr id="14" name="Subtitle 11">
            <a:extLst>
              <a:ext uri="{FF2B5EF4-FFF2-40B4-BE49-F238E27FC236}">
                <a16:creationId xmlns:a16="http://schemas.microsoft.com/office/drawing/2014/main" id="{652CE7A6-D3D1-41FE-A0B7-A7B431720DF0}"/>
              </a:ext>
            </a:extLst>
          </p:cNvPr>
          <p:cNvSpPr txBox="1">
            <a:spLocks/>
          </p:cNvSpPr>
          <p:nvPr/>
        </p:nvSpPr>
        <p:spPr>
          <a:xfrm>
            <a:off x="1804931" y="4927743"/>
            <a:ext cx="2887190" cy="1127917"/>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MODERATOR</a:t>
            </a:r>
          </a:p>
          <a:p>
            <a:pPr lvl="0" algn="ctr" defTabSz="914400">
              <a:lnSpc>
                <a:spcPct val="100000"/>
              </a:lnSpc>
            </a:pPr>
            <a:r>
              <a:rPr lang="en-US" sz="1400" b="1" dirty="0">
                <a:solidFill>
                  <a:prstClr val="black"/>
                </a:solidFill>
              </a:rPr>
              <a:t>Dr Barbara Allen</a:t>
            </a:r>
          </a:p>
          <a:p>
            <a:pPr lvl="0" algn="ctr" defTabSz="914400">
              <a:lnSpc>
                <a:spcPct val="100000"/>
              </a:lnSpc>
              <a:spcBef>
                <a:spcPts val="0"/>
              </a:spcBef>
            </a:pPr>
            <a:r>
              <a:rPr lang="en-US" sz="1400" dirty="0">
                <a:solidFill>
                  <a:prstClr val="black"/>
                </a:solidFill>
              </a:rPr>
              <a:t>Senior Lecturer</a:t>
            </a:r>
          </a:p>
          <a:p>
            <a:pPr lvl="0" algn="ctr" defTabSz="914400">
              <a:lnSpc>
                <a:spcPct val="100000"/>
              </a:lnSpc>
              <a:spcBef>
                <a:spcPts val="0"/>
              </a:spcBef>
            </a:pPr>
            <a:r>
              <a:rPr lang="en-US" sz="1400" dirty="0">
                <a:solidFill>
                  <a:prstClr val="black"/>
                </a:solidFill>
              </a:rPr>
              <a:t>School of Government VUW</a:t>
            </a:r>
            <a:endParaRPr lang="en-US" sz="1800" dirty="0"/>
          </a:p>
        </p:txBody>
      </p:sp>
      <p:pic>
        <p:nvPicPr>
          <p:cNvPr id="18" name="Picture 17">
            <a:extLst>
              <a:ext uri="{FF2B5EF4-FFF2-40B4-BE49-F238E27FC236}">
                <a16:creationId xmlns:a16="http://schemas.microsoft.com/office/drawing/2014/main" id="{694312AC-84A3-42A5-976F-84EB376F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15" name="TextBox 14">
            <a:extLst>
              <a:ext uri="{FF2B5EF4-FFF2-40B4-BE49-F238E27FC236}">
                <a16:creationId xmlns:a16="http://schemas.microsoft.com/office/drawing/2014/main" id="{F8585BCB-3E44-40BA-8E63-F140277C678D}"/>
              </a:ext>
            </a:extLst>
          </p:cNvPr>
          <p:cNvSpPr txBox="1"/>
          <p:nvPr/>
        </p:nvSpPr>
        <p:spPr>
          <a:xfrm>
            <a:off x="6641419" y="1010653"/>
            <a:ext cx="2141245" cy="4801314"/>
          </a:xfrm>
          <a:prstGeom prst="rect">
            <a:avLst/>
          </a:prstGeom>
          <a:solidFill>
            <a:schemeClr val="accent2"/>
          </a:solidFill>
        </p:spPr>
        <p:txBody>
          <a:bodyPr wrap="square" rtlCol="0">
            <a:spAutoFit/>
          </a:bodyPr>
          <a:lstStyle/>
          <a:p>
            <a:pPr algn="ctr"/>
            <a:r>
              <a:rPr lang="en-US" sz="2000" b="1" cap="all" dirty="0">
                <a:solidFill>
                  <a:schemeClr val="bg1"/>
                </a:solidFill>
                <a:latin typeface="Nunito" panose="00000800000000000000" pitchFamily="2" charset="0"/>
                <a:ea typeface="+mj-ea"/>
                <a:cs typeface="+mj-cs"/>
              </a:rPr>
              <a:t>DO YOU HAVE A QUESTION about today’s topic?</a:t>
            </a:r>
          </a:p>
          <a:p>
            <a:pPr algn="ctr"/>
            <a:endParaRPr lang="en-US" b="1"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Send your questions through sli.do:</a:t>
            </a:r>
          </a:p>
          <a:p>
            <a:pPr algn="ctr"/>
            <a:endParaRPr lang="en-US" sz="1400" cap="all" dirty="0">
              <a:solidFill>
                <a:schemeClr val="bg1"/>
              </a:solidFill>
              <a:latin typeface="Nunito" panose="00000800000000000000" pitchFamily="2" charset="0"/>
              <a:ea typeface="+mj-ea"/>
              <a:cs typeface="+mj-cs"/>
            </a:endParaRPr>
          </a:p>
          <a:p>
            <a:pPr algn="ctr"/>
            <a:r>
              <a:rPr lang="en-US" sz="2800" dirty="0">
                <a:solidFill>
                  <a:schemeClr val="bg1"/>
                </a:solidFill>
                <a:latin typeface="Nunito" panose="00000800000000000000" pitchFamily="2" charset="0"/>
                <a:ea typeface="+mj-ea"/>
                <a:cs typeface="+mj-cs"/>
              </a:rPr>
              <a:t>slido.com</a:t>
            </a:r>
          </a:p>
          <a:p>
            <a:pPr algn="ctr"/>
            <a:r>
              <a:rPr lang="en-US" sz="2800" cap="all" dirty="0">
                <a:solidFill>
                  <a:schemeClr val="bg1"/>
                </a:solidFill>
                <a:latin typeface="Nunito" panose="00000800000000000000" pitchFamily="2" charset="0"/>
                <a:ea typeface="+mj-ea"/>
                <a:cs typeface="+mj-cs"/>
              </a:rPr>
              <a:t>#U761</a:t>
            </a:r>
          </a:p>
          <a:p>
            <a:pPr algn="ctr"/>
            <a:endParaRPr lang="en-US" sz="1400"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All questions will BE ANSWERED AT THE END OF THE PRESENTATION</a:t>
            </a:r>
          </a:p>
          <a:p>
            <a:pPr algn="ctr"/>
            <a:endParaRPr lang="en-US" b="1" cap="all" dirty="0">
              <a:solidFill>
                <a:schemeClr val="bg1"/>
              </a:solidFill>
              <a:latin typeface="Nunito" panose="00000800000000000000" pitchFamily="2" charset="0"/>
              <a:ea typeface="+mj-ea"/>
              <a:cs typeface="+mj-cs"/>
            </a:endParaRPr>
          </a:p>
          <a:p>
            <a:pPr algn="ctr"/>
            <a:r>
              <a:rPr lang="en-US" sz="1400" i="1" cap="all" dirty="0">
                <a:solidFill>
                  <a:schemeClr val="bg1"/>
                </a:solidFill>
                <a:latin typeface="Nunito" panose="00000800000000000000" pitchFamily="2" charset="0"/>
                <a:ea typeface="+mj-ea"/>
                <a:cs typeface="+mj-cs"/>
              </a:rPr>
              <a:t>SLIDES FROM TODAY’S PRESENTATION WILL BE AVAILABLE ON THE ANZSOG WEBSITE</a:t>
            </a:r>
            <a:endParaRPr lang="en-AU" sz="1400" i="1" cap="all" dirty="0">
              <a:solidFill>
                <a:schemeClr val="bg1"/>
              </a:solidFill>
              <a:latin typeface="Nunito" panose="00000800000000000000" pitchFamily="2" charset="0"/>
              <a:ea typeface="+mj-ea"/>
              <a:cs typeface="+mj-cs"/>
            </a:endParaRPr>
          </a:p>
        </p:txBody>
      </p:sp>
    </p:spTree>
    <p:extLst>
      <p:ext uri="{BB962C8B-B14F-4D97-AF65-F5344CB8AC3E}">
        <p14:creationId xmlns:p14="http://schemas.microsoft.com/office/powerpoint/2010/main" val="16232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4D81F2-4C8A-4BFD-A4ED-96C41504B65D}"/>
              </a:ext>
            </a:extLst>
          </p:cNvPr>
          <p:cNvSpPr>
            <a:spLocks noGrp="1"/>
          </p:cNvSpPr>
          <p:nvPr>
            <p:ph type="ftr" sz="quarter" idx="11"/>
          </p:nvPr>
        </p:nvSpPr>
        <p:spPr/>
        <p:txBody>
          <a:bodyPr/>
          <a:lstStyle/>
          <a:p>
            <a:r>
              <a:rPr lang="en-AU" dirty="0"/>
              <a:t>Presentation Title. To</a:t>
            </a:r>
            <a:endParaRPr lang="en-GB" dirty="0"/>
          </a:p>
        </p:txBody>
      </p:sp>
      <p:pic>
        <p:nvPicPr>
          <p:cNvPr id="3" name="Picture 2">
            <a:extLst>
              <a:ext uri="{FF2B5EF4-FFF2-40B4-BE49-F238E27FC236}">
                <a16:creationId xmlns:a16="http://schemas.microsoft.com/office/drawing/2014/main" id="{1A00E452-39F4-40A9-AC91-780D0821D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676B8380-D0E3-4F8B-A0EF-5278F44EBEFA}"/>
              </a:ext>
            </a:extLst>
          </p:cNvPr>
          <p:cNvSpPr txBox="1">
            <a:spLocks/>
          </p:cNvSpPr>
          <p:nvPr/>
        </p:nvSpPr>
        <p:spPr>
          <a:xfrm>
            <a:off x="565484" y="2422357"/>
            <a:ext cx="8229600" cy="2907631"/>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marL="342900" indent="-342900">
              <a:lnSpc>
                <a:spcPct val="150000"/>
              </a:lnSpc>
              <a:buFont typeface="Arial" panose="020B0604020202020204" pitchFamily="34" charset="0"/>
              <a:buChar char="•"/>
            </a:pPr>
            <a:r>
              <a:rPr lang="en-AU" dirty="0"/>
              <a:t>Considered similar themes</a:t>
            </a:r>
          </a:p>
          <a:p>
            <a:pPr marL="742950" lvl="1" indent="-285750">
              <a:lnSpc>
                <a:spcPct val="150000"/>
              </a:lnSpc>
              <a:buFont typeface="Arial" panose="020B0604020202020204" pitchFamily="34" charset="0"/>
              <a:buChar char="•"/>
            </a:pPr>
            <a:r>
              <a:rPr lang="en-AU" dirty="0"/>
              <a:t>Non-compliance with processes</a:t>
            </a:r>
          </a:p>
          <a:p>
            <a:pPr marL="742950" lvl="1" indent="-285750">
              <a:lnSpc>
                <a:spcPct val="150000"/>
              </a:lnSpc>
              <a:buFont typeface="Arial" panose="020B0604020202020204" pitchFamily="34" charset="0"/>
              <a:buChar char="•"/>
            </a:pPr>
            <a:r>
              <a:rPr lang="en-AU" dirty="0"/>
              <a:t>Misuse of public funds</a:t>
            </a:r>
          </a:p>
          <a:p>
            <a:pPr marL="742950" lvl="1" indent="-285750">
              <a:lnSpc>
                <a:spcPct val="150000"/>
              </a:lnSpc>
              <a:buFont typeface="Arial" panose="020B0604020202020204" pitchFamily="34" charset="0"/>
              <a:buChar char="•"/>
            </a:pPr>
            <a:r>
              <a:rPr lang="en-AU" dirty="0"/>
              <a:t>Inadequate systems and controls</a:t>
            </a:r>
          </a:p>
          <a:p>
            <a:pPr marL="742950" lvl="1" indent="-285750">
              <a:lnSpc>
                <a:spcPct val="150000"/>
              </a:lnSpc>
              <a:buFont typeface="Arial" panose="020B0604020202020204" pitchFamily="34" charset="0"/>
              <a:buChar char="•"/>
            </a:pPr>
            <a:r>
              <a:rPr lang="en-AU" dirty="0"/>
              <a:t>Low adherence to Code of Conduct </a:t>
            </a:r>
          </a:p>
          <a:p>
            <a:pPr marL="742950" lvl="1" indent="-285750">
              <a:lnSpc>
                <a:spcPct val="150000"/>
              </a:lnSpc>
              <a:buFont typeface="Arial" panose="020B0604020202020204" pitchFamily="34" charset="0"/>
              <a:buChar char="•"/>
            </a:pPr>
            <a:r>
              <a:rPr lang="en-AU" dirty="0"/>
              <a:t>Conflicts of interest</a:t>
            </a:r>
          </a:p>
        </p:txBody>
      </p:sp>
      <p:sp>
        <p:nvSpPr>
          <p:cNvPr id="5" name="Title 1">
            <a:extLst>
              <a:ext uri="{FF2B5EF4-FFF2-40B4-BE49-F238E27FC236}">
                <a16:creationId xmlns:a16="http://schemas.microsoft.com/office/drawing/2014/main" id="{FFCB3F39-776A-4AE8-86BB-2A5311D139BB}"/>
              </a:ext>
            </a:extLst>
          </p:cNvPr>
          <p:cNvSpPr txBox="1">
            <a:spLocks/>
          </p:cNvSpPr>
          <p:nvPr/>
        </p:nvSpPr>
        <p:spPr>
          <a:xfrm>
            <a:off x="361335" y="1096277"/>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Operation Dunham</a:t>
            </a:r>
          </a:p>
        </p:txBody>
      </p:sp>
    </p:spTree>
    <p:extLst>
      <p:ext uri="{BB962C8B-B14F-4D97-AF65-F5344CB8AC3E}">
        <p14:creationId xmlns:p14="http://schemas.microsoft.com/office/powerpoint/2010/main" val="357378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A78B2-1A3C-4402-AE36-5657B7D04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2332C5A9-D5A2-49B2-9C0A-A65BD47DEA31}"/>
              </a:ext>
            </a:extLst>
          </p:cNvPr>
          <p:cNvSpPr txBox="1">
            <a:spLocks/>
          </p:cNvSpPr>
          <p:nvPr/>
        </p:nvSpPr>
        <p:spPr>
          <a:xfrm>
            <a:off x="457200" y="1086853"/>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How did we respond?</a:t>
            </a:r>
          </a:p>
        </p:txBody>
      </p:sp>
      <p:sp>
        <p:nvSpPr>
          <p:cNvPr id="5" name="Content Placeholder 2">
            <a:extLst>
              <a:ext uri="{FF2B5EF4-FFF2-40B4-BE49-F238E27FC236}">
                <a16:creationId xmlns:a16="http://schemas.microsoft.com/office/drawing/2014/main" id="{08B5CAAD-A006-425D-BF50-13647CCA90AA}"/>
              </a:ext>
            </a:extLst>
          </p:cNvPr>
          <p:cNvSpPr txBox="1">
            <a:spLocks/>
          </p:cNvSpPr>
          <p:nvPr/>
        </p:nvSpPr>
        <p:spPr>
          <a:xfrm>
            <a:off x="361335" y="1945105"/>
            <a:ext cx="7928811" cy="4399547"/>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During the hearings</a:t>
            </a:r>
          </a:p>
          <a:p>
            <a:pPr lvl="1">
              <a:lnSpc>
                <a:spcPct val="150000"/>
              </a:lnSpc>
            </a:pPr>
            <a:r>
              <a:rPr lang="en-AU" sz="2000" dirty="0">
                <a:latin typeface="Calibri" panose="020F0502020204030204" pitchFamily="34" charset="0"/>
                <a:cs typeface="Calibri" panose="020F0502020204030204" pitchFamily="34" charset="0"/>
              </a:rPr>
              <a:t>Swift and decisive employment action</a:t>
            </a:r>
          </a:p>
          <a:p>
            <a:pPr lvl="1">
              <a:lnSpc>
                <a:spcPct val="150000"/>
              </a:lnSpc>
            </a:pPr>
            <a:r>
              <a:rPr lang="en-AU" sz="2000" dirty="0">
                <a:latin typeface="Calibri" panose="020F0502020204030204" pitchFamily="34" charset="0"/>
                <a:cs typeface="Calibri" panose="020F0502020204030204" pitchFamily="34" charset="0"/>
              </a:rPr>
              <a:t>Leadership communications with 70,000 staff</a:t>
            </a:r>
          </a:p>
          <a:p>
            <a:pPr lvl="1">
              <a:lnSpc>
                <a:spcPct val="150000"/>
              </a:lnSpc>
            </a:pPr>
            <a:r>
              <a:rPr lang="en-AU" sz="2000" dirty="0">
                <a:latin typeface="Calibri" panose="020F0502020204030204" pitchFamily="34" charset="0"/>
                <a:cs typeface="Calibri" panose="020F0502020204030204" pitchFamily="34" charset="0"/>
              </a:rPr>
              <a:t>Support for affected school communities</a:t>
            </a:r>
          </a:p>
          <a:p>
            <a:pPr lvl="1">
              <a:lnSpc>
                <a:spcPct val="150000"/>
              </a:lnSpc>
            </a:pPr>
            <a:r>
              <a:rPr lang="en-AU" sz="2000" dirty="0">
                <a:latin typeface="Calibri" panose="020F0502020204030204" pitchFamily="34" charset="0"/>
                <a:cs typeface="Calibri" panose="020F0502020204030204" pitchFamily="34" charset="0"/>
              </a:rPr>
              <a:t>Travel freeze</a:t>
            </a:r>
          </a:p>
          <a:p>
            <a:pPr lvl="1">
              <a:lnSpc>
                <a:spcPct val="150000"/>
              </a:lnSpc>
            </a:pPr>
            <a:r>
              <a:rPr lang="en-AU" sz="2000" dirty="0">
                <a:latin typeface="Calibri" panose="020F0502020204030204" pitchFamily="34" charset="0"/>
                <a:cs typeface="Calibri" panose="020F0502020204030204" pitchFamily="34" charset="0"/>
              </a:rPr>
              <a:t>New governance on PCS model</a:t>
            </a:r>
          </a:p>
        </p:txBody>
      </p:sp>
    </p:spTree>
    <p:extLst>
      <p:ext uri="{BB962C8B-B14F-4D97-AF65-F5344CB8AC3E}">
        <p14:creationId xmlns:p14="http://schemas.microsoft.com/office/powerpoint/2010/main" val="328285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22C93-C8EB-41C4-A7E7-C56809F7F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0F6681F3-F018-48AD-AE4B-233F4BFE3BCA}"/>
              </a:ext>
            </a:extLst>
          </p:cNvPr>
          <p:cNvSpPr txBox="1">
            <a:spLocks/>
          </p:cNvSpPr>
          <p:nvPr/>
        </p:nvSpPr>
        <p:spPr>
          <a:xfrm>
            <a:off x="361335" y="1327485"/>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How did we respond?</a:t>
            </a:r>
          </a:p>
        </p:txBody>
      </p:sp>
      <p:pic>
        <p:nvPicPr>
          <p:cNvPr id="5" name="Picture 2">
            <a:extLst>
              <a:ext uri="{FF2B5EF4-FFF2-40B4-BE49-F238E27FC236}">
                <a16:creationId xmlns:a16="http://schemas.microsoft.com/office/drawing/2014/main" id="{467C2ECC-FB03-4494-89E7-38368A36C5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5" y="2022106"/>
            <a:ext cx="3009399" cy="432401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EFFB4AD3-82D2-4D09-8749-C3864C971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075" y="2022107"/>
            <a:ext cx="3139606" cy="432401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121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387E330E-8D2F-4B34-9150-FBDDE17B8BEE}"/>
              </a:ext>
            </a:extLst>
          </p:cNvPr>
          <p:cNvSpPr txBox="1">
            <a:spLocks/>
          </p:cNvSpPr>
          <p:nvPr/>
        </p:nvSpPr>
        <p:spPr>
          <a:xfrm>
            <a:off x="192505" y="969967"/>
            <a:ext cx="8494295"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The Integrity Reform Program</a:t>
            </a:r>
          </a:p>
        </p:txBody>
      </p:sp>
      <p:sp>
        <p:nvSpPr>
          <p:cNvPr id="5" name="Rectangle 4">
            <a:extLst>
              <a:ext uri="{FF2B5EF4-FFF2-40B4-BE49-F238E27FC236}">
                <a16:creationId xmlns:a16="http://schemas.microsoft.com/office/drawing/2014/main" id="{0192C4AD-80C3-4D6A-A505-582B0BD88E4C}"/>
              </a:ext>
            </a:extLst>
          </p:cNvPr>
          <p:cNvSpPr/>
          <p:nvPr/>
        </p:nvSpPr>
        <p:spPr>
          <a:xfrm>
            <a:off x="1330096" y="1653044"/>
            <a:ext cx="2621823" cy="1397333"/>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Good Governance</a:t>
            </a:r>
          </a:p>
        </p:txBody>
      </p:sp>
      <p:sp>
        <p:nvSpPr>
          <p:cNvPr id="6" name="Rectangle 5">
            <a:extLst>
              <a:ext uri="{FF2B5EF4-FFF2-40B4-BE49-F238E27FC236}">
                <a16:creationId xmlns:a16="http://schemas.microsoft.com/office/drawing/2014/main" id="{5B2EF9BE-C7C0-4E9D-AA3C-C2933E14BEE4}"/>
              </a:ext>
            </a:extLst>
          </p:cNvPr>
          <p:cNvSpPr/>
          <p:nvPr/>
        </p:nvSpPr>
        <p:spPr>
          <a:xfrm>
            <a:off x="4572000" y="1657299"/>
            <a:ext cx="2622562" cy="140017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Ethical Leadership </a:t>
            </a:r>
          </a:p>
        </p:txBody>
      </p:sp>
      <p:sp>
        <p:nvSpPr>
          <p:cNvPr id="8" name="Rectangle 7">
            <a:extLst>
              <a:ext uri="{FF2B5EF4-FFF2-40B4-BE49-F238E27FC236}">
                <a16:creationId xmlns:a16="http://schemas.microsoft.com/office/drawing/2014/main" id="{DE52A48E-339F-45C2-BF54-965A5CC108EE}"/>
              </a:ext>
            </a:extLst>
          </p:cNvPr>
          <p:cNvSpPr/>
          <p:nvPr/>
        </p:nvSpPr>
        <p:spPr>
          <a:xfrm>
            <a:off x="1345678" y="3287472"/>
            <a:ext cx="2625069" cy="1488441"/>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a:p>
            <a:pPr algn="ctr"/>
            <a:r>
              <a:rPr lang="en-AU" sz="2000" b="1" dirty="0">
                <a:solidFill>
                  <a:schemeClr val="tx1"/>
                </a:solidFill>
              </a:rPr>
              <a:t>Smart systems  </a:t>
            </a:r>
          </a:p>
          <a:p>
            <a:pPr algn="ctr"/>
            <a:r>
              <a:rPr lang="en-AU" sz="2000" b="1" dirty="0">
                <a:solidFill>
                  <a:schemeClr val="tx1"/>
                </a:solidFill>
              </a:rPr>
              <a:t>&amp; controls </a:t>
            </a:r>
          </a:p>
        </p:txBody>
      </p:sp>
      <p:sp>
        <p:nvSpPr>
          <p:cNvPr id="10" name="Rectangle 9">
            <a:extLst>
              <a:ext uri="{FF2B5EF4-FFF2-40B4-BE49-F238E27FC236}">
                <a16:creationId xmlns:a16="http://schemas.microsoft.com/office/drawing/2014/main" id="{E08AEDCD-C4AE-4890-8788-D32FEA29517D}"/>
              </a:ext>
            </a:extLst>
          </p:cNvPr>
          <p:cNvSpPr/>
          <p:nvPr/>
        </p:nvSpPr>
        <p:spPr>
          <a:xfrm>
            <a:off x="4463046" y="3228241"/>
            <a:ext cx="2731516" cy="1547672"/>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a:p>
            <a:pPr algn="ctr"/>
            <a:r>
              <a:rPr lang="en-AU" sz="2000" b="1" dirty="0">
                <a:solidFill>
                  <a:schemeClr val="tx1"/>
                </a:solidFill>
              </a:rPr>
              <a:t>Staff support and development </a:t>
            </a:r>
          </a:p>
        </p:txBody>
      </p:sp>
      <p:sp>
        <p:nvSpPr>
          <p:cNvPr id="11" name="Oval 10">
            <a:extLst>
              <a:ext uri="{FF2B5EF4-FFF2-40B4-BE49-F238E27FC236}">
                <a16:creationId xmlns:a16="http://schemas.microsoft.com/office/drawing/2014/main" id="{A03EB4D7-F6D4-4835-9FFA-CC24F0F48756}"/>
              </a:ext>
            </a:extLst>
          </p:cNvPr>
          <p:cNvSpPr/>
          <p:nvPr/>
        </p:nvSpPr>
        <p:spPr>
          <a:xfrm>
            <a:off x="3361318" y="2364675"/>
            <a:ext cx="1728192" cy="1732093"/>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39 Projects</a:t>
            </a:r>
          </a:p>
        </p:txBody>
      </p:sp>
      <p:sp>
        <p:nvSpPr>
          <p:cNvPr id="12" name="Rectangle 11">
            <a:extLst>
              <a:ext uri="{FF2B5EF4-FFF2-40B4-BE49-F238E27FC236}">
                <a16:creationId xmlns:a16="http://schemas.microsoft.com/office/drawing/2014/main" id="{5C1F0B18-1A24-438D-B453-F09F057163DD}"/>
              </a:ext>
            </a:extLst>
          </p:cNvPr>
          <p:cNvSpPr/>
          <p:nvPr/>
        </p:nvSpPr>
        <p:spPr>
          <a:xfrm>
            <a:off x="1296968" y="4946681"/>
            <a:ext cx="6048674" cy="1165361"/>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3" name="TextBox 12">
            <a:extLst>
              <a:ext uri="{FF2B5EF4-FFF2-40B4-BE49-F238E27FC236}">
                <a16:creationId xmlns:a16="http://schemas.microsoft.com/office/drawing/2014/main" id="{B3A8A198-431B-4422-A77B-DF90AC294284}"/>
              </a:ext>
            </a:extLst>
          </p:cNvPr>
          <p:cNvSpPr txBox="1"/>
          <p:nvPr/>
        </p:nvSpPr>
        <p:spPr>
          <a:xfrm>
            <a:off x="1768474" y="5086422"/>
            <a:ext cx="5105662" cy="338554"/>
          </a:xfrm>
          <a:prstGeom prst="rect">
            <a:avLst/>
          </a:prstGeom>
          <a:noFill/>
        </p:spPr>
        <p:txBody>
          <a:bodyPr wrap="square" rtlCol="0">
            <a:spAutoFit/>
          </a:bodyPr>
          <a:lstStyle/>
          <a:p>
            <a:pPr algn="ctr"/>
            <a:r>
              <a:rPr lang="en-AU" sz="1600" b="1" dirty="0"/>
              <a:t>Underpinned by the public sector values</a:t>
            </a:r>
          </a:p>
        </p:txBody>
      </p:sp>
      <p:pic>
        <p:nvPicPr>
          <p:cNvPr id="14" name="Picture 13">
            <a:extLst>
              <a:ext uri="{FF2B5EF4-FFF2-40B4-BE49-F238E27FC236}">
                <a16:creationId xmlns:a16="http://schemas.microsoft.com/office/drawing/2014/main" id="{59DB9F6D-B67B-4418-95E6-4D2A1F1CF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976" y="5427224"/>
            <a:ext cx="4985123" cy="60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27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Content Placeholder 2">
            <a:extLst>
              <a:ext uri="{FF2B5EF4-FFF2-40B4-BE49-F238E27FC236}">
                <a16:creationId xmlns:a16="http://schemas.microsoft.com/office/drawing/2014/main" id="{90734791-6B35-4AF9-BFDE-D3160C828D43}"/>
              </a:ext>
            </a:extLst>
          </p:cNvPr>
          <p:cNvSpPr txBox="1">
            <a:spLocks/>
          </p:cNvSpPr>
          <p:nvPr/>
        </p:nvSpPr>
        <p:spPr>
          <a:xfrm>
            <a:off x="132347" y="908353"/>
            <a:ext cx="8650318" cy="960896"/>
          </a:xfrm>
          <a:prstGeom prst="rect">
            <a:avLst/>
          </a:prstGeom>
        </p:spPr>
        <p:txBody>
          <a:bodyPr vert="horz" lIns="91440" tIns="45720" rIns="0" bIns="45720" rtlCol="0" anchor="ct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dirty="0">
                <a:solidFill>
                  <a:schemeClr val="accent5">
                    <a:lumMod val="75000"/>
                  </a:schemeClr>
                </a:solidFill>
              </a:rPr>
              <a:t>The IRP is a wide-ranging series of reforms that go well beyond preventing corruption to embed a healthy, high performing and ethical culture in our corporate workplaces and schools </a:t>
            </a:r>
          </a:p>
        </p:txBody>
      </p:sp>
      <p:pic>
        <p:nvPicPr>
          <p:cNvPr id="5" name="Picture 4" descr="image001">
            <a:extLst>
              <a:ext uri="{FF2B5EF4-FFF2-40B4-BE49-F238E27FC236}">
                <a16:creationId xmlns:a16="http://schemas.microsoft.com/office/drawing/2014/main" id="{3508D687-51C0-4820-A6F9-2268E1B03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389" y="1885635"/>
            <a:ext cx="6277112" cy="4278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780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58CC0F79-D96B-42CA-9BB9-670FAFB93AEE}"/>
              </a:ext>
            </a:extLst>
          </p:cNvPr>
          <p:cNvSpPr txBox="1">
            <a:spLocks/>
          </p:cNvSpPr>
          <p:nvPr/>
        </p:nvSpPr>
        <p:spPr>
          <a:xfrm>
            <a:off x="457200" y="1018274"/>
            <a:ext cx="8229600" cy="990600"/>
          </a:xfrm>
          <a:prstGeom prst="rect">
            <a:avLst/>
          </a:prstGeom>
        </p:spPr>
        <p:txBody>
          <a:bodyPr>
            <a:norm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2800">
                <a:solidFill>
                  <a:srgbClr val="C00000"/>
                </a:solidFill>
              </a:rPr>
              <a:t>Communications and media</a:t>
            </a:r>
            <a:endParaRPr lang="en-AU" sz="2800" dirty="0">
              <a:solidFill>
                <a:srgbClr val="C00000"/>
              </a:solidFill>
            </a:endParaRPr>
          </a:p>
        </p:txBody>
      </p:sp>
      <p:graphicFrame>
        <p:nvGraphicFramePr>
          <p:cNvPr id="6" name="Diagram 5">
            <a:extLst>
              <a:ext uri="{FF2B5EF4-FFF2-40B4-BE49-F238E27FC236}">
                <a16:creationId xmlns:a16="http://schemas.microsoft.com/office/drawing/2014/main" id="{444BF4AC-C420-4C1A-97FE-D98EA0D0B181}"/>
              </a:ext>
            </a:extLst>
          </p:cNvPr>
          <p:cNvGraphicFramePr/>
          <p:nvPr>
            <p:extLst/>
          </p:nvPr>
        </p:nvGraphicFramePr>
        <p:xfrm>
          <a:off x="457200" y="1770209"/>
          <a:ext cx="4200128" cy="376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083311C-7537-4564-8DCB-845E1E4C779B}"/>
              </a:ext>
            </a:extLst>
          </p:cNvPr>
          <p:cNvPicPr>
            <a:picLocks noChangeAspect="1"/>
          </p:cNvPicPr>
          <p:nvPr/>
        </p:nvPicPr>
        <p:blipFill>
          <a:blip r:embed="rId8"/>
          <a:stretch>
            <a:fillRect/>
          </a:stretch>
        </p:blipFill>
        <p:spPr>
          <a:xfrm>
            <a:off x="5434591" y="1667788"/>
            <a:ext cx="2253729" cy="1283022"/>
          </a:xfrm>
          <a:prstGeom prst="rect">
            <a:avLst/>
          </a:prstGeom>
        </p:spPr>
      </p:pic>
      <p:pic>
        <p:nvPicPr>
          <p:cNvPr id="8" name="Picture 7">
            <a:extLst>
              <a:ext uri="{FF2B5EF4-FFF2-40B4-BE49-F238E27FC236}">
                <a16:creationId xmlns:a16="http://schemas.microsoft.com/office/drawing/2014/main" id="{40562482-BA47-4486-AA26-24E76CFE2C26}"/>
              </a:ext>
            </a:extLst>
          </p:cNvPr>
          <p:cNvPicPr>
            <a:picLocks noChangeAspect="1"/>
          </p:cNvPicPr>
          <p:nvPr/>
        </p:nvPicPr>
        <p:blipFill>
          <a:blip r:embed="rId9"/>
          <a:stretch>
            <a:fillRect/>
          </a:stretch>
        </p:blipFill>
        <p:spPr>
          <a:xfrm>
            <a:off x="5434591" y="3223334"/>
            <a:ext cx="2600123" cy="1656184"/>
          </a:xfrm>
          <a:prstGeom prst="rect">
            <a:avLst/>
          </a:prstGeom>
        </p:spPr>
      </p:pic>
      <p:pic>
        <p:nvPicPr>
          <p:cNvPr id="9" name="Picture 8">
            <a:extLst>
              <a:ext uri="{FF2B5EF4-FFF2-40B4-BE49-F238E27FC236}">
                <a16:creationId xmlns:a16="http://schemas.microsoft.com/office/drawing/2014/main" id="{FF7AD2FB-BD9B-43AE-A9C3-4893BDC5719D}"/>
              </a:ext>
            </a:extLst>
          </p:cNvPr>
          <p:cNvPicPr>
            <a:picLocks noChangeAspect="1"/>
          </p:cNvPicPr>
          <p:nvPr/>
        </p:nvPicPr>
        <p:blipFill>
          <a:blip r:embed="rId10"/>
          <a:stretch>
            <a:fillRect/>
          </a:stretch>
        </p:blipFill>
        <p:spPr>
          <a:xfrm>
            <a:off x="6360557" y="5012911"/>
            <a:ext cx="1066800" cy="352425"/>
          </a:xfrm>
          <a:prstGeom prst="rect">
            <a:avLst/>
          </a:prstGeom>
        </p:spPr>
      </p:pic>
      <p:pic>
        <p:nvPicPr>
          <p:cNvPr id="10" name="Picture 9">
            <a:extLst>
              <a:ext uri="{FF2B5EF4-FFF2-40B4-BE49-F238E27FC236}">
                <a16:creationId xmlns:a16="http://schemas.microsoft.com/office/drawing/2014/main" id="{0D8EE0A1-78A1-4DCB-A1C7-2A8A565ED95D}"/>
              </a:ext>
            </a:extLst>
          </p:cNvPr>
          <p:cNvPicPr>
            <a:picLocks noChangeAspect="1"/>
          </p:cNvPicPr>
          <p:nvPr/>
        </p:nvPicPr>
        <p:blipFill>
          <a:blip r:embed="rId11"/>
          <a:stretch>
            <a:fillRect/>
          </a:stretch>
        </p:blipFill>
        <p:spPr>
          <a:xfrm>
            <a:off x="5523230" y="5268630"/>
            <a:ext cx="1038225" cy="752475"/>
          </a:xfrm>
          <a:prstGeom prst="rect">
            <a:avLst/>
          </a:prstGeom>
        </p:spPr>
      </p:pic>
      <p:pic>
        <p:nvPicPr>
          <p:cNvPr id="11" name="Picture 10">
            <a:extLst>
              <a:ext uri="{FF2B5EF4-FFF2-40B4-BE49-F238E27FC236}">
                <a16:creationId xmlns:a16="http://schemas.microsoft.com/office/drawing/2014/main" id="{6E7FE3E2-F724-4E8B-8BF1-6D72FA1B9580}"/>
              </a:ext>
            </a:extLst>
          </p:cNvPr>
          <p:cNvPicPr>
            <a:picLocks noChangeAspect="1"/>
          </p:cNvPicPr>
          <p:nvPr/>
        </p:nvPicPr>
        <p:blipFill>
          <a:blip r:embed="rId12"/>
          <a:stretch>
            <a:fillRect/>
          </a:stretch>
        </p:blipFill>
        <p:spPr>
          <a:xfrm>
            <a:off x="6403879" y="5433620"/>
            <a:ext cx="904875" cy="990600"/>
          </a:xfrm>
          <a:prstGeom prst="rect">
            <a:avLst/>
          </a:prstGeom>
        </p:spPr>
      </p:pic>
      <p:pic>
        <p:nvPicPr>
          <p:cNvPr id="12" name="Picture 11">
            <a:extLst>
              <a:ext uri="{FF2B5EF4-FFF2-40B4-BE49-F238E27FC236}">
                <a16:creationId xmlns:a16="http://schemas.microsoft.com/office/drawing/2014/main" id="{589110A4-F9EF-495B-B2EF-F28BEBB9B5CD}"/>
              </a:ext>
            </a:extLst>
          </p:cNvPr>
          <p:cNvPicPr>
            <a:picLocks noChangeAspect="1"/>
          </p:cNvPicPr>
          <p:nvPr/>
        </p:nvPicPr>
        <p:blipFill>
          <a:blip r:embed="rId13"/>
          <a:stretch>
            <a:fillRect/>
          </a:stretch>
        </p:blipFill>
        <p:spPr>
          <a:xfrm>
            <a:off x="7503369" y="5268630"/>
            <a:ext cx="702962" cy="696203"/>
          </a:xfrm>
          <a:prstGeom prst="rect">
            <a:avLst/>
          </a:prstGeom>
        </p:spPr>
      </p:pic>
    </p:spTree>
    <p:extLst>
      <p:ext uri="{BB962C8B-B14F-4D97-AF65-F5344CB8AC3E}">
        <p14:creationId xmlns:p14="http://schemas.microsoft.com/office/powerpoint/2010/main" val="97905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2FC52-2E5F-4973-8ECE-1146AAB29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F064F564-BDDE-43F6-AF06-6D86D39B444D}"/>
              </a:ext>
            </a:extLst>
          </p:cNvPr>
          <p:cNvSpPr txBox="1">
            <a:spLocks/>
          </p:cNvSpPr>
          <p:nvPr/>
        </p:nvSpPr>
        <p:spPr>
          <a:xfrm>
            <a:off x="457200" y="1086853"/>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Achievements so far</a:t>
            </a:r>
          </a:p>
        </p:txBody>
      </p:sp>
      <p:sp>
        <p:nvSpPr>
          <p:cNvPr id="5" name="Content Placeholder 2">
            <a:extLst>
              <a:ext uri="{FF2B5EF4-FFF2-40B4-BE49-F238E27FC236}">
                <a16:creationId xmlns:a16="http://schemas.microsoft.com/office/drawing/2014/main" id="{045084C8-28C5-4E1D-8F5C-B68026504CC8}"/>
              </a:ext>
            </a:extLst>
          </p:cNvPr>
          <p:cNvSpPr txBox="1">
            <a:spLocks/>
          </p:cNvSpPr>
          <p:nvPr/>
        </p:nvSpPr>
        <p:spPr>
          <a:xfrm>
            <a:off x="457200" y="2077452"/>
            <a:ext cx="8229600" cy="3577390"/>
          </a:xfrm>
          <a:prstGeom prst="rect">
            <a:avLst/>
          </a:prstGeom>
        </p:spPr>
        <p:txBody>
          <a:bodyPr>
            <a:normAutofit fontScale="77500" lnSpcReduction="20000"/>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Cessation of the PCS model and recall of funds</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New misconduct legislation</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Leadership charter and development program</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Supporting a speak up culture</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Promoting a ‘positive ethical culture’ through a focus on the public sector values</a:t>
            </a:r>
          </a:p>
          <a:p>
            <a:pPr>
              <a:lnSpc>
                <a:spcPct val="150000"/>
              </a:lnSpc>
            </a:pPr>
            <a:endParaRPr lang="en-AU" dirty="0"/>
          </a:p>
        </p:txBody>
      </p:sp>
    </p:spTree>
    <p:extLst>
      <p:ext uri="{BB962C8B-B14F-4D97-AF65-F5344CB8AC3E}">
        <p14:creationId xmlns:p14="http://schemas.microsoft.com/office/powerpoint/2010/main" val="61220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7C3E2-0308-4473-9268-A1F6DAC76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1455BFA7-D33B-400E-A5C2-8571D1578279}"/>
              </a:ext>
            </a:extLst>
          </p:cNvPr>
          <p:cNvSpPr txBox="1">
            <a:spLocks/>
          </p:cNvSpPr>
          <p:nvPr/>
        </p:nvSpPr>
        <p:spPr>
          <a:xfrm>
            <a:off x="457200" y="1002631"/>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Challenges ahead</a:t>
            </a:r>
          </a:p>
        </p:txBody>
      </p:sp>
      <p:sp>
        <p:nvSpPr>
          <p:cNvPr id="5" name="Content Placeholder 2">
            <a:extLst>
              <a:ext uri="{FF2B5EF4-FFF2-40B4-BE49-F238E27FC236}">
                <a16:creationId xmlns:a16="http://schemas.microsoft.com/office/drawing/2014/main" id="{7B61A2FE-D152-41AF-8318-27C0D53FA957}"/>
              </a:ext>
            </a:extLst>
          </p:cNvPr>
          <p:cNvSpPr txBox="1">
            <a:spLocks/>
          </p:cNvSpPr>
          <p:nvPr/>
        </p:nvSpPr>
        <p:spPr>
          <a:xfrm>
            <a:off x="457200" y="1600200"/>
            <a:ext cx="8229600" cy="4876800"/>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2400" dirty="0"/>
              <a:t>Continuing our culture program</a:t>
            </a:r>
          </a:p>
          <a:p>
            <a:pPr marL="342900" indent="-342900">
              <a:lnSpc>
                <a:spcPct val="150000"/>
              </a:lnSpc>
              <a:buFont typeface="Arial" panose="020B0604020202020204" pitchFamily="34" charset="0"/>
              <a:buChar char="•"/>
            </a:pPr>
            <a:r>
              <a:rPr lang="en-AU" sz="2400" dirty="0"/>
              <a:t>School and corporate procurement</a:t>
            </a:r>
          </a:p>
          <a:p>
            <a:pPr marL="342900" indent="-342900">
              <a:lnSpc>
                <a:spcPct val="150000"/>
              </a:lnSpc>
              <a:buFont typeface="Arial" panose="020B0604020202020204" pitchFamily="34" charset="0"/>
              <a:buChar char="•"/>
            </a:pPr>
            <a:r>
              <a:rPr lang="en-AU" sz="2400" dirty="0"/>
              <a:t>New funding governance model </a:t>
            </a:r>
          </a:p>
          <a:p>
            <a:pPr marL="342900" indent="-342900">
              <a:lnSpc>
                <a:spcPct val="150000"/>
              </a:lnSpc>
              <a:buFont typeface="Arial" panose="020B0604020202020204" pitchFamily="34" charset="0"/>
              <a:buChar char="•"/>
            </a:pPr>
            <a:r>
              <a:rPr lang="en-AU" sz="2400" dirty="0"/>
              <a:t>Capability building</a:t>
            </a:r>
          </a:p>
          <a:p>
            <a:pPr marL="342900" indent="-342900">
              <a:lnSpc>
                <a:spcPct val="150000"/>
              </a:lnSpc>
              <a:buFont typeface="Arial" panose="020B0604020202020204" pitchFamily="34" charset="0"/>
              <a:buChar char="•"/>
            </a:pPr>
            <a:r>
              <a:rPr lang="en-AU" sz="2400" dirty="0"/>
              <a:t>Improving finance function </a:t>
            </a:r>
          </a:p>
          <a:p>
            <a:pPr marL="342900" indent="-342900">
              <a:lnSpc>
                <a:spcPct val="150000"/>
              </a:lnSpc>
              <a:buFont typeface="Arial" panose="020B0604020202020204" pitchFamily="34" charset="0"/>
              <a:buChar char="•"/>
            </a:pPr>
            <a:r>
              <a:rPr lang="en-AU" sz="2400" dirty="0"/>
              <a:t>Strengthening audit and assurance</a:t>
            </a:r>
          </a:p>
        </p:txBody>
      </p:sp>
    </p:spTree>
    <p:extLst>
      <p:ext uri="{BB962C8B-B14F-4D97-AF65-F5344CB8AC3E}">
        <p14:creationId xmlns:p14="http://schemas.microsoft.com/office/powerpoint/2010/main" val="186192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1B7AC-8496-492C-A5CE-B088D3022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92E20FEC-EFDC-4727-9EBC-BE5968ECE413}"/>
              </a:ext>
            </a:extLst>
          </p:cNvPr>
          <p:cNvSpPr txBox="1">
            <a:spLocks/>
          </p:cNvSpPr>
          <p:nvPr/>
        </p:nvSpPr>
        <p:spPr>
          <a:xfrm>
            <a:off x="457200" y="1098884"/>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What will success look like</a:t>
            </a:r>
          </a:p>
        </p:txBody>
      </p:sp>
      <p:sp>
        <p:nvSpPr>
          <p:cNvPr id="5" name="Content Placeholder 2">
            <a:extLst>
              <a:ext uri="{FF2B5EF4-FFF2-40B4-BE49-F238E27FC236}">
                <a16:creationId xmlns:a16="http://schemas.microsoft.com/office/drawing/2014/main" id="{2723389F-D781-45C5-A1EB-0A69383B88BF}"/>
              </a:ext>
            </a:extLst>
          </p:cNvPr>
          <p:cNvSpPr txBox="1">
            <a:spLocks/>
          </p:cNvSpPr>
          <p:nvPr/>
        </p:nvSpPr>
        <p:spPr>
          <a:xfrm>
            <a:off x="457200" y="1600200"/>
            <a:ext cx="8229600" cy="4656221"/>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Accountability systems that work</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Improved compliance </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Ethical leadership</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Living the public sector values</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Ethical decision making </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Staff feel trusted and supported</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Consequences for inappropriate conduct </a:t>
            </a:r>
          </a:p>
        </p:txBody>
      </p:sp>
    </p:spTree>
    <p:extLst>
      <p:ext uri="{BB962C8B-B14F-4D97-AF65-F5344CB8AC3E}">
        <p14:creationId xmlns:p14="http://schemas.microsoft.com/office/powerpoint/2010/main" val="409109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Ethical leadership</a:t>
            </a:r>
          </a:p>
        </p:txBody>
      </p:sp>
      <p:sp>
        <p:nvSpPr>
          <p:cNvPr id="3" name="Subtitle 2"/>
          <p:cNvSpPr>
            <a:spLocks noGrp="1"/>
          </p:cNvSpPr>
          <p:nvPr>
            <p:ph type="subTitle" sz="quarter" idx="1"/>
          </p:nvPr>
        </p:nvSpPr>
        <p:spPr/>
        <p:txBody>
          <a:bodyPr/>
          <a:lstStyle/>
          <a:p>
            <a:r>
              <a:rPr lang="en-NZ" dirty="0"/>
              <a:t>ANZSOG – February 2019</a:t>
            </a:r>
          </a:p>
        </p:txBody>
      </p:sp>
    </p:spTree>
    <p:extLst>
      <p:ext uri="{BB962C8B-B14F-4D97-AF65-F5344CB8AC3E}">
        <p14:creationId xmlns:p14="http://schemas.microsoft.com/office/powerpoint/2010/main" val="44164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6A4395EB-7923-4E61-A163-E8E4B7ACF92B}"/>
              </a:ext>
            </a:extLst>
          </p:cNvPr>
          <p:cNvSpPr txBox="1">
            <a:spLocks/>
          </p:cNvSpPr>
          <p:nvPr/>
        </p:nvSpPr>
        <p:spPr>
          <a:xfrm>
            <a:off x="392318" y="1514570"/>
            <a:ext cx="5742685" cy="1989651"/>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r>
              <a:rPr lang="en-US" sz="3200" cap="none" dirty="0"/>
              <a:t>Regaining Trust and building ethical cultures: reflections on Victoria’s integrity journey</a:t>
            </a:r>
          </a:p>
          <a:p>
            <a:pPr algn="ctr"/>
            <a:endParaRPr lang="en-US" sz="3200" dirty="0">
              <a:solidFill>
                <a:schemeClr val="tx1"/>
              </a:solidFill>
            </a:endParaRPr>
          </a:p>
        </p:txBody>
      </p:sp>
      <p:sp>
        <p:nvSpPr>
          <p:cNvPr id="10" name="Subtitle 11">
            <a:extLst>
              <a:ext uri="{FF2B5EF4-FFF2-40B4-BE49-F238E27FC236}">
                <a16:creationId xmlns:a16="http://schemas.microsoft.com/office/drawing/2014/main" id="{306C79CC-FE08-4A75-BCA6-51C83F211FF0}"/>
              </a:ext>
            </a:extLst>
          </p:cNvPr>
          <p:cNvSpPr txBox="1">
            <a:spLocks/>
          </p:cNvSpPr>
          <p:nvPr/>
        </p:nvSpPr>
        <p:spPr>
          <a:xfrm>
            <a:off x="392318" y="3504222"/>
            <a:ext cx="285620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endParaRPr lang="en-US" sz="1400" dirty="0"/>
          </a:p>
        </p:txBody>
      </p:sp>
      <p:sp>
        <p:nvSpPr>
          <p:cNvPr id="11" name="Title 10">
            <a:extLst>
              <a:ext uri="{FF2B5EF4-FFF2-40B4-BE49-F238E27FC236}">
                <a16:creationId xmlns:a16="http://schemas.microsoft.com/office/drawing/2014/main" id="{D7252B69-5920-4D85-B743-B64EC54666EB}"/>
              </a:ext>
            </a:extLst>
          </p:cNvPr>
          <p:cNvSpPr txBox="1">
            <a:spLocks/>
          </p:cNvSpPr>
          <p:nvPr/>
        </p:nvSpPr>
        <p:spPr>
          <a:xfrm>
            <a:off x="392320" y="1010653"/>
            <a:ext cx="5742684" cy="76138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4500" b="1" kern="1200" cap="all" baseline="0">
                <a:solidFill>
                  <a:schemeClr val="tx1"/>
                </a:solidFill>
                <a:latin typeface="Nunito" panose="00000800000000000000" pitchFamily="2" charset="0"/>
                <a:ea typeface="+mj-ea"/>
                <a:cs typeface="+mj-cs"/>
              </a:defRPr>
            </a:lvl1pPr>
          </a:lstStyle>
          <a:p>
            <a:pPr algn="ctr"/>
            <a:r>
              <a:rPr lang="en-US" sz="4400" cap="none" dirty="0"/>
              <a:t>Questions?</a:t>
            </a:r>
          </a:p>
        </p:txBody>
      </p:sp>
      <p:sp>
        <p:nvSpPr>
          <p:cNvPr id="12" name="Subtitle 11">
            <a:extLst>
              <a:ext uri="{FF2B5EF4-FFF2-40B4-BE49-F238E27FC236}">
                <a16:creationId xmlns:a16="http://schemas.microsoft.com/office/drawing/2014/main" id="{351037C6-9FCF-4700-BB1F-11F51A196452}"/>
              </a:ext>
            </a:extLst>
          </p:cNvPr>
          <p:cNvSpPr txBox="1">
            <a:spLocks/>
          </p:cNvSpPr>
          <p:nvPr/>
        </p:nvSpPr>
        <p:spPr>
          <a:xfrm>
            <a:off x="6165989" y="6253371"/>
            <a:ext cx="2616675" cy="418055"/>
          </a:xfrm>
          <a:prstGeom prst="rect">
            <a:avLst/>
          </a:prstGeom>
        </p:spPr>
        <p:txBody>
          <a:bodyPr vert="horz" lIns="91440" tIns="45720" rIns="91440" bIns="45720" rtlCol="0">
            <a:noAutofit/>
          </a:bodyPr>
          <a:lstStyle>
            <a:lvl1pPr marL="0" indent="0" algn="l" defTabSz="685800" rtl="0" eaLnBrk="1" latinLnBrk="0" hangingPunct="1">
              <a:lnSpc>
                <a:spcPct val="99000"/>
              </a:lnSpc>
              <a:spcBef>
                <a:spcPts val="90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99000"/>
              </a:lnSpc>
              <a:spcBef>
                <a:spcPts val="9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9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9000"/>
              </a:lnSpc>
              <a:spcBef>
                <a:spcPts val="600"/>
              </a:spcBef>
              <a:buFont typeface="Arial" panose="020B0604020202020204" pitchFamily="34" charset="0"/>
              <a:buNone/>
              <a:defRPr sz="1200" b="1" kern="1200">
                <a:solidFill>
                  <a:schemeClr val="tx1"/>
                </a:solidFill>
                <a:latin typeface="+mn-lt"/>
                <a:ea typeface="+mn-ea"/>
                <a:cs typeface="+mn-cs"/>
              </a:defRPr>
            </a:lvl4pPr>
            <a:lvl5pPr marL="1371600" indent="0" algn="ctr" defTabSz="685800" rtl="0" eaLnBrk="1" latinLnBrk="0" hangingPunct="1">
              <a:lnSpc>
                <a:spcPct val="99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9pPr>
          </a:lstStyle>
          <a:p>
            <a:pPr algn="ctr"/>
            <a:r>
              <a:rPr lang="en-US" sz="1400" dirty="0"/>
              <a:t>Monday 11 February 2019</a:t>
            </a:r>
          </a:p>
        </p:txBody>
      </p:sp>
      <p:sp>
        <p:nvSpPr>
          <p:cNvPr id="13" name="Subtitle 11">
            <a:extLst>
              <a:ext uri="{FF2B5EF4-FFF2-40B4-BE49-F238E27FC236}">
                <a16:creationId xmlns:a16="http://schemas.microsoft.com/office/drawing/2014/main" id="{6D60BFA8-C387-429B-A3BF-0FAB7DE2B864}"/>
              </a:ext>
            </a:extLst>
          </p:cNvPr>
          <p:cNvSpPr txBox="1">
            <a:spLocks/>
          </p:cNvSpPr>
          <p:nvPr/>
        </p:nvSpPr>
        <p:spPr>
          <a:xfrm>
            <a:off x="3284621" y="3504222"/>
            <a:ext cx="288136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LOCAL SPEAKER</a:t>
            </a:r>
          </a:p>
          <a:p>
            <a:pPr algn="ctr"/>
            <a:r>
              <a:rPr lang="en-US" sz="1400" b="1" dirty="0">
                <a:solidFill>
                  <a:prstClr val="black"/>
                </a:solidFill>
              </a:rPr>
              <a:t>Stephen Walker</a:t>
            </a:r>
          </a:p>
          <a:p>
            <a:pPr lvl="0" algn="ctr" defTabSz="914400">
              <a:lnSpc>
                <a:spcPct val="100000"/>
              </a:lnSpc>
              <a:spcBef>
                <a:spcPts val="0"/>
              </a:spcBef>
            </a:pPr>
            <a:r>
              <a:rPr lang="en-US" sz="1400" dirty="0">
                <a:solidFill>
                  <a:prstClr val="black"/>
                </a:solidFill>
              </a:rPr>
              <a:t>Chief Executive</a:t>
            </a:r>
          </a:p>
          <a:p>
            <a:pPr lvl="0" algn="ctr" defTabSz="914400">
              <a:lnSpc>
                <a:spcPct val="100000"/>
              </a:lnSpc>
              <a:spcBef>
                <a:spcPts val="0"/>
              </a:spcBef>
            </a:pPr>
            <a:r>
              <a:rPr lang="en-US" sz="1400" dirty="0">
                <a:solidFill>
                  <a:prstClr val="black"/>
                </a:solidFill>
              </a:rPr>
              <a:t>Audit New Zealand</a:t>
            </a:r>
            <a:endParaRPr lang="en-US" sz="1800" dirty="0"/>
          </a:p>
        </p:txBody>
      </p:sp>
      <p:sp>
        <p:nvSpPr>
          <p:cNvPr id="14" name="Subtitle 11">
            <a:extLst>
              <a:ext uri="{FF2B5EF4-FFF2-40B4-BE49-F238E27FC236}">
                <a16:creationId xmlns:a16="http://schemas.microsoft.com/office/drawing/2014/main" id="{652CE7A6-D3D1-41FE-A0B7-A7B431720DF0}"/>
              </a:ext>
            </a:extLst>
          </p:cNvPr>
          <p:cNvSpPr txBox="1">
            <a:spLocks/>
          </p:cNvSpPr>
          <p:nvPr/>
        </p:nvSpPr>
        <p:spPr>
          <a:xfrm>
            <a:off x="1804931" y="4927743"/>
            <a:ext cx="2887190" cy="1127917"/>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MODERATOR</a:t>
            </a:r>
          </a:p>
          <a:p>
            <a:pPr lvl="0" algn="ctr" defTabSz="914400">
              <a:lnSpc>
                <a:spcPct val="100000"/>
              </a:lnSpc>
            </a:pPr>
            <a:r>
              <a:rPr lang="en-US" sz="1400" b="1" dirty="0">
                <a:solidFill>
                  <a:prstClr val="black"/>
                </a:solidFill>
                <a:highlight>
                  <a:srgbClr val="F2F2F2"/>
                </a:highlight>
              </a:rPr>
              <a:t>Dr Barbara Allen</a:t>
            </a:r>
          </a:p>
          <a:p>
            <a:pPr lvl="0" algn="ctr" defTabSz="914400">
              <a:lnSpc>
                <a:spcPct val="100000"/>
              </a:lnSpc>
              <a:spcBef>
                <a:spcPts val="0"/>
              </a:spcBef>
            </a:pPr>
            <a:r>
              <a:rPr lang="en-US" sz="1400" dirty="0">
                <a:solidFill>
                  <a:prstClr val="black"/>
                </a:solidFill>
                <a:highlight>
                  <a:srgbClr val="F2F2F2"/>
                </a:highlight>
              </a:rPr>
              <a:t>Senior Lecturer</a:t>
            </a:r>
          </a:p>
          <a:p>
            <a:pPr lvl="0" algn="ctr" defTabSz="914400">
              <a:lnSpc>
                <a:spcPct val="100000"/>
              </a:lnSpc>
              <a:spcBef>
                <a:spcPts val="0"/>
              </a:spcBef>
            </a:pPr>
            <a:r>
              <a:rPr lang="en-US" sz="1400" dirty="0">
                <a:solidFill>
                  <a:prstClr val="black"/>
                </a:solidFill>
                <a:highlight>
                  <a:srgbClr val="F2F2F2"/>
                </a:highlight>
              </a:rPr>
              <a:t>School of Government VUW</a:t>
            </a:r>
            <a:endParaRPr lang="en-US" sz="1800" dirty="0">
              <a:highlight>
                <a:srgbClr val="F2F2F2"/>
              </a:highlight>
            </a:endParaRPr>
          </a:p>
        </p:txBody>
      </p:sp>
      <p:pic>
        <p:nvPicPr>
          <p:cNvPr id="18" name="Picture 17">
            <a:extLst>
              <a:ext uri="{FF2B5EF4-FFF2-40B4-BE49-F238E27FC236}">
                <a16:creationId xmlns:a16="http://schemas.microsoft.com/office/drawing/2014/main" id="{694312AC-84A3-42A5-976F-84EB376F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15" name="TextBox 14">
            <a:extLst>
              <a:ext uri="{FF2B5EF4-FFF2-40B4-BE49-F238E27FC236}">
                <a16:creationId xmlns:a16="http://schemas.microsoft.com/office/drawing/2014/main" id="{F8585BCB-3E44-40BA-8E63-F140277C678D}"/>
              </a:ext>
            </a:extLst>
          </p:cNvPr>
          <p:cNvSpPr txBox="1"/>
          <p:nvPr/>
        </p:nvSpPr>
        <p:spPr>
          <a:xfrm>
            <a:off x="6641419" y="1010653"/>
            <a:ext cx="2141245" cy="4801314"/>
          </a:xfrm>
          <a:prstGeom prst="rect">
            <a:avLst/>
          </a:prstGeom>
          <a:solidFill>
            <a:schemeClr val="accent2"/>
          </a:solidFill>
        </p:spPr>
        <p:txBody>
          <a:bodyPr wrap="square" rtlCol="0">
            <a:spAutoFit/>
          </a:bodyPr>
          <a:lstStyle/>
          <a:p>
            <a:pPr algn="ctr"/>
            <a:r>
              <a:rPr lang="en-US" sz="2000" b="1" cap="all" dirty="0">
                <a:solidFill>
                  <a:schemeClr val="bg1"/>
                </a:solidFill>
                <a:latin typeface="Nunito" panose="00000800000000000000" pitchFamily="2" charset="0"/>
                <a:ea typeface="+mj-ea"/>
                <a:cs typeface="+mj-cs"/>
              </a:rPr>
              <a:t>DO YOU HAVE A QUESTION about today’s topic?</a:t>
            </a:r>
          </a:p>
          <a:p>
            <a:pPr algn="ctr"/>
            <a:endParaRPr lang="en-US" b="1"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Send your questions through sli.do:</a:t>
            </a:r>
          </a:p>
          <a:p>
            <a:pPr algn="ctr"/>
            <a:endParaRPr lang="en-US" sz="1400" cap="all" dirty="0">
              <a:solidFill>
                <a:schemeClr val="bg1"/>
              </a:solidFill>
              <a:latin typeface="Nunito" panose="00000800000000000000" pitchFamily="2" charset="0"/>
              <a:ea typeface="+mj-ea"/>
              <a:cs typeface="+mj-cs"/>
            </a:endParaRPr>
          </a:p>
          <a:p>
            <a:pPr algn="ctr"/>
            <a:r>
              <a:rPr lang="en-US" sz="2800" dirty="0">
                <a:solidFill>
                  <a:schemeClr val="bg1"/>
                </a:solidFill>
                <a:latin typeface="Nunito" panose="00000800000000000000" pitchFamily="2" charset="0"/>
                <a:ea typeface="+mj-ea"/>
                <a:cs typeface="+mj-cs"/>
              </a:rPr>
              <a:t>slido.com</a:t>
            </a:r>
          </a:p>
          <a:p>
            <a:pPr algn="ctr"/>
            <a:r>
              <a:rPr lang="en-US" sz="2800" cap="all" dirty="0">
                <a:solidFill>
                  <a:schemeClr val="bg1"/>
                </a:solidFill>
                <a:latin typeface="Nunito" panose="00000800000000000000" pitchFamily="2" charset="0"/>
                <a:ea typeface="+mj-ea"/>
                <a:cs typeface="+mj-cs"/>
              </a:rPr>
              <a:t>#U761</a:t>
            </a:r>
          </a:p>
          <a:p>
            <a:pPr algn="ctr"/>
            <a:endParaRPr lang="en-US" sz="1400"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All questions will BE ANSWERED AT THE END OF THE PRESENTATION</a:t>
            </a:r>
          </a:p>
          <a:p>
            <a:pPr algn="ctr"/>
            <a:endParaRPr lang="en-US" b="1" cap="all" dirty="0">
              <a:solidFill>
                <a:schemeClr val="bg1"/>
              </a:solidFill>
              <a:latin typeface="Nunito" panose="00000800000000000000" pitchFamily="2" charset="0"/>
              <a:ea typeface="+mj-ea"/>
              <a:cs typeface="+mj-cs"/>
            </a:endParaRPr>
          </a:p>
          <a:p>
            <a:pPr algn="ctr"/>
            <a:r>
              <a:rPr lang="en-US" sz="1400" i="1" cap="all" dirty="0">
                <a:solidFill>
                  <a:schemeClr val="bg1"/>
                </a:solidFill>
                <a:latin typeface="Nunito" panose="00000800000000000000" pitchFamily="2" charset="0"/>
                <a:ea typeface="+mj-ea"/>
                <a:cs typeface="+mj-cs"/>
              </a:rPr>
              <a:t>SLIDES FROM TODAY’S PRESENTATION WILL BE AVAILABLE ON THE ANZSOG WEBSITE</a:t>
            </a:r>
            <a:endParaRPr lang="en-AU" sz="1400" i="1" cap="all" dirty="0">
              <a:solidFill>
                <a:schemeClr val="bg1"/>
              </a:solidFill>
              <a:latin typeface="Nunito" panose="00000800000000000000" pitchFamily="2" charset="0"/>
              <a:ea typeface="+mj-ea"/>
              <a:cs typeface="+mj-cs"/>
            </a:endParaRPr>
          </a:p>
        </p:txBody>
      </p:sp>
      <p:sp>
        <p:nvSpPr>
          <p:cNvPr id="2" name="Rectangle 1">
            <a:extLst>
              <a:ext uri="{FF2B5EF4-FFF2-40B4-BE49-F238E27FC236}">
                <a16:creationId xmlns:a16="http://schemas.microsoft.com/office/drawing/2014/main" id="{F8821F44-E427-409D-B9F8-A8BC59845BA3}"/>
              </a:ext>
            </a:extLst>
          </p:cNvPr>
          <p:cNvSpPr/>
          <p:nvPr/>
        </p:nvSpPr>
        <p:spPr>
          <a:xfrm>
            <a:off x="818522" y="3484536"/>
            <a:ext cx="2141246" cy="1200329"/>
          </a:xfrm>
          <a:prstGeom prst="rect">
            <a:avLst/>
          </a:prstGeom>
        </p:spPr>
        <p:txBody>
          <a:bodyPr wrap="square">
            <a:spAutoFit/>
          </a:bodyPr>
          <a:lstStyle/>
          <a:p>
            <a:pPr algn="ctr"/>
            <a:r>
              <a:rPr lang="en-US" dirty="0">
                <a:ln>
                  <a:solidFill>
                    <a:schemeClr val="bg1"/>
                  </a:solidFill>
                </a:ln>
                <a:solidFill>
                  <a:schemeClr val="bg1"/>
                </a:solidFill>
                <a:highlight>
                  <a:srgbClr val="000000"/>
                </a:highlight>
              </a:rPr>
              <a:t>SPEAKER</a:t>
            </a:r>
          </a:p>
          <a:p>
            <a:pPr algn="ctr"/>
            <a:r>
              <a:rPr lang="en-US" b="1" dirty="0"/>
              <a:t>Gill Callister</a:t>
            </a:r>
          </a:p>
          <a:p>
            <a:pPr algn="ctr">
              <a:lnSpc>
                <a:spcPct val="100000"/>
              </a:lnSpc>
              <a:spcBef>
                <a:spcPts val="0"/>
              </a:spcBef>
            </a:pPr>
            <a:r>
              <a:rPr lang="en-US" dirty="0"/>
              <a:t>Associate Dean</a:t>
            </a:r>
          </a:p>
          <a:p>
            <a:pPr algn="ctr">
              <a:lnSpc>
                <a:spcPct val="100000"/>
              </a:lnSpc>
              <a:spcBef>
                <a:spcPts val="0"/>
              </a:spcBef>
            </a:pPr>
            <a:r>
              <a:rPr lang="en-US" dirty="0"/>
              <a:t>ANZSOG</a:t>
            </a:r>
          </a:p>
        </p:txBody>
      </p:sp>
    </p:spTree>
    <p:extLst>
      <p:ext uri="{BB962C8B-B14F-4D97-AF65-F5344CB8AC3E}">
        <p14:creationId xmlns:p14="http://schemas.microsoft.com/office/powerpoint/2010/main" val="372291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NZ"/>
          </a:p>
        </p:txBody>
      </p:sp>
      <p:pic>
        <p:nvPicPr>
          <p:cNvPr id="4" name="Picture 3"/>
          <p:cNvPicPr>
            <a:picLocks noChangeAspect="1"/>
          </p:cNvPicPr>
          <p:nvPr/>
        </p:nvPicPr>
        <p:blipFill>
          <a:blip r:embed="rId3"/>
          <a:stretch>
            <a:fillRect/>
          </a:stretch>
        </p:blipFill>
        <p:spPr>
          <a:xfrm>
            <a:off x="521004" y="232000"/>
            <a:ext cx="5977377" cy="5148956"/>
          </a:xfrm>
          <a:prstGeom prst="rect">
            <a:avLst/>
          </a:prstGeom>
        </p:spPr>
      </p:pic>
      <p:pic>
        <p:nvPicPr>
          <p:cNvPr id="6" name="Picture 5"/>
          <p:cNvPicPr>
            <a:picLocks noChangeAspect="1"/>
          </p:cNvPicPr>
          <p:nvPr/>
        </p:nvPicPr>
        <p:blipFill>
          <a:blip r:embed="rId4"/>
          <a:stretch>
            <a:fillRect/>
          </a:stretch>
        </p:blipFill>
        <p:spPr>
          <a:xfrm>
            <a:off x="516762" y="2198468"/>
            <a:ext cx="6048672" cy="4241300"/>
          </a:xfrm>
          <a:prstGeom prst="rect">
            <a:avLst/>
          </a:prstGeom>
        </p:spPr>
      </p:pic>
      <p:pic>
        <p:nvPicPr>
          <p:cNvPr id="5" name="Content Placeholder 4"/>
          <p:cNvPicPr>
            <a:picLocks noGrp="1" noChangeAspect="1"/>
          </p:cNvPicPr>
          <p:nvPr>
            <p:ph idx="1"/>
          </p:nvPr>
        </p:nvPicPr>
        <p:blipFill>
          <a:blip r:embed="rId5"/>
          <a:stretch>
            <a:fillRect/>
          </a:stretch>
        </p:blipFill>
        <p:spPr>
          <a:xfrm>
            <a:off x="2915816" y="188640"/>
            <a:ext cx="5796074" cy="5192316"/>
          </a:xfrm>
          <a:prstGeom prst="rect">
            <a:avLst/>
          </a:prstGeom>
        </p:spPr>
      </p:pic>
      <p:pic>
        <p:nvPicPr>
          <p:cNvPr id="7" name="Picture 6"/>
          <p:cNvPicPr>
            <a:picLocks noChangeAspect="1"/>
          </p:cNvPicPr>
          <p:nvPr/>
        </p:nvPicPr>
        <p:blipFill>
          <a:blip r:embed="rId6"/>
          <a:stretch>
            <a:fillRect/>
          </a:stretch>
        </p:blipFill>
        <p:spPr>
          <a:xfrm>
            <a:off x="1403648" y="1808837"/>
            <a:ext cx="7308242" cy="4730475"/>
          </a:xfrm>
          <a:prstGeom prst="rect">
            <a:avLst/>
          </a:prstGeom>
        </p:spPr>
      </p:pic>
      <p:sp>
        <p:nvSpPr>
          <p:cNvPr id="8" name="TextBox 7"/>
          <p:cNvSpPr txBox="1"/>
          <p:nvPr/>
        </p:nvSpPr>
        <p:spPr>
          <a:xfrm>
            <a:off x="413253" y="376625"/>
            <a:ext cx="7992888"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Calibri"/>
                <a:ea typeface="+mn-ea"/>
                <a:cs typeface="+mn-cs"/>
              </a:rPr>
              <a:t>Have you been pressured to compromise your ethical standards?</a:t>
            </a:r>
          </a:p>
        </p:txBody>
      </p:sp>
    </p:spTree>
    <p:extLst>
      <p:ext uri="{BB962C8B-B14F-4D97-AF65-F5344CB8AC3E}">
        <p14:creationId xmlns:p14="http://schemas.microsoft.com/office/powerpoint/2010/main" val="13152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577472" y="2807405"/>
            <a:ext cx="5537249" cy="4075788"/>
          </a:xfrm>
          <a:prstGeom prst="rect">
            <a:avLst/>
          </a:prstGeom>
        </p:spPr>
      </p:pic>
      <p:sp>
        <p:nvSpPr>
          <p:cNvPr id="3" name="Title 2"/>
          <p:cNvSpPr>
            <a:spLocks noGrp="1"/>
          </p:cNvSpPr>
          <p:nvPr>
            <p:ph type="title"/>
          </p:nvPr>
        </p:nvSpPr>
        <p:spPr/>
        <p:txBody>
          <a:bodyPr/>
          <a:lstStyle/>
          <a:p>
            <a:r>
              <a:rPr lang="en-NZ" dirty="0"/>
              <a:t>Public trust</a:t>
            </a:r>
          </a:p>
        </p:txBody>
      </p:sp>
      <p:sp>
        <p:nvSpPr>
          <p:cNvPr id="8" name="Title 2"/>
          <p:cNvSpPr txBox="1">
            <a:spLocks/>
          </p:cNvSpPr>
          <p:nvPr/>
        </p:nvSpPr>
        <p:spPr bwMode="auto">
          <a:xfrm>
            <a:off x="-13623" y="5168429"/>
            <a:ext cx="3591095" cy="1356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Ethical leadership – </a:t>
            </a:r>
            <a:b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b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the cornerstone</a:t>
            </a:r>
          </a:p>
        </p:txBody>
      </p:sp>
      <p:pic>
        <p:nvPicPr>
          <p:cNvPr id="4" name="Picture 3"/>
          <p:cNvPicPr>
            <a:picLocks noChangeAspect="1"/>
          </p:cNvPicPr>
          <p:nvPr/>
        </p:nvPicPr>
        <p:blipFill>
          <a:blip r:embed="rId4"/>
          <a:stretch>
            <a:fillRect/>
          </a:stretch>
        </p:blipFill>
        <p:spPr>
          <a:xfrm rot="20575907">
            <a:off x="167898" y="-496614"/>
            <a:ext cx="8154498" cy="4088531"/>
          </a:xfrm>
          <a:prstGeom prst="rect">
            <a:avLst/>
          </a:prstGeom>
        </p:spPr>
      </p:pic>
    </p:spTree>
    <p:extLst>
      <p:ext uri="{BB962C8B-B14F-4D97-AF65-F5344CB8AC3E}">
        <p14:creationId xmlns:p14="http://schemas.microsoft.com/office/powerpoint/2010/main" val="74405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99" b="61403"/>
          <a:stretch/>
        </p:blipFill>
        <p:spPr>
          <a:xfrm>
            <a:off x="4618225" y="4079714"/>
            <a:ext cx="4140279" cy="1024273"/>
          </a:xfrm>
          <a:prstGeom prst="rect">
            <a:avLst/>
          </a:prstGeom>
        </p:spPr>
      </p:pic>
      <p:pic>
        <p:nvPicPr>
          <p:cNvPr id="7" name="Picture 6"/>
          <p:cNvPicPr>
            <a:picLocks noChangeAspect="1"/>
          </p:cNvPicPr>
          <p:nvPr/>
        </p:nvPicPr>
        <p:blipFill rotWithShape="1">
          <a:blip r:embed="rId4"/>
          <a:srcRect b="57444"/>
          <a:stretch/>
        </p:blipFill>
        <p:spPr>
          <a:xfrm>
            <a:off x="519946" y="1263597"/>
            <a:ext cx="4647723" cy="8702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11" t="-84" r="211" b="77140"/>
          <a:stretch/>
        </p:blipFill>
        <p:spPr>
          <a:xfrm>
            <a:off x="345961" y="5229200"/>
            <a:ext cx="6697316" cy="1425758"/>
          </a:xfrm>
          <a:prstGeom prst="rect">
            <a:avLst/>
          </a:prstGeom>
        </p:spPr>
      </p:pic>
      <p:sp>
        <p:nvSpPr>
          <p:cNvPr id="9" name="Title 2"/>
          <p:cNvSpPr txBox="1">
            <a:spLocks/>
          </p:cNvSpPr>
          <p:nvPr/>
        </p:nvSpPr>
        <p:spPr bwMode="auto">
          <a:xfrm>
            <a:off x="345961" y="274312"/>
            <a:ext cx="8250560" cy="874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NZ Public Sector ethical failings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713" r="18500" b="6601"/>
          <a:stretch/>
        </p:blipFill>
        <p:spPr>
          <a:xfrm>
            <a:off x="2421052" y="3884856"/>
            <a:ext cx="1273567" cy="1048960"/>
          </a:xfrm>
          <a:prstGeom prst="rect">
            <a:avLst/>
          </a:prstGeom>
        </p:spPr>
      </p:pic>
      <p:pic>
        <p:nvPicPr>
          <p:cNvPr id="5" name="Picture 4"/>
          <p:cNvPicPr>
            <a:picLocks noChangeAspect="1"/>
          </p:cNvPicPr>
          <p:nvPr/>
        </p:nvPicPr>
        <p:blipFill>
          <a:blip r:embed="rId7"/>
          <a:stretch>
            <a:fillRect/>
          </a:stretch>
        </p:blipFill>
        <p:spPr>
          <a:xfrm rot="589276">
            <a:off x="3857201" y="5365488"/>
            <a:ext cx="5216232" cy="553033"/>
          </a:xfrm>
          <a:prstGeom prst="rect">
            <a:avLst/>
          </a:prstGeom>
        </p:spPr>
      </p:pic>
      <p:pic>
        <p:nvPicPr>
          <p:cNvPr id="6" name="Picture 5"/>
          <p:cNvPicPr>
            <a:picLocks noChangeAspect="1"/>
          </p:cNvPicPr>
          <p:nvPr/>
        </p:nvPicPr>
        <p:blipFill>
          <a:blip r:embed="rId8"/>
          <a:stretch>
            <a:fillRect/>
          </a:stretch>
        </p:blipFill>
        <p:spPr>
          <a:xfrm>
            <a:off x="4294352" y="1786138"/>
            <a:ext cx="4788024" cy="743108"/>
          </a:xfrm>
          <a:prstGeom prst="rect">
            <a:avLst/>
          </a:prstGeom>
        </p:spPr>
      </p:pic>
      <p:pic>
        <p:nvPicPr>
          <p:cNvPr id="11" name="Picture 10"/>
          <p:cNvPicPr>
            <a:picLocks noChangeAspect="1"/>
          </p:cNvPicPr>
          <p:nvPr/>
        </p:nvPicPr>
        <p:blipFill>
          <a:blip r:embed="rId9"/>
          <a:stretch>
            <a:fillRect/>
          </a:stretch>
        </p:blipFill>
        <p:spPr>
          <a:xfrm>
            <a:off x="179513" y="2576528"/>
            <a:ext cx="4950730" cy="1107969"/>
          </a:xfrm>
          <a:prstGeom prst="rect">
            <a:avLst/>
          </a:prstGeom>
        </p:spPr>
      </p:pic>
      <p:pic>
        <p:nvPicPr>
          <p:cNvPr id="4" name="Picture 3"/>
          <p:cNvPicPr>
            <a:picLocks noChangeAspect="1"/>
          </p:cNvPicPr>
          <p:nvPr/>
        </p:nvPicPr>
        <p:blipFill>
          <a:blip r:embed="rId10"/>
          <a:stretch>
            <a:fillRect/>
          </a:stretch>
        </p:blipFill>
        <p:spPr>
          <a:xfrm rot="20535283">
            <a:off x="3673319" y="3087468"/>
            <a:ext cx="4783446" cy="599476"/>
          </a:xfrm>
          <a:prstGeom prst="rect">
            <a:avLst/>
          </a:prstGeom>
        </p:spPr>
      </p:pic>
    </p:spTree>
    <p:extLst>
      <p:ext uri="{BB962C8B-B14F-4D97-AF65-F5344CB8AC3E}">
        <p14:creationId xmlns:p14="http://schemas.microsoft.com/office/powerpoint/2010/main" val="700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4440138"/>
            <a:ext cx="3760666" cy="2350417"/>
          </a:xfrm>
          <a:prstGeom prst="rect">
            <a:avLst/>
          </a:prstGeom>
        </p:spPr>
      </p:pic>
      <p:sp>
        <p:nvSpPr>
          <p:cNvPr id="3" name="Title 2"/>
          <p:cNvSpPr>
            <a:spLocks noGrp="1"/>
          </p:cNvSpPr>
          <p:nvPr>
            <p:ph type="title"/>
          </p:nvPr>
        </p:nvSpPr>
        <p:spPr>
          <a:xfrm>
            <a:off x="323528" y="223903"/>
            <a:ext cx="2880320" cy="1764938"/>
          </a:xfrm>
        </p:spPr>
        <p:txBody>
          <a:bodyPr/>
          <a:lstStyle/>
          <a:p>
            <a:r>
              <a:rPr lang="en-NZ" dirty="0">
                <a:solidFill>
                  <a:schemeClr val="tx1"/>
                </a:solidFill>
              </a:rPr>
              <a:t>Professional ethical challenges</a:t>
            </a:r>
          </a:p>
        </p:txBody>
      </p:sp>
      <p:pic>
        <p:nvPicPr>
          <p:cNvPr id="6" name="Picture 5"/>
          <p:cNvPicPr>
            <a:picLocks noChangeAspect="1"/>
          </p:cNvPicPr>
          <p:nvPr/>
        </p:nvPicPr>
        <p:blipFill>
          <a:blip r:embed="rId4"/>
          <a:stretch>
            <a:fillRect/>
          </a:stretch>
        </p:blipFill>
        <p:spPr>
          <a:xfrm>
            <a:off x="309" y="5943864"/>
            <a:ext cx="3760359" cy="87407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7713" r="18500" b="6601"/>
          <a:stretch/>
        </p:blipFill>
        <p:spPr>
          <a:xfrm>
            <a:off x="207848" y="3097471"/>
            <a:ext cx="1102031" cy="907676"/>
          </a:xfrm>
          <a:prstGeom prst="rect">
            <a:avLst/>
          </a:prstGeom>
        </p:spPr>
      </p:pic>
      <p:pic>
        <p:nvPicPr>
          <p:cNvPr id="9" name="Picture 8"/>
          <p:cNvPicPr>
            <a:picLocks noChangeAspect="1"/>
          </p:cNvPicPr>
          <p:nvPr/>
        </p:nvPicPr>
        <p:blipFill>
          <a:blip r:embed="rId6"/>
          <a:stretch>
            <a:fillRect/>
          </a:stretch>
        </p:blipFill>
        <p:spPr>
          <a:xfrm>
            <a:off x="3965192" y="3040245"/>
            <a:ext cx="4423767" cy="398608"/>
          </a:xfrm>
          <a:prstGeom prst="rect">
            <a:avLst/>
          </a:prstGeom>
        </p:spPr>
      </p:pic>
      <p:pic>
        <p:nvPicPr>
          <p:cNvPr id="17" name="Picture 16"/>
          <p:cNvPicPr>
            <a:picLocks noChangeAspect="1"/>
          </p:cNvPicPr>
          <p:nvPr/>
        </p:nvPicPr>
        <p:blipFill>
          <a:blip r:embed="rId7"/>
          <a:stretch>
            <a:fillRect/>
          </a:stretch>
        </p:blipFill>
        <p:spPr>
          <a:xfrm rot="1273984">
            <a:off x="2928928" y="5648164"/>
            <a:ext cx="3945314" cy="665361"/>
          </a:xfrm>
          <a:prstGeom prst="rect">
            <a:avLst/>
          </a:prstGeom>
        </p:spPr>
      </p:pic>
      <p:pic>
        <p:nvPicPr>
          <p:cNvPr id="18" name="Picture 17"/>
          <p:cNvPicPr>
            <a:picLocks noChangeAspect="1"/>
          </p:cNvPicPr>
          <p:nvPr/>
        </p:nvPicPr>
        <p:blipFill>
          <a:blip r:embed="rId8"/>
          <a:stretch>
            <a:fillRect/>
          </a:stretch>
        </p:blipFill>
        <p:spPr>
          <a:xfrm rot="20775716">
            <a:off x="5249153" y="4582688"/>
            <a:ext cx="3465094" cy="615240"/>
          </a:xfrm>
          <a:prstGeom prst="rect">
            <a:avLst/>
          </a:prstGeom>
        </p:spPr>
      </p:pic>
      <p:pic>
        <p:nvPicPr>
          <p:cNvPr id="19" name="Picture 18"/>
          <p:cNvPicPr>
            <a:picLocks noChangeAspect="1"/>
          </p:cNvPicPr>
          <p:nvPr/>
        </p:nvPicPr>
        <p:blipFill>
          <a:blip r:embed="rId9"/>
          <a:stretch>
            <a:fillRect/>
          </a:stretch>
        </p:blipFill>
        <p:spPr>
          <a:xfrm rot="1143454">
            <a:off x="468540" y="2611120"/>
            <a:ext cx="3524484" cy="597720"/>
          </a:xfrm>
          <a:prstGeom prst="rect">
            <a:avLst/>
          </a:prstGeom>
        </p:spPr>
      </p:pic>
      <p:pic>
        <p:nvPicPr>
          <p:cNvPr id="20" name="Picture 19"/>
          <p:cNvPicPr>
            <a:picLocks noChangeAspect="1"/>
          </p:cNvPicPr>
          <p:nvPr/>
        </p:nvPicPr>
        <p:blipFill>
          <a:blip r:embed="rId10"/>
          <a:stretch>
            <a:fillRect/>
          </a:stretch>
        </p:blipFill>
        <p:spPr>
          <a:xfrm>
            <a:off x="4427984" y="467790"/>
            <a:ext cx="3927836" cy="1116027"/>
          </a:xfrm>
          <a:prstGeom prst="rect">
            <a:avLst/>
          </a:prstGeom>
        </p:spPr>
      </p:pic>
      <p:pic>
        <p:nvPicPr>
          <p:cNvPr id="21" name="Picture 20"/>
          <p:cNvPicPr>
            <a:picLocks noChangeAspect="1"/>
          </p:cNvPicPr>
          <p:nvPr/>
        </p:nvPicPr>
        <p:blipFill>
          <a:blip r:embed="rId11"/>
          <a:stretch>
            <a:fillRect/>
          </a:stretch>
        </p:blipFill>
        <p:spPr>
          <a:xfrm>
            <a:off x="4644008" y="1966368"/>
            <a:ext cx="4237087" cy="581193"/>
          </a:xfrm>
          <a:prstGeom prst="rect">
            <a:avLst/>
          </a:prstGeom>
        </p:spPr>
      </p:pic>
    </p:spTree>
    <p:extLst>
      <p:ext uri="{BB962C8B-B14F-4D97-AF65-F5344CB8AC3E}">
        <p14:creationId xmlns:p14="http://schemas.microsoft.com/office/powerpoint/2010/main" val="318636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23903"/>
            <a:ext cx="4248472" cy="1215777"/>
          </a:xfrm>
        </p:spPr>
        <p:txBody>
          <a:bodyPr/>
          <a:lstStyle/>
          <a:p>
            <a:r>
              <a:rPr lang="en-NZ" dirty="0">
                <a:solidFill>
                  <a:schemeClr val="tx1"/>
                </a:solidFill>
              </a:rPr>
              <a:t>Professional ethical challenges</a:t>
            </a:r>
          </a:p>
        </p:txBody>
      </p:sp>
      <p:pic>
        <p:nvPicPr>
          <p:cNvPr id="2" name="Picture 1"/>
          <p:cNvPicPr>
            <a:picLocks noChangeAspect="1"/>
          </p:cNvPicPr>
          <p:nvPr/>
        </p:nvPicPr>
        <p:blipFill>
          <a:blip r:embed="rId3"/>
          <a:stretch>
            <a:fillRect/>
          </a:stretch>
        </p:blipFill>
        <p:spPr>
          <a:xfrm>
            <a:off x="1331640" y="1439680"/>
            <a:ext cx="6487384" cy="4173969"/>
          </a:xfrm>
          <a:prstGeom prst="rect">
            <a:avLst/>
          </a:prstGeom>
        </p:spPr>
      </p:pic>
      <p:pic>
        <p:nvPicPr>
          <p:cNvPr id="15" name="Picture 14"/>
          <p:cNvPicPr>
            <a:picLocks noChangeAspect="1"/>
          </p:cNvPicPr>
          <p:nvPr/>
        </p:nvPicPr>
        <p:blipFill>
          <a:blip r:embed="rId4"/>
          <a:stretch>
            <a:fillRect/>
          </a:stretch>
        </p:blipFill>
        <p:spPr>
          <a:xfrm rot="20725206">
            <a:off x="5311369" y="5156636"/>
            <a:ext cx="3491880" cy="914024"/>
          </a:xfrm>
          <a:prstGeom prst="rect">
            <a:avLst/>
          </a:prstGeom>
        </p:spPr>
      </p:pic>
      <p:pic>
        <p:nvPicPr>
          <p:cNvPr id="11" name="Picture 10"/>
          <p:cNvPicPr>
            <a:picLocks noChangeAspect="1"/>
          </p:cNvPicPr>
          <p:nvPr/>
        </p:nvPicPr>
        <p:blipFill>
          <a:blip r:embed="rId5"/>
          <a:stretch>
            <a:fillRect/>
          </a:stretch>
        </p:blipFill>
        <p:spPr>
          <a:xfrm rot="1070669">
            <a:off x="4916361" y="615731"/>
            <a:ext cx="3888902" cy="981281"/>
          </a:xfrm>
          <a:prstGeom prst="rect">
            <a:avLst/>
          </a:prstGeom>
        </p:spPr>
      </p:pic>
      <p:pic>
        <p:nvPicPr>
          <p:cNvPr id="16" name="Picture 15"/>
          <p:cNvPicPr>
            <a:picLocks noChangeAspect="1"/>
          </p:cNvPicPr>
          <p:nvPr/>
        </p:nvPicPr>
        <p:blipFill>
          <a:blip r:embed="rId6"/>
          <a:stretch>
            <a:fillRect/>
          </a:stretch>
        </p:blipFill>
        <p:spPr>
          <a:xfrm>
            <a:off x="575112" y="5358525"/>
            <a:ext cx="4284444" cy="1020756"/>
          </a:xfrm>
          <a:prstGeom prst="rect">
            <a:avLst/>
          </a:prstGeom>
        </p:spPr>
      </p:pic>
    </p:spTree>
    <p:extLst>
      <p:ext uri="{BB962C8B-B14F-4D97-AF65-F5344CB8AC3E}">
        <p14:creationId xmlns:p14="http://schemas.microsoft.com/office/powerpoint/2010/main" val="273989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NZ" dirty="0"/>
              <a:t>Which is more damaging – poor performance vs poor behaviour</a:t>
            </a:r>
          </a:p>
          <a:p>
            <a:pPr marL="0" indent="0" algn="ctr">
              <a:buNone/>
            </a:pPr>
            <a:r>
              <a:rPr lang="en-NZ" sz="2800" b="1" dirty="0">
                <a:solidFill>
                  <a:schemeClr val="accent3"/>
                </a:solidFill>
              </a:rPr>
              <a:t>8% vs 92%</a:t>
            </a:r>
          </a:p>
          <a:p>
            <a:endParaRPr lang="en-NZ" dirty="0"/>
          </a:p>
          <a:p>
            <a:pPr marL="0" indent="0">
              <a:buNone/>
            </a:pPr>
            <a:r>
              <a:rPr lang="en-NZ" dirty="0"/>
              <a:t>Does your organisation provide clear ethical expectations ?</a:t>
            </a:r>
          </a:p>
          <a:p>
            <a:pPr marL="0" indent="0" algn="ctr">
              <a:buNone/>
            </a:pPr>
            <a:r>
              <a:rPr lang="en-NZ" sz="2800" b="1" dirty="0">
                <a:solidFill>
                  <a:schemeClr val="accent3"/>
                </a:solidFill>
              </a:rPr>
              <a:t>Yes: 82%, No: 7%, Working on it 11%</a:t>
            </a:r>
          </a:p>
          <a:p>
            <a:endParaRPr lang="en-NZ" dirty="0"/>
          </a:p>
          <a:p>
            <a:pPr marL="0" indent="0">
              <a:buNone/>
            </a:pPr>
            <a:r>
              <a:rPr lang="en-NZ" dirty="0"/>
              <a:t>How familiar are you with the ethical expectations of your organisation?</a:t>
            </a:r>
          </a:p>
          <a:p>
            <a:pPr marL="0" indent="0" algn="ctr">
              <a:buNone/>
            </a:pPr>
            <a:r>
              <a:rPr lang="en-NZ" sz="2800" b="1" dirty="0">
                <a:solidFill>
                  <a:schemeClr val="accent3"/>
                </a:solidFill>
              </a:rPr>
              <a:t>Very familiar: 60%, Somewhat familiar: 37%</a:t>
            </a:r>
          </a:p>
          <a:p>
            <a:endParaRPr lang="en-NZ" dirty="0"/>
          </a:p>
        </p:txBody>
      </p:sp>
      <p:sp>
        <p:nvSpPr>
          <p:cNvPr id="3" name="Title 2"/>
          <p:cNvSpPr>
            <a:spLocks noGrp="1"/>
          </p:cNvSpPr>
          <p:nvPr>
            <p:ph type="title"/>
          </p:nvPr>
        </p:nvSpPr>
        <p:spPr/>
        <p:txBody>
          <a:bodyPr/>
          <a:lstStyle/>
          <a:p>
            <a:r>
              <a:rPr lang="en-NZ" dirty="0"/>
              <a:t>What people have said</a:t>
            </a:r>
          </a:p>
        </p:txBody>
      </p:sp>
    </p:spTree>
    <p:extLst>
      <p:ext uri="{BB962C8B-B14F-4D97-AF65-F5344CB8AC3E}">
        <p14:creationId xmlns:p14="http://schemas.microsoft.com/office/powerpoint/2010/main" val="10896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628775"/>
            <a:ext cx="8569325" cy="4248497"/>
          </a:xfrm>
        </p:spPr>
        <p:txBody>
          <a:bodyPr/>
          <a:lstStyle/>
          <a:p>
            <a:r>
              <a:rPr lang="en-NZ" dirty="0"/>
              <a:t>Guided by range of individual and situational factors and experiences, including cultural norms and professional training</a:t>
            </a:r>
          </a:p>
          <a:p>
            <a:r>
              <a:rPr lang="en-NZ" dirty="0"/>
              <a:t>Clarity of expectations critical – organisation </a:t>
            </a:r>
          </a:p>
          <a:p>
            <a:r>
              <a:rPr lang="en-NZ" dirty="0"/>
              <a:t>Support our people</a:t>
            </a:r>
            <a:br>
              <a:rPr lang="en-NZ" dirty="0"/>
            </a:br>
            <a:r>
              <a:rPr lang="en-NZ" dirty="0"/>
              <a:t>to be ethical leaders</a:t>
            </a:r>
          </a:p>
          <a:p>
            <a:r>
              <a:rPr lang="en-NZ" dirty="0"/>
              <a:t>Programmes that </a:t>
            </a:r>
            <a:br>
              <a:rPr lang="en-NZ" dirty="0"/>
            </a:br>
            <a:r>
              <a:rPr lang="en-NZ" dirty="0"/>
              <a:t>reinforce expectations</a:t>
            </a:r>
          </a:p>
          <a:p>
            <a:pPr lvl="1"/>
            <a:r>
              <a:rPr lang="en-NZ" dirty="0"/>
              <a:t>Training </a:t>
            </a:r>
          </a:p>
          <a:p>
            <a:pPr lvl="1"/>
            <a:r>
              <a:rPr lang="en-NZ" dirty="0"/>
              <a:t>Communications</a:t>
            </a:r>
          </a:p>
          <a:p>
            <a:r>
              <a:rPr lang="en-NZ" dirty="0"/>
              <a:t>Whistle-blower system</a:t>
            </a:r>
          </a:p>
        </p:txBody>
      </p:sp>
      <p:sp>
        <p:nvSpPr>
          <p:cNvPr id="3" name="Title 2"/>
          <p:cNvSpPr>
            <a:spLocks noGrp="1"/>
          </p:cNvSpPr>
          <p:nvPr>
            <p:ph type="title"/>
          </p:nvPr>
        </p:nvSpPr>
        <p:spPr/>
        <p:txBody>
          <a:bodyPr/>
          <a:lstStyle/>
          <a:p>
            <a:r>
              <a:rPr lang="en-NZ" dirty="0"/>
              <a:t>Guiding ethical behaviour</a:t>
            </a:r>
          </a:p>
        </p:txBody>
      </p:sp>
      <p:sp>
        <p:nvSpPr>
          <p:cNvPr id="4" name="AutoShape 2" descr="Business Ethics Concept royalty-free stock 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2200" b="0" i="0" u="none" strike="noStrike" kern="1200" cap="none" spc="0" normalizeH="0" baseline="0" noProof="0" dirty="0">
              <a:ln>
                <a:noFill/>
              </a:ln>
              <a:solidFill>
                <a:prstClr val="black"/>
              </a:solidFill>
              <a:effectLst/>
              <a:uLnTx/>
              <a:uFillTx/>
              <a:latin typeface="Tw Cen MT Mi" pitchFamily="34" charset="0"/>
              <a:ea typeface="+mn-ea"/>
              <a:cs typeface="+mn-cs"/>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355976" y="3212976"/>
            <a:ext cx="4752528" cy="2808312"/>
          </a:xfrm>
          <a:prstGeom prst="rect">
            <a:avLst/>
          </a:prstGeom>
          <a:effectLst>
            <a:softEdge rad="31750"/>
          </a:effectLst>
        </p:spPr>
      </p:pic>
    </p:spTree>
    <p:extLst>
      <p:ext uri="{BB962C8B-B14F-4D97-AF65-F5344CB8AC3E}">
        <p14:creationId xmlns:p14="http://schemas.microsoft.com/office/powerpoint/2010/main" val="185983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Other resources</a:t>
            </a:r>
          </a:p>
        </p:txBody>
      </p:sp>
      <p:pic>
        <p:nvPicPr>
          <p:cNvPr id="7" name="Content Placeholder 6"/>
          <p:cNvPicPr>
            <a:picLocks noGrp="1" noChangeAspect="1"/>
          </p:cNvPicPr>
          <p:nvPr>
            <p:ph idx="1"/>
          </p:nvPr>
        </p:nvPicPr>
        <p:blipFill>
          <a:blip r:embed="rId3"/>
          <a:stretch>
            <a:fillRect/>
          </a:stretch>
        </p:blipFill>
        <p:spPr>
          <a:xfrm>
            <a:off x="1115616" y="1677541"/>
            <a:ext cx="4619625" cy="1895475"/>
          </a:xfrm>
          <a:prstGeom prst="rect">
            <a:avLst/>
          </a:prstGeom>
        </p:spPr>
      </p:pic>
      <p:pic>
        <p:nvPicPr>
          <p:cNvPr id="9" name="Picture 8"/>
          <p:cNvPicPr>
            <a:picLocks noChangeAspect="1"/>
          </p:cNvPicPr>
          <p:nvPr/>
        </p:nvPicPr>
        <p:blipFill>
          <a:blip r:embed="rId4"/>
          <a:stretch>
            <a:fillRect/>
          </a:stretch>
        </p:blipFill>
        <p:spPr>
          <a:xfrm>
            <a:off x="3635896" y="3573016"/>
            <a:ext cx="4997971" cy="2093853"/>
          </a:xfrm>
          <a:prstGeom prst="rect">
            <a:avLst/>
          </a:prstGeom>
        </p:spPr>
      </p:pic>
      <p:pic>
        <p:nvPicPr>
          <p:cNvPr id="11" name="Picture 10"/>
          <p:cNvPicPr>
            <a:picLocks noChangeAspect="1"/>
          </p:cNvPicPr>
          <p:nvPr/>
        </p:nvPicPr>
        <p:blipFill>
          <a:blip r:embed="rId5"/>
          <a:stretch>
            <a:fillRect/>
          </a:stretch>
        </p:blipFill>
        <p:spPr>
          <a:xfrm>
            <a:off x="1691680" y="4977198"/>
            <a:ext cx="1944216" cy="689671"/>
          </a:xfrm>
          <a:prstGeom prst="rect">
            <a:avLst/>
          </a:prstGeom>
        </p:spPr>
      </p:pic>
      <p:pic>
        <p:nvPicPr>
          <p:cNvPr id="12" name="Picture 11"/>
          <p:cNvPicPr>
            <a:picLocks noChangeAspect="1"/>
          </p:cNvPicPr>
          <p:nvPr/>
        </p:nvPicPr>
        <p:blipFill>
          <a:blip r:embed="rId6"/>
          <a:stretch>
            <a:fillRect/>
          </a:stretch>
        </p:blipFill>
        <p:spPr>
          <a:xfrm>
            <a:off x="6012160" y="1772816"/>
            <a:ext cx="1363985" cy="1100231"/>
          </a:xfrm>
          <a:prstGeom prst="rect">
            <a:avLst/>
          </a:prstGeom>
        </p:spPr>
      </p:pic>
    </p:spTree>
    <p:extLst>
      <p:ext uri="{BB962C8B-B14F-4D97-AF65-F5344CB8AC3E}">
        <p14:creationId xmlns:p14="http://schemas.microsoft.com/office/powerpoint/2010/main" val="192514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35DE82-6EEE-4F92-817E-A44E933CC30F}"/>
              </a:ext>
            </a:extLst>
          </p:cNvPr>
          <p:cNvSpPr>
            <a:spLocks noGrp="1"/>
          </p:cNvSpPr>
          <p:nvPr>
            <p:ph type="body" sz="quarter" idx="13"/>
          </p:nvPr>
        </p:nvSpPr>
        <p:spPr>
          <a:xfrm>
            <a:off x="325779" y="938465"/>
            <a:ext cx="7242085" cy="372977"/>
          </a:xfrm>
        </p:spPr>
        <p:txBody>
          <a:bodyPr/>
          <a:lstStyle/>
          <a:p>
            <a:r>
              <a:rPr lang="en-US" sz="2800" dirty="0"/>
              <a:t>Upcoming Thought Leadership Seminars</a:t>
            </a:r>
          </a:p>
        </p:txBody>
      </p:sp>
      <p:pic>
        <p:nvPicPr>
          <p:cNvPr id="10" name="Picture Placeholder 9">
            <a:extLst>
              <a:ext uri="{FF2B5EF4-FFF2-40B4-BE49-F238E27FC236}">
                <a16:creationId xmlns:a16="http://schemas.microsoft.com/office/drawing/2014/main" id="{DD75F7F9-4271-4C94-B68E-754B1E8FD87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95" b="595"/>
          <a:stretch>
            <a:fillRect/>
          </a:stretch>
        </p:blipFill>
        <p:spPr>
          <a:xfrm>
            <a:off x="325779" y="4130726"/>
            <a:ext cx="3361571" cy="2133840"/>
          </a:xfrm>
        </p:spPr>
      </p:pic>
      <p:sp>
        <p:nvSpPr>
          <p:cNvPr id="7" name="TextBox 11">
            <a:extLst>
              <a:ext uri="{FF2B5EF4-FFF2-40B4-BE49-F238E27FC236}">
                <a16:creationId xmlns:a16="http://schemas.microsoft.com/office/drawing/2014/main" id="{E30CCF3C-FEB7-40FA-8047-1E0133E97F09}"/>
              </a:ext>
            </a:extLst>
          </p:cNvPr>
          <p:cNvSpPr txBox="1">
            <a:spLocks noChangeArrowheads="1"/>
          </p:cNvSpPr>
          <p:nvPr/>
        </p:nvSpPr>
        <p:spPr bwMode="auto">
          <a:xfrm>
            <a:off x="5410999" y="5197646"/>
            <a:ext cx="3239705" cy="95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AU" altLang="en-US" sz="1400" b="1" dirty="0">
                <a:solidFill>
                  <a:srgbClr val="000000"/>
                </a:solidFill>
                <a:latin typeface="HelveticaNeue LT 65 Medium" pitchFamily="2" charset="0"/>
              </a:rPr>
              <a:t>Enquiries to:</a:t>
            </a:r>
          </a:p>
          <a:p>
            <a:pPr algn="r" eaLnBrk="1" hangingPunct="1">
              <a:spcBef>
                <a:spcPct val="0"/>
              </a:spcBef>
              <a:buFontTx/>
              <a:buNone/>
            </a:pPr>
            <a:r>
              <a:rPr lang="en-AU" altLang="en-US" sz="1400" dirty="0">
                <a:solidFill>
                  <a:srgbClr val="000000"/>
                </a:solidFill>
                <a:latin typeface="HelveticaNeue LT 45 Light" pitchFamily="34" charset="0"/>
              </a:rPr>
              <a:t>Thought Leadership</a:t>
            </a:r>
          </a:p>
          <a:p>
            <a:pPr algn="r" eaLnBrk="1" hangingPunct="1">
              <a:spcBef>
                <a:spcPct val="0"/>
              </a:spcBef>
              <a:buFontTx/>
              <a:buNone/>
            </a:pPr>
            <a:r>
              <a:rPr lang="en-AU" altLang="en-US" sz="1400" dirty="0">
                <a:solidFill>
                  <a:srgbClr val="000000"/>
                </a:solidFill>
                <a:latin typeface="HelveticaNeue LT 45 Light" pitchFamily="34" charset="0"/>
              </a:rPr>
              <a:t>T +61 3 8344 1900</a:t>
            </a:r>
          </a:p>
          <a:p>
            <a:pPr algn="r" eaLnBrk="1" hangingPunct="1">
              <a:spcBef>
                <a:spcPct val="0"/>
              </a:spcBef>
              <a:buFontTx/>
              <a:buNone/>
            </a:pPr>
            <a:r>
              <a:rPr lang="en-AU" altLang="en-US" sz="1400" dirty="0">
                <a:solidFill>
                  <a:srgbClr val="000000"/>
                </a:solidFill>
                <a:latin typeface="HelveticaNeue LT 45 Light" pitchFamily="34" charset="0"/>
              </a:rPr>
              <a:t>appliedlearning@anzsog.edu.au</a:t>
            </a:r>
          </a:p>
        </p:txBody>
      </p:sp>
      <p:pic>
        <p:nvPicPr>
          <p:cNvPr id="8" name="Picture 7">
            <a:extLst>
              <a:ext uri="{FF2B5EF4-FFF2-40B4-BE49-F238E27FC236}">
                <a16:creationId xmlns:a16="http://schemas.microsoft.com/office/drawing/2014/main" id="{22D1963D-4F44-4B3E-85E8-9EE13C9A9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graphicFrame>
        <p:nvGraphicFramePr>
          <p:cNvPr id="6" name="Table 5">
            <a:extLst>
              <a:ext uri="{FF2B5EF4-FFF2-40B4-BE49-F238E27FC236}">
                <a16:creationId xmlns:a16="http://schemas.microsoft.com/office/drawing/2014/main" id="{C5BECD1A-25BD-4805-B495-DC4A08AF2138}"/>
              </a:ext>
            </a:extLst>
          </p:cNvPr>
          <p:cNvGraphicFramePr>
            <a:graphicFrameLocks noGrp="1"/>
          </p:cNvGraphicFramePr>
          <p:nvPr>
            <p:extLst>
              <p:ext uri="{D42A27DB-BD31-4B8C-83A1-F6EECF244321}">
                <p14:modId xmlns:p14="http://schemas.microsoft.com/office/powerpoint/2010/main" val="3250811415"/>
              </p:ext>
            </p:extLst>
          </p:nvPr>
        </p:nvGraphicFramePr>
        <p:xfrm>
          <a:off x="325779" y="1397000"/>
          <a:ext cx="8324925" cy="833744"/>
        </p:xfrm>
        <a:graphic>
          <a:graphicData uri="http://schemas.openxmlformats.org/drawingml/2006/table">
            <a:tbl>
              <a:tblPr firstRow="1" bandRow="1">
                <a:tableStyleId>{16D9F66E-5EB9-4882-86FB-DCBF35E3C3E4}</a:tableStyleId>
              </a:tblPr>
              <a:tblGrid>
                <a:gridCol w="4811705">
                  <a:extLst>
                    <a:ext uri="{9D8B030D-6E8A-4147-A177-3AD203B41FA5}">
                      <a16:colId xmlns:a16="http://schemas.microsoft.com/office/drawing/2014/main" val="184870174"/>
                    </a:ext>
                  </a:extLst>
                </a:gridCol>
                <a:gridCol w="1973179">
                  <a:extLst>
                    <a:ext uri="{9D8B030D-6E8A-4147-A177-3AD203B41FA5}">
                      <a16:colId xmlns:a16="http://schemas.microsoft.com/office/drawing/2014/main" val="4294196822"/>
                    </a:ext>
                  </a:extLst>
                </a:gridCol>
                <a:gridCol w="1540041">
                  <a:extLst>
                    <a:ext uri="{9D8B030D-6E8A-4147-A177-3AD203B41FA5}">
                      <a16:colId xmlns:a16="http://schemas.microsoft.com/office/drawing/2014/main" val="3522304623"/>
                    </a:ext>
                  </a:extLst>
                </a:gridCol>
              </a:tblGrid>
              <a:tr h="833744">
                <a:tc>
                  <a:txBody>
                    <a:bodyPr/>
                    <a:lstStyle/>
                    <a:p>
                      <a:r>
                        <a:rPr lang="en-US" sz="1350" b="1" kern="1200" dirty="0">
                          <a:solidFill>
                            <a:schemeClr val="dk1"/>
                          </a:solidFill>
                          <a:effectLst/>
                          <a:latin typeface="+mn-lt"/>
                          <a:ea typeface="+mn-ea"/>
                          <a:cs typeface="+mn-cs"/>
                        </a:rPr>
                        <a:t>Everyone’s future:  planning for an ageing workforce</a:t>
                      </a:r>
                    </a:p>
                    <a:p>
                      <a:r>
                        <a:rPr lang="en-US" b="0" dirty="0"/>
                        <a:t>Speaker: Professor Peter Gahan</a:t>
                      </a:r>
                      <a:endParaRPr lang="en-AU" b="0" dirty="0"/>
                    </a:p>
                  </a:txBody>
                  <a:tcPr anchor="ctr"/>
                </a:tc>
                <a:tc>
                  <a:txBody>
                    <a:bodyPr/>
                    <a:lstStyle/>
                    <a:p>
                      <a:pPr algn="ctr"/>
                      <a:r>
                        <a:rPr lang="en-US" b="0" dirty="0" err="1"/>
                        <a:t>Rydges</a:t>
                      </a:r>
                      <a:r>
                        <a:rPr lang="en-US" b="0" dirty="0"/>
                        <a:t> Wellington</a:t>
                      </a:r>
                      <a:endParaRPr lang="en-AU" b="0" dirty="0"/>
                    </a:p>
                  </a:txBody>
                  <a:tcPr anchor="ctr"/>
                </a:tc>
                <a:tc>
                  <a:txBody>
                    <a:bodyPr/>
                    <a:lstStyle/>
                    <a:p>
                      <a:r>
                        <a:rPr lang="en-US" b="0" dirty="0"/>
                        <a:t>4 March 2019</a:t>
                      </a:r>
                    </a:p>
                  </a:txBody>
                  <a:tcPr anchor="ctr"/>
                </a:tc>
                <a:extLst>
                  <a:ext uri="{0D108BD9-81ED-4DB2-BD59-A6C34878D82A}">
                    <a16:rowId xmlns:a16="http://schemas.microsoft.com/office/drawing/2014/main" val="2218962263"/>
                  </a:ext>
                </a:extLst>
              </a:tr>
            </a:tbl>
          </a:graphicData>
        </a:graphic>
      </p:graphicFrame>
    </p:spTree>
    <p:extLst>
      <p:ext uri="{BB962C8B-B14F-4D97-AF65-F5344CB8AC3E}">
        <p14:creationId xmlns:p14="http://schemas.microsoft.com/office/powerpoint/2010/main" val="148112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DACC7-2541-4AC4-B8EF-3B12193DB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199936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5FBB1D-5ED2-4BD5-B8D8-E6CBD786EF0C}"/>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CDED022-3B57-41A3-8E4D-73C21569D4CB}"/>
              </a:ext>
            </a:extLst>
          </p:cNvPr>
          <p:cNvSpPr>
            <a:spLocks noGrp="1"/>
          </p:cNvSpPr>
          <p:nvPr>
            <p:ph sz="quarter" idx="13"/>
          </p:nvPr>
        </p:nvSpPr>
        <p:spPr/>
        <p:txBody>
          <a:bodyPr/>
          <a:lstStyle/>
          <a:p>
            <a:pPr algn="ctr"/>
            <a:endParaRPr lang="en-AU" sz="4400" b="1" dirty="0">
              <a:latin typeface="Calibri" panose="020F0502020204030204" pitchFamily="34" charset="0"/>
              <a:cs typeface="Calibri" panose="020F0502020204030204" pitchFamily="34" charset="0"/>
            </a:endParaRPr>
          </a:p>
          <a:p>
            <a:pPr algn="ctr"/>
            <a:r>
              <a:rPr lang="en-AU" sz="4400" b="1" dirty="0">
                <a:latin typeface="Calibri" panose="020F0502020204030204" pitchFamily="34" charset="0"/>
                <a:cs typeface="Calibri" panose="020F0502020204030204" pitchFamily="34" charset="0"/>
              </a:rPr>
              <a:t>OPERATIONS ORD, DUNHAM &amp; CULTURAL CHANGE </a:t>
            </a:r>
          </a:p>
          <a:p>
            <a:endParaRPr lang="en-AU" dirty="0"/>
          </a:p>
        </p:txBody>
      </p:sp>
      <p:pic>
        <p:nvPicPr>
          <p:cNvPr id="7" name="Picture 6">
            <a:extLst>
              <a:ext uri="{FF2B5EF4-FFF2-40B4-BE49-F238E27FC236}">
                <a16:creationId xmlns:a16="http://schemas.microsoft.com/office/drawing/2014/main" id="{B8529F89-193E-468C-BAF5-E7F2BD6A8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319995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7BBE1D-1A7B-419C-B89B-FECB4AAA0D84}"/>
              </a:ext>
            </a:extLst>
          </p:cNvPr>
          <p:cNvSpPr>
            <a:spLocks noGrp="1"/>
          </p:cNvSpPr>
          <p:nvPr>
            <p:ph type="ftr" sz="quarter" idx="11"/>
          </p:nvPr>
        </p:nvSpPr>
        <p:spPr/>
        <p:txBody>
          <a:bodyPr/>
          <a:lstStyle/>
          <a:p>
            <a:endParaRPr lang="en-GB" dirty="0"/>
          </a:p>
        </p:txBody>
      </p:sp>
      <p:pic>
        <p:nvPicPr>
          <p:cNvPr id="3" name="Picture 4">
            <a:extLst>
              <a:ext uri="{FF2B5EF4-FFF2-40B4-BE49-F238E27FC236}">
                <a16:creationId xmlns:a16="http://schemas.microsoft.com/office/drawing/2014/main" id="{A3755EC1-2CC1-4668-A47C-F4C197FF9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97" y="1111380"/>
            <a:ext cx="5380691" cy="166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9ED5D5FD-DC73-4F27-BDCF-B1FFA7BC2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57" y="2947987"/>
            <a:ext cx="83439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D74E4584-25C8-4469-B437-389CE8D10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26" y="4080130"/>
            <a:ext cx="8090948" cy="77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05ECCEDF-399E-4173-B121-F9E2C8B64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994" y="4973690"/>
            <a:ext cx="7820474" cy="131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36F3D4AA-BE0F-4965-BCED-F70A86D91F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370867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A70536-3C75-42A5-8531-9116E31537F8}"/>
              </a:ext>
            </a:extLst>
          </p:cNvPr>
          <p:cNvSpPr>
            <a:spLocks noGrp="1"/>
          </p:cNvSpPr>
          <p:nvPr>
            <p:ph type="title"/>
          </p:nvPr>
        </p:nvSpPr>
        <p:spPr>
          <a:xfrm>
            <a:off x="325438" y="841375"/>
            <a:ext cx="8388350" cy="919163"/>
          </a:xfrm>
        </p:spPr>
        <p:txBody>
          <a:bodyPr>
            <a:normAutofit/>
          </a:bodyPr>
          <a:lstStyle/>
          <a:p>
            <a:r>
              <a:rPr lang="en-AU" sz="4400" dirty="0">
                <a:solidFill>
                  <a:srgbClr val="C00000"/>
                </a:solidFill>
                <a:latin typeface="Calibri" panose="020F0502020204030204" pitchFamily="34" charset="0"/>
                <a:cs typeface="Calibri" panose="020F0502020204030204" pitchFamily="34" charset="0"/>
              </a:rPr>
              <a:t>Operation Ord Investigation</a:t>
            </a:r>
          </a:p>
        </p:txBody>
      </p:sp>
      <p:pic>
        <p:nvPicPr>
          <p:cNvPr id="6" name="Content Placeholder 5">
            <a:extLst>
              <a:ext uri="{FF2B5EF4-FFF2-40B4-BE49-F238E27FC236}">
                <a16:creationId xmlns:a16="http://schemas.microsoft.com/office/drawing/2014/main" id="{F0A6F727-EEDB-4610-80DD-945355FD931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80409" y="1873679"/>
            <a:ext cx="2854299" cy="4041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C7A2A466-ED48-483B-B559-9589F1D88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207" y="1764260"/>
            <a:ext cx="3456384" cy="417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1E7B3DCE-C3BC-45EB-8654-E2A1D0808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61151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83EEE-D088-4748-BC1F-4011C524A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DB5A657B-043C-48F0-96AD-AD542729B321}"/>
              </a:ext>
            </a:extLst>
          </p:cNvPr>
          <p:cNvSpPr txBox="1">
            <a:spLocks/>
          </p:cNvSpPr>
          <p:nvPr/>
        </p:nvSpPr>
        <p:spPr>
          <a:xfrm>
            <a:off x="457200" y="1026695"/>
            <a:ext cx="8229600" cy="990600"/>
          </a:xfrm>
          <a:prstGeom prst="rect">
            <a:avLst/>
          </a:prstGeom>
        </p:spPr>
        <p:txBody>
          <a:bodyPr>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000" dirty="0">
                <a:solidFill>
                  <a:srgbClr val="C00000"/>
                </a:solidFill>
                <a:latin typeface="Calibri" panose="020F0502020204030204" pitchFamily="34" charset="0"/>
                <a:cs typeface="Calibri" panose="020F0502020204030204" pitchFamily="34" charset="0"/>
              </a:rPr>
              <a:t>Exploitation of ‘banker schools’</a:t>
            </a:r>
          </a:p>
        </p:txBody>
      </p:sp>
      <p:sp>
        <p:nvSpPr>
          <p:cNvPr id="5" name="Content Placeholder 2">
            <a:extLst>
              <a:ext uri="{FF2B5EF4-FFF2-40B4-BE49-F238E27FC236}">
                <a16:creationId xmlns:a16="http://schemas.microsoft.com/office/drawing/2014/main" id="{36987CDD-8EE2-44B1-9FA6-79A81D84EAED}"/>
              </a:ext>
            </a:extLst>
          </p:cNvPr>
          <p:cNvSpPr txBox="1">
            <a:spLocks/>
          </p:cNvSpPr>
          <p:nvPr/>
        </p:nvSpPr>
        <p:spPr>
          <a:xfrm>
            <a:off x="457200" y="1840832"/>
            <a:ext cx="4475747" cy="4608095"/>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spcBef>
                <a:spcPts val="1200"/>
              </a:spcBef>
            </a:pPr>
            <a:r>
              <a:rPr lang="en-AU" dirty="0"/>
              <a:t>Funds earmarked for school programs used for: </a:t>
            </a:r>
          </a:p>
          <a:p>
            <a:pPr lvl="1">
              <a:spcBef>
                <a:spcPts val="1200"/>
              </a:spcBef>
            </a:pPr>
            <a:r>
              <a:rPr lang="en-AU" dirty="0"/>
              <a:t>the benefit of senior Department officers and their families</a:t>
            </a:r>
          </a:p>
          <a:p>
            <a:pPr lvl="1">
              <a:spcBef>
                <a:spcPts val="1200"/>
              </a:spcBef>
            </a:pPr>
            <a:r>
              <a:rPr lang="en-AU" dirty="0"/>
              <a:t>extensively used to pay for personal expenses, goods, lavish lunches, conferences or excessive travel</a:t>
            </a:r>
          </a:p>
          <a:p>
            <a:pPr marL="183600" lvl="1">
              <a:spcBef>
                <a:spcPts val="1200"/>
              </a:spcBef>
            </a:pPr>
            <a:r>
              <a:rPr lang="en-AU" sz="2400" dirty="0"/>
              <a:t>2010 audit of Program Coordination School model recommended it be shut down</a:t>
            </a:r>
          </a:p>
          <a:p>
            <a:pPr marL="274320" lvl="1" indent="0">
              <a:spcBef>
                <a:spcPts val="1200"/>
              </a:spcBef>
              <a:buFont typeface="Arial" panose="020B0604020202020204" pitchFamily="34" charset="0"/>
              <a:buNone/>
            </a:pPr>
            <a:endParaRPr lang="en-AU" dirty="0"/>
          </a:p>
        </p:txBody>
      </p:sp>
      <p:pic>
        <p:nvPicPr>
          <p:cNvPr id="6" name="Picture 2">
            <a:extLst>
              <a:ext uri="{FF2B5EF4-FFF2-40B4-BE49-F238E27FC236}">
                <a16:creationId xmlns:a16="http://schemas.microsoft.com/office/drawing/2014/main" id="{3C7F90D6-E02B-446D-941B-4808B70E5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733" y="1840832"/>
            <a:ext cx="2520280" cy="359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61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921F9-BB0A-48B9-8E23-935723336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7CAD068E-D604-43D4-A2B3-7233CBC1167B}"/>
              </a:ext>
            </a:extLst>
          </p:cNvPr>
          <p:cNvSpPr txBox="1">
            <a:spLocks/>
          </p:cNvSpPr>
          <p:nvPr/>
        </p:nvSpPr>
        <p:spPr>
          <a:xfrm>
            <a:off x="457200" y="966537"/>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Who else was involved?</a:t>
            </a:r>
          </a:p>
        </p:txBody>
      </p:sp>
      <p:pic>
        <p:nvPicPr>
          <p:cNvPr id="5" name="Picture 2">
            <a:extLst>
              <a:ext uri="{FF2B5EF4-FFF2-40B4-BE49-F238E27FC236}">
                <a16:creationId xmlns:a16="http://schemas.microsoft.com/office/drawing/2014/main" id="{916C841D-DE08-4134-AE59-F668625E1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4" y="1793614"/>
            <a:ext cx="2762436" cy="261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18FC7823-4335-4959-BB6C-B2F0EF009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2" y="3102996"/>
            <a:ext cx="3406469" cy="321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22CB5B68-8122-4755-84A5-700F1CE8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91" y="1793613"/>
            <a:ext cx="2762436" cy="261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D8FD161A-5C95-4268-9D7D-3D0D63F6DDB8}"/>
              </a:ext>
            </a:extLst>
          </p:cNvPr>
          <p:cNvSpPr txBox="1"/>
          <p:nvPr/>
        </p:nvSpPr>
        <p:spPr>
          <a:xfrm>
            <a:off x="457200" y="3621505"/>
            <a:ext cx="1768642" cy="646331"/>
          </a:xfrm>
          <a:prstGeom prst="rect">
            <a:avLst/>
          </a:prstGeom>
          <a:noFill/>
        </p:spPr>
        <p:txBody>
          <a:bodyPr wrap="square" rtlCol="0">
            <a:spAutoFit/>
          </a:bodyPr>
          <a:lstStyle/>
          <a:p>
            <a:r>
              <a:rPr lang="en-AU" dirty="0">
                <a:solidFill>
                  <a:schemeClr val="bg1"/>
                </a:solidFill>
              </a:rPr>
              <a:t>Former Deputy Secretary</a:t>
            </a:r>
          </a:p>
        </p:txBody>
      </p:sp>
      <p:sp>
        <p:nvSpPr>
          <p:cNvPr id="9" name="TextBox 8">
            <a:extLst>
              <a:ext uri="{FF2B5EF4-FFF2-40B4-BE49-F238E27FC236}">
                <a16:creationId xmlns:a16="http://schemas.microsoft.com/office/drawing/2014/main" id="{AD7B28E5-810E-4DB7-AD4C-BC01735A4F1C}"/>
              </a:ext>
            </a:extLst>
          </p:cNvPr>
          <p:cNvSpPr txBox="1"/>
          <p:nvPr/>
        </p:nvSpPr>
        <p:spPr>
          <a:xfrm>
            <a:off x="6540470" y="3429000"/>
            <a:ext cx="2248071" cy="646331"/>
          </a:xfrm>
          <a:prstGeom prst="rect">
            <a:avLst/>
          </a:prstGeom>
          <a:noFill/>
        </p:spPr>
        <p:txBody>
          <a:bodyPr wrap="square" rtlCol="0">
            <a:spAutoFit/>
          </a:bodyPr>
          <a:lstStyle/>
          <a:p>
            <a:r>
              <a:rPr lang="en-AU" dirty="0">
                <a:solidFill>
                  <a:schemeClr val="bg1"/>
                </a:solidFill>
              </a:rPr>
              <a:t>Former Regional Director</a:t>
            </a:r>
          </a:p>
        </p:txBody>
      </p:sp>
      <p:sp>
        <p:nvSpPr>
          <p:cNvPr id="10" name="TextBox 9">
            <a:extLst>
              <a:ext uri="{FF2B5EF4-FFF2-40B4-BE49-F238E27FC236}">
                <a16:creationId xmlns:a16="http://schemas.microsoft.com/office/drawing/2014/main" id="{964375A2-35C0-4234-A8DA-7ADBCFCD96C0}"/>
              </a:ext>
            </a:extLst>
          </p:cNvPr>
          <p:cNvSpPr txBox="1"/>
          <p:nvPr/>
        </p:nvSpPr>
        <p:spPr>
          <a:xfrm>
            <a:off x="3282440" y="4412377"/>
            <a:ext cx="2492718" cy="646331"/>
          </a:xfrm>
          <a:prstGeom prst="rect">
            <a:avLst/>
          </a:prstGeom>
          <a:noFill/>
        </p:spPr>
        <p:txBody>
          <a:bodyPr wrap="square" rtlCol="0">
            <a:spAutoFit/>
          </a:bodyPr>
          <a:lstStyle/>
          <a:p>
            <a:r>
              <a:rPr lang="en-AU" dirty="0">
                <a:solidFill>
                  <a:schemeClr val="bg1"/>
                </a:solidFill>
              </a:rPr>
              <a:t>Principals &amp; Business Managers</a:t>
            </a:r>
          </a:p>
        </p:txBody>
      </p:sp>
    </p:spTree>
    <p:extLst>
      <p:ext uri="{BB962C8B-B14F-4D97-AF65-F5344CB8AC3E}">
        <p14:creationId xmlns:p14="http://schemas.microsoft.com/office/powerpoint/2010/main" val="154653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D0DFC-0239-4025-853C-236375FD1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30C4F897-59ED-499D-B0F6-A7ABB629D80D}"/>
              </a:ext>
            </a:extLst>
          </p:cNvPr>
          <p:cNvSpPr txBox="1">
            <a:spLocks/>
          </p:cNvSpPr>
          <p:nvPr/>
        </p:nvSpPr>
        <p:spPr>
          <a:xfrm>
            <a:off x="457200" y="966537"/>
            <a:ext cx="8229600" cy="990600"/>
          </a:xfrm>
          <a:prstGeom prst="rect">
            <a:avLst/>
          </a:prstGeom>
        </p:spPr>
        <p:txBody>
          <a:bodyPr>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000" dirty="0">
                <a:solidFill>
                  <a:srgbClr val="C00000"/>
                </a:solidFill>
                <a:latin typeface="Calibri" panose="020F0502020204030204" pitchFamily="34" charset="0"/>
                <a:cs typeface="Calibri" panose="020F0502020204030204" pitchFamily="34" charset="0"/>
              </a:rPr>
              <a:t>What did Operation Ord reveal about the Department?</a:t>
            </a:r>
          </a:p>
        </p:txBody>
      </p:sp>
      <p:sp>
        <p:nvSpPr>
          <p:cNvPr id="5" name="Content Placeholder 2">
            <a:extLst>
              <a:ext uri="{FF2B5EF4-FFF2-40B4-BE49-F238E27FC236}">
                <a16:creationId xmlns:a16="http://schemas.microsoft.com/office/drawing/2014/main" id="{71FC4E21-5FC6-4F2D-9C52-51FA79A127AE}"/>
              </a:ext>
            </a:extLst>
          </p:cNvPr>
          <p:cNvSpPr txBox="1">
            <a:spLocks/>
          </p:cNvSpPr>
          <p:nvPr/>
        </p:nvSpPr>
        <p:spPr>
          <a:xfrm>
            <a:off x="474008" y="2192389"/>
            <a:ext cx="7736305" cy="3919653"/>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An ethically neutral culture</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Significant non-compliance</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Weak governance and oversight</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Low accountability and lack of consequences</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Over reliance on inadequate internal audits</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Culture of entitlement </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Fear of speaking up</a:t>
            </a:r>
          </a:p>
        </p:txBody>
      </p:sp>
    </p:spTree>
    <p:extLst>
      <p:ext uri="{BB962C8B-B14F-4D97-AF65-F5344CB8AC3E}">
        <p14:creationId xmlns:p14="http://schemas.microsoft.com/office/powerpoint/2010/main" val="188233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7D001-8C72-401F-803F-2B31A456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Content Placeholder 2">
            <a:extLst>
              <a:ext uri="{FF2B5EF4-FFF2-40B4-BE49-F238E27FC236}">
                <a16:creationId xmlns:a16="http://schemas.microsoft.com/office/drawing/2014/main" id="{69D57F88-2D7B-47B3-A02E-137BB3E18BCE}"/>
              </a:ext>
            </a:extLst>
          </p:cNvPr>
          <p:cNvSpPr txBox="1">
            <a:spLocks/>
          </p:cNvSpPr>
          <p:nvPr/>
        </p:nvSpPr>
        <p:spPr>
          <a:xfrm>
            <a:off x="0" y="896623"/>
            <a:ext cx="8838562" cy="992186"/>
          </a:xfrm>
          <a:prstGeom prst="rect">
            <a:avLst/>
          </a:prstGeom>
        </p:spPr>
        <p:txBody>
          <a:bodyPr vert="horz" lIns="91440" tIns="45720" rIns="0" bIns="45720" rtlCol="0" anchor="ctr">
            <a:normAutofit fontScale="85000" lnSpcReduction="10000"/>
          </a:bodyP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dirty="0">
                <a:solidFill>
                  <a:schemeClr val="accent5">
                    <a:lumMod val="75000"/>
                  </a:schemeClr>
                </a:solidFill>
              </a:rPr>
              <a:t>IBAC identified systemic failings that could be exploited by the actions of individuals. The Department has responded with reforms to build stronger systems, processes, leaders and culture to rebuild confidence in our public education system.</a:t>
            </a:r>
          </a:p>
        </p:txBody>
      </p:sp>
      <p:graphicFrame>
        <p:nvGraphicFramePr>
          <p:cNvPr id="5" name="Content Placeholder 3">
            <a:extLst>
              <a:ext uri="{FF2B5EF4-FFF2-40B4-BE49-F238E27FC236}">
                <a16:creationId xmlns:a16="http://schemas.microsoft.com/office/drawing/2014/main" id="{475E3F38-94A7-48AA-A80E-B28F181D83E7}"/>
              </a:ext>
            </a:extLst>
          </p:cNvPr>
          <p:cNvGraphicFramePr>
            <a:graphicFrameLocks/>
          </p:cNvGraphicFramePr>
          <p:nvPr>
            <p:extLst/>
          </p:nvPr>
        </p:nvGraphicFramePr>
        <p:xfrm>
          <a:off x="844121" y="1446958"/>
          <a:ext cx="7976260" cy="260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8DC057C-ACEC-4169-9A01-B57C7DDCDD27}"/>
              </a:ext>
            </a:extLst>
          </p:cNvPr>
          <p:cNvSpPr txBox="1"/>
          <p:nvPr/>
        </p:nvSpPr>
        <p:spPr>
          <a:xfrm>
            <a:off x="-34212" y="2505755"/>
            <a:ext cx="810943" cy="461665"/>
          </a:xfrm>
          <a:prstGeom prst="rect">
            <a:avLst/>
          </a:prstGeom>
          <a:noFill/>
        </p:spPr>
        <p:txBody>
          <a:bodyPr wrap="square" rtlCol="0">
            <a:spAutoFit/>
          </a:bodyPr>
          <a:lstStyle/>
          <a:p>
            <a:r>
              <a:rPr lang="en-AU" sz="1200" i="1" dirty="0"/>
              <a:t>IBAC findings</a:t>
            </a:r>
          </a:p>
        </p:txBody>
      </p:sp>
      <p:graphicFrame>
        <p:nvGraphicFramePr>
          <p:cNvPr id="8" name="Content Placeholder 3">
            <a:extLst>
              <a:ext uri="{FF2B5EF4-FFF2-40B4-BE49-F238E27FC236}">
                <a16:creationId xmlns:a16="http://schemas.microsoft.com/office/drawing/2014/main" id="{8D76BF90-AAA4-43DE-A56D-11AFE93C4269}"/>
              </a:ext>
            </a:extLst>
          </p:cNvPr>
          <p:cNvGraphicFramePr>
            <a:graphicFrameLocks/>
          </p:cNvGraphicFramePr>
          <p:nvPr>
            <p:extLst/>
          </p:nvPr>
        </p:nvGraphicFramePr>
        <p:xfrm>
          <a:off x="844121" y="3487133"/>
          <a:ext cx="7910135" cy="3123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Down Arrow 17">
            <a:extLst>
              <a:ext uri="{FF2B5EF4-FFF2-40B4-BE49-F238E27FC236}">
                <a16:creationId xmlns:a16="http://schemas.microsoft.com/office/drawing/2014/main" id="{FBB86932-2BC0-4F51-8420-2A09B5C8AA9F}"/>
              </a:ext>
            </a:extLst>
          </p:cNvPr>
          <p:cNvSpPr/>
          <p:nvPr/>
        </p:nvSpPr>
        <p:spPr>
          <a:xfrm>
            <a:off x="1515499" y="3692186"/>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Down Arrow 22">
            <a:extLst>
              <a:ext uri="{FF2B5EF4-FFF2-40B4-BE49-F238E27FC236}">
                <a16:creationId xmlns:a16="http://schemas.microsoft.com/office/drawing/2014/main" id="{A280342D-A350-4657-9E4E-8949549715B6}"/>
              </a:ext>
            </a:extLst>
          </p:cNvPr>
          <p:cNvSpPr/>
          <p:nvPr/>
        </p:nvSpPr>
        <p:spPr>
          <a:xfrm>
            <a:off x="2809470"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own Arrow 18">
            <a:extLst>
              <a:ext uri="{FF2B5EF4-FFF2-40B4-BE49-F238E27FC236}">
                <a16:creationId xmlns:a16="http://schemas.microsoft.com/office/drawing/2014/main" id="{92926478-6330-4F94-9B76-750B7C628CB1}"/>
              </a:ext>
            </a:extLst>
          </p:cNvPr>
          <p:cNvSpPr/>
          <p:nvPr/>
        </p:nvSpPr>
        <p:spPr>
          <a:xfrm>
            <a:off x="4077999" y="3686904"/>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9">
            <a:extLst>
              <a:ext uri="{FF2B5EF4-FFF2-40B4-BE49-F238E27FC236}">
                <a16:creationId xmlns:a16="http://schemas.microsoft.com/office/drawing/2014/main" id="{62C530E5-196B-41BA-9056-CC6707897320}"/>
              </a:ext>
            </a:extLst>
          </p:cNvPr>
          <p:cNvSpPr/>
          <p:nvPr/>
        </p:nvSpPr>
        <p:spPr>
          <a:xfrm>
            <a:off x="5346528" y="3692186"/>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Down Arrow 20">
            <a:extLst>
              <a:ext uri="{FF2B5EF4-FFF2-40B4-BE49-F238E27FC236}">
                <a16:creationId xmlns:a16="http://schemas.microsoft.com/office/drawing/2014/main" id="{DD2082A0-E7C9-4356-8B33-CEAF65BDD956}"/>
              </a:ext>
            </a:extLst>
          </p:cNvPr>
          <p:cNvSpPr/>
          <p:nvPr/>
        </p:nvSpPr>
        <p:spPr>
          <a:xfrm>
            <a:off x="6615057"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Down Arrow 21">
            <a:extLst>
              <a:ext uri="{FF2B5EF4-FFF2-40B4-BE49-F238E27FC236}">
                <a16:creationId xmlns:a16="http://schemas.microsoft.com/office/drawing/2014/main" id="{E1BE1ECC-8840-4002-99D3-C843E66C071A}"/>
              </a:ext>
            </a:extLst>
          </p:cNvPr>
          <p:cNvSpPr/>
          <p:nvPr/>
        </p:nvSpPr>
        <p:spPr>
          <a:xfrm>
            <a:off x="7883586"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8838DAAD-8456-4CBF-BA22-B0D159CA1038}"/>
              </a:ext>
            </a:extLst>
          </p:cNvPr>
          <p:cNvSpPr txBox="1"/>
          <p:nvPr/>
        </p:nvSpPr>
        <p:spPr>
          <a:xfrm>
            <a:off x="110366" y="4840116"/>
            <a:ext cx="656565" cy="276999"/>
          </a:xfrm>
          <a:prstGeom prst="rect">
            <a:avLst/>
          </a:prstGeom>
          <a:noFill/>
        </p:spPr>
        <p:txBody>
          <a:bodyPr wrap="square" rtlCol="0">
            <a:spAutoFit/>
          </a:bodyPr>
          <a:lstStyle/>
          <a:p>
            <a:r>
              <a:rPr lang="en-AU" sz="1200" i="1" dirty="0">
                <a:solidFill>
                  <a:srgbClr val="00549F"/>
                </a:solidFill>
              </a:rPr>
              <a:t>now</a:t>
            </a:r>
          </a:p>
        </p:txBody>
      </p:sp>
    </p:spTree>
    <p:extLst>
      <p:ext uri="{BB962C8B-B14F-4D97-AF65-F5344CB8AC3E}">
        <p14:creationId xmlns:p14="http://schemas.microsoft.com/office/powerpoint/2010/main" val="1470390198"/>
      </p:ext>
    </p:extLst>
  </p:cSld>
  <p:clrMapOvr>
    <a:masterClrMapping/>
  </p:clrMapOvr>
</p:sld>
</file>

<file path=ppt/theme/theme1.xml><?xml version="1.0" encoding="utf-8"?>
<a:theme xmlns:a="http://schemas.openxmlformats.org/drawingml/2006/main" name="ANZSOG-PowerPoint template">
  <a:themeElements>
    <a:clrScheme name="ANZOG-PPNT">
      <a:dk1>
        <a:sysClr val="windowText" lastClr="000000"/>
      </a:dk1>
      <a:lt1>
        <a:sysClr val="window" lastClr="FFFFFF"/>
      </a:lt1>
      <a:dk2>
        <a:srgbClr val="253B7D"/>
      </a:dk2>
      <a:lt2>
        <a:srgbClr val="FFFFFF"/>
      </a:lt2>
      <a:accent1>
        <a:srgbClr val="007447"/>
      </a:accent1>
      <a:accent2>
        <a:srgbClr val="00A551"/>
      </a:accent2>
      <a:accent3>
        <a:srgbClr val="EC1C24"/>
      </a:accent3>
      <a:accent4>
        <a:srgbClr val="FFCA05"/>
      </a:accent4>
      <a:accent5>
        <a:srgbClr val="253B7D"/>
      </a:accent5>
      <a:accent6>
        <a:srgbClr val="5BCAF4"/>
      </a:accent6>
      <a:hlink>
        <a:srgbClr val="253B7D"/>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ZSOG-PowerPoint template" id="{8A9BFD81-BBA4-4AC3-92F4-8574AA4EAFA3}" vid="{CB02C1A1-1C44-48A6-8C38-225648D394C3}"/>
    </a:ext>
  </a:extLst>
</a:theme>
</file>

<file path=ppt/theme/theme2.xml><?xml version="1.0" encoding="utf-8"?>
<a:theme xmlns:a="http://schemas.openxmlformats.org/drawingml/2006/main" name="Blank">
  <a:themeElements>
    <a:clrScheme name="Audit NZ">
      <a:dk1>
        <a:sysClr val="windowText" lastClr="000000"/>
      </a:dk1>
      <a:lt1>
        <a:sysClr val="window" lastClr="FFFFFF"/>
      </a:lt1>
      <a:dk2>
        <a:srgbClr val="1F497D"/>
      </a:dk2>
      <a:lt2>
        <a:srgbClr val="EEECE1"/>
      </a:lt2>
      <a:accent1>
        <a:srgbClr val="98CCC8"/>
      </a:accent1>
      <a:accent2>
        <a:srgbClr val="B2C891"/>
      </a:accent2>
      <a:accent3>
        <a:srgbClr val="E44F50"/>
      </a:accent3>
      <a:accent4>
        <a:srgbClr val="DBCA67"/>
      </a:accent4>
      <a:accent5>
        <a:srgbClr val="B5A56F"/>
      </a:accent5>
      <a:accent6>
        <a:srgbClr val="8BB4E8"/>
      </a:accent6>
      <a:hlink>
        <a:srgbClr val="0000FF"/>
      </a:hlink>
      <a:folHlink>
        <a:srgbClr val="800080"/>
      </a:folHlink>
    </a:clrScheme>
    <a:fontScheme name="Audit N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200" b="0" i="0" u="none" strike="noStrike" cap="none" normalizeH="0" baseline="0" dirty="0" smtClean="0">
            <a:ln>
              <a:noFill/>
            </a:ln>
            <a:solidFill>
              <a:schemeClr val="tx1"/>
            </a:solidFill>
            <a:effectLst/>
            <a:latin typeface="Calibri Light" panose="020F030202020403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NZ" altLang="en-AU" sz="2200" b="0" i="0" u="none" strike="noStrike" cap="none" normalizeH="0" baseline="0" smtClean="0">
            <a:ln>
              <a:noFill/>
            </a:ln>
            <a:solidFill>
              <a:schemeClr val="tx1"/>
            </a:solidFill>
            <a:effectLst/>
            <a:latin typeface="Tw Cen MT Mi" pitchFamily="34" charset="0"/>
          </a:defRPr>
        </a:defPPr>
      </a:lstStyle>
    </a:lnDef>
    <a:txDef>
      <a:spPr>
        <a:noFill/>
      </a:spPr>
      <a:bodyPr wrap="square" rtlCol="0">
        <a:spAutoFit/>
      </a:bodyPr>
      <a:lstStyle>
        <a:defPPr>
          <a:defRPr dirty="0" err="1" smtClean="0">
            <a:latin typeface="Calibri Light" panose="020F0302020204030204" pitchFamily="34" charset="0"/>
          </a:defRPr>
        </a:defPPr>
      </a:lstStyle>
    </a:txDef>
  </a:objectDefaults>
  <a:extraClrSchemeLst>
    <a:extraClrScheme>
      <a:clrScheme name="ELT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T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LT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T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T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T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LT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LT presentation 8">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36BFDF"/>
        </a:hlink>
        <a:folHlink>
          <a:srgbClr val="D75554"/>
        </a:folHlink>
      </a:clrScheme>
      <a:clrMap bg1="lt1" tx1="dk1" bg2="lt2" tx2="dk2" accent1="accent1" accent2="accent2" accent3="accent3" accent4="accent4" accent5="accent5" accent6="accent6" hlink="hlink" folHlink="folHlink"/>
    </a:extraClrScheme>
    <a:extraClrScheme>
      <a:clrScheme name="ELT presentation 9">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0000FF"/>
        </a:hlink>
        <a:folHlink>
          <a:srgbClr val="D7555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7B7C4027-6AEB-4B19-9181-1D719BDCAC02}" vid="{D4BB39D0-C96F-4921-992A-EF5E1B8E97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F180B4C198844BF045B7BC2D5DE4A" ma:contentTypeVersion="8" ma:contentTypeDescription="Create a new document." ma:contentTypeScope="" ma:versionID="0bbc4a15e3af8c5c58ab8fd395bfdde9">
  <xsd:schema xmlns:xsd="http://www.w3.org/2001/XMLSchema" xmlns:xs="http://www.w3.org/2001/XMLSchema" xmlns:p="http://schemas.microsoft.com/office/2006/metadata/properties" xmlns:ns2="941e4863-408d-4232-9006-e4ece879a4b8" xmlns:ns3="5fe5f515-21e2-4430-b2c5-8938785ae444" targetNamespace="http://schemas.microsoft.com/office/2006/metadata/properties" ma:root="true" ma:fieldsID="e7e7283109918e92c145f7d2da747a3d" ns2:_="" ns3:_="">
    <xsd:import namespace="941e4863-408d-4232-9006-e4ece879a4b8"/>
    <xsd:import namespace="5fe5f515-21e2-4430-b2c5-8938785ae4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e4863-408d-4232-9006-e4ece879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5f515-21e2-4430-b2c5-8938785ae4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6EC440-26DF-4110-B1CE-4A1B4CF40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e4863-408d-4232-9006-e4ece879a4b8"/>
    <ds:schemaRef ds:uri="5fe5f515-21e2-4430-b2c5-8938785ae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EFE28-394F-4C49-83D6-A03BD88E94F8}">
  <ds:schemaRefs>
    <ds:schemaRef ds:uri="http://schemas.microsoft.com/sharepoint/v3/contenttype/forms"/>
  </ds:schemaRefs>
</ds:datastoreItem>
</file>

<file path=customXml/itemProps3.xml><?xml version="1.0" encoding="utf-8"?>
<ds:datastoreItem xmlns:ds="http://schemas.openxmlformats.org/officeDocument/2006/customXml" ds:itemID="{B92CF16C-7C62-42E9-9BDD-E914C158ACA3}">
  <ds:schemaRefs>
    <ds:schemaRef ds:uri="http://www.w3.org/XML/1998/namespace"/>
    <ds:schemaRef ds:uri="http://purl.org/dc/dcmitype/"/>
    <ds:schemaRef ds:uri="http://purl.org/dc/elements/1.1/"/>
    <ds:schemaRef ds:uri="http://schemas.microsoft.com/office/infopath/2007/PartnerControls"/>
    <ds:schemaRef ds:uri="http://purl.org/dc/terms/"/>
    <ds:schemaRef ds:uri="941e4863-408d-4232-9006-e4ece879a4b8"/>
    <ds:schemaRef ds:uri="http://schemas.microsoft.com/office/2006/documentManagement/types"/>
    <ds:schemaRef ds:uri="http://schemas.openxmlformats.org/package/2006/metadata/core-properties"/>
    <ds:schemaRef ds:uri="5fe5f515-21e2-4430-b2c5-8938785ae4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13. ANZSOG-PowerPoint template</Template>
  <TotalTime>101</TotalTime>
  <Words>2041</Words>
  <Application>Microsoft Office PowerPoint</Application>
  <PresentationFormat>On-screen Show (4:3)</PresentationFormat>
  <Paragraphs>230</Paragraphs>
  <Slides>29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HelveticaNeue LT 45 Light</vt:lpstr>
      <vt:lpstr>HelveticaNeue LT 65 Medium</vt:lpstr>
      <vt:lpstr>Nunito</vt:lpstr>
      <vt:lpstr>Symbol</vt:lpstr>
      <vt:lpstr>Tahoma</vt:lpstr>
      <vt:lpstr>Tw Cen MT Mi</vt:lpstr>
      <vt:lpstr>ANZSOG-PowerPoint template</vt:lpstr>
      <vt:lpstr>Blank</vt:lpstr>
      <vt:lpstr>PowerPoint Presentation</vt:lpstr>
      <vt:lpstr>PowerPoint Presentation</vt:lpstr>
      <vt:lpstr>PowerPoint Presentation</vt:lpstr>
      <vt:lpstr>PowerPoint Presentation</vt:lpstr>
      <vt:lpstr>Operation Ord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leadership</vt:lpstr>
      <vt:lpstr>PowerPoint Presentation</vt:lpstr>
      <vt:lpstr>Public trust</vt:lpstr>
      <vt:lpstr>PowerPoint Presentation</vt:lpstr>
      <vt:lpstr>Professional ethical challenges</vt:lpstr>
      <vt:lpstr>Professional ethical challenges</vt:lpstr>
      <vt:lpstr>What people have said</vt:lpstr>
      <vt:lpstr>Guiding ethical behaviour</vt:lpstr>
      <vt:lpstr>Other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Michelle Tunley</dc:creator>
  <cp:lastModifiedBy>Michelle Portelli</cp:lastModifiedBy>
  <cp:revision>26</cp:revision>
  <dcterms:created xsi:type="dcterms:W3CDTF">2018-06-14T03:48:20Z</dcterms:created>
  <dcterms:modified xsi:type="dcterms:W3CDTF">2019-02-11T23:23:27Z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0x0101004E8F180B4C198844BF045B7BC2D5DE4A</vt:lpwstr>
  </property>
  <property fmtid="{D5CDD505-2E9C-101B-9397-08002B2CF9AE}" pid="3" name="Order">
    <vt:r8>100</vt:r8>
  </property>
</Properties>
</file>