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263" r:id="rId4"/>
    <p:sldId id="275" r:id="rId5"/>
    <p:sldId id="271" r:id="rId6"/>
    <p:sldId id="272" r:id="rId7"/>
    <p:sldId id="264" r:id="rId8"/>
    <p:sldId id="267" r:id="rId9"/>
    <p:sldId id="261" r:id="rId10"/>
    <p:sldId id="266" r:id="rId11"/>
    <p:sldId id="273" r:id="rId12"/>
    <p:sldId id="270" r:id="rId13"/>
    <p:sldId id="276" r:id="rId14"/>
    <p:sldId id="269" r:id="rId15"/>
  </p:sldIdLst>
  <p:sldSz cx="10688638" cy="7562850"/>
  <p:notesSz cx="6807200" cy="9939338"/>
  <p:defaultTextStyle>
    <a:defPPr>
      <a:defRPr lang="en-US"/>
    </a:defPPr>
    <a:lvl1pPr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520700" indent="-63500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041400" indent="-127000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563688" indent="-192088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2084388" indent="-255588" algn="l" defTabSz="5207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4B0"/>
    <a:srgbClr val="00CCC7"/>
    <a:srgbClr val="4A7DBA"/>
    <a:srgbClr val="00D5D0"/>
    <a:srgbClr val="ADC876"/>
    <a:srgbClr val="95B850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37" autoAdjust="0"/>
    <p:restoredTop sz="94683"/>
  </p:normalViewPr>
  <p:slideViewPr>
    <p:cSldViewPr snapToObjects="1">
      <p:cViewPr varScale="1">
        <p:scale>
          <a:sx n="46" d="100"/>
          <a:sy n="46" d="100"/>
        </p:scale>
        <p:origin x="1502" y="29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67389E-F5F7-4FF5-907A-194C42D338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696E7-84D2-470A-85A9-AD38C75CD9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fld id="{CF76B843-BF5A-4137-8C39-FAAC24E0D780}" type="datetimeFigureOut">
              <a:rPr lang="en-US" altLang="en-US"/>
              <a:pPr>
                <a:defRPr/>
              </a:pPr>
              <a:t>8/31/2020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68723-B744-4E37-BE58-0A190946B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FFAE1-EF4B-476A-B0A3-011008471B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72FD38-7AD7-4D2E-A8A3-F26D77328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9F0EA-EDCB-4484-B4DE-04DA286C53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BC634-447B-40C2-A3D3-C9F21BD3A2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fld id="{45FAEBA0-3550-4D37-AAF7-8878859A086E}" type="datetimeFigureOut">
              <a:rPr lang="en-NZ" altLang="en-US"/>
              <a:pPr>
                <a:defRPr/>
              </a:pPr>
              <a:t>31/08/2020</a:t>
            </a:fld>
            <a:endParaRPr lang="en-NZ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82946D-1B48-4C16-ABFD-C0336E36D0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33463" y="1243013"/>
            <a:ext cx="47402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DB89E0-EDE3-440D-9655-DBE0B2F53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NZ" alt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962F0-7F75-4FDE-9E3C-F9E00A96FC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endParaRPr lang="en-NZ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F5BF4-4262-41E8-810E-72121F1F6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6EF17B-D671-4ED1-8B41-AE9DB5512C3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478D6EA-7772-48FF-8F4B-04A963A53B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FFFB6F15-9B13-49C2-8801-534AE2D3CB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3457248-C2AF-47FE-8D30-36F67BFB2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5E35E9-6904-44F3-8B61-4486132E22C5}" type="slidenum">
              <a:rPr lang="en-NZ" altLang="en-US" smtClean="0"/>
              <a:pPr/>
              <a:t>1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A1E039B-DC18-453B-AFA4-5D569B725F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77F695A-0AAE-4384-83DE-E612956CD7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5D71CE2-B697-45EE-968F-EB364A800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1FD315-FEB0-4C19-B077-1505B5726CF7}" type="slidenum">
              <a:rPr lang="en-NZ" altLang="en-US" smtClean="0"/>
              <a:pPr/>
              <a:t>2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6EF17B-D671-4ED1-8B41-AE9DB5512C39}" type="slidenum">
              <a:rPr lang="en-NZ" altLang="en-US" smtClean="0"/>
              <a:pPr>
                <a:defRPr/>
              </a:pPr>
              <a:t>10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93418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6EF17B-D671-4ED1-8B41-AE9DB5512C39}" type="slidenum">
              <a:rPr lang="en-NZ" altLang="en-US" smtClean="0"/>
              <a:pPr>
                <a:defRPr/>
              </a:pPr>
              <a:t>14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24870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79BE663-C2F3-4C5A-8C7A-52659C9EF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9388"/>
            <a:ext cx="10682288" cy="80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7016669-40EB-4899-A42D-D2DFD56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392613"/>
            <a:ext cx="16970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775" y="4651201"/>
            <a:ext cx="9085342" cy="1621111"/>
          </a:xfrm>
        </p:spPr>
        <p:txBody>
          <a:bodyPr>
            <a:normAutofit/>
          </a:bodyPr>
          <a:lstStyle>
            <a:lvl1pPr algn="l">
              <a:defRPr sz="6900" spc="0" baseline="0">
                <a:solidFill>
                  <a:srgbClr val="00599A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775" y="5870401"/>
            <a:ext cx="7482047" cy="1295400"/>
          </a:xfrm>
        </p:spPr>
        <p:txBody>
          <a:bodyPr>
            <a:normAutofit/>
          </a:bodyPr>
          <a:lstStyle>
            <a:lvl1pPr marL="0" indent="0" algn="l">
              <a:buNone/>
              <a:defRPr sz="3400" spc="0">
                <a:solidFill>
                  <a:srgbClr val="00599A"/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0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7D33237-7B31-4A1B-AC8C-85E3E3172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10706100" cy="80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B39214A-B102-4A8C-A0C2-5EF54D617F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4929188"/>
            <a:ext cx="169703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0977" y="1333153"/>
            <a:ext cx="9085342" cy="1621111"/>
          </a:xfrm>
        </p:spPr>
        <p:txBody>
          <a:bodyPr>
            <a:normAutofit/>
          </a:bodyPr>
          <a:lstStyle>
            <a:lvl1pPr algn="l">
              <a:defRPr sz="4900" spc="0" baseline="0">
                <a:solidFill>
                  <a:srgbClr val="00599A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0977" y="2981880"/>
            <a:ext cx="9085342" cy="3895889"/>
          </a:xfrm>
        </p:spPr>
        <p:txBody>
          <a:bodyPr>
            <a:normAutofit/>
          </a:bodyPr>
          <a:lstStyle>
            <a:lvl1pPr marL="0" indent="0" algn="l">
              <a:buNone/>
              <a:defRPr sz="2100" spc="0">
                <a:solidFill>
                  <a:srgbClr val="00599A"/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9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A7D2483-2B1B-43F4-86B2-CB3FE5E148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186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C6B1CBE-04F8-4E41-AA66-E147A8D431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34988" y="1765300"/>
            <a:ext cx="9618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D8E1B-4E26-45A9-8C56-B43CE308C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988" y="7010400"/>
            <a:ext cx="2493962" cy="401638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fld id="{DC0C9E99-C064-439B-8F07-7FB9557A031E}" type="datetimeFigureOut">
              <a:rPr lang="en-US" altLang="en-US"/>
              <a:pPr>
                <a:defRPr/>
              </a:pPr>
              <a:t>8/31/2020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D3466-27C9-4BBC-90D5-364D72145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1250" y="7010400"/>
            <a:ext cx="3386138" cy="401638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113D6-5A1A-4A35-98D3-9550BB74B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59688" y="7010400"/>
            <a:ext cx="2493962" cy="401638"/>
          </a:xfrm>
          <a:prstGeom prst="rect">
            <a:avLst/>
          </a:prstGeom>
        </p:spPr>
        <p:txBody>
          <a:bodyPr vert="horz" wrap="square" lIns="104287" tIns="52144" rIns="104287" bIns="5214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B67E63E-26C4-4E66-A50C-A615322CA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xStyles>
    <p:titleStyle>
      <a:lvl1pPr algn="ctr" defTabSz="5207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2pPr>
      <a:lvl3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3pPr>
      <a:lvl4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4pPr>
      <a:lvl5pPr algn="ctr" defTabSz="5207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  <a:cs typeface="Arial" charset="0"/>
        </a:defRPr>
      </a:lvl5pPr>
      <a:lvl6pPr marL="4572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</a:defRPr>
      </a:lvl6pPr>
      <a:lvl7pPr marL="9144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</a:defRPr>
      </a:lvl7pPr>
      <a:lvl8pPr marL="13716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</a:defRPr>
      </a:lvl8pPr>
      <a:lvl9pPr marL="1828800" algn="ctr" defTabSz="5207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90525" indent="-390525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marL="846138" indent="-325438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2pPr>
      <a:lvl3pPr marL="1303338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3pPr>
      <a:lvl4pPr marL="1824038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4pPr>
      <a:lvl5pPr marL="2346325" indent="-260350" algn="l" defTabSz="5207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2CB6A15-D1D2-4970-BCB2-3286ABABD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4651375"/>
            <a:ext cx="9085263" cy="1620838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 T</a:t>
            </a:r>
            <a:r>
              <a:rPr lang="en-US" altLang="en-US">
                <a:latin typeface="Verdana" panose="020B0604030504040204" pitchFamily="34" charset="0"/>
                <a:cs typeface="Arial" panose="020B0604020202020204" pitchFamily="34" charset="0"/>
              </a:rPr>
              <a:t>ū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Whānau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27514141-5CDE-4729-AB5A-4CC69372B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75" y="5870575"/>
            <a:ext cx="7481888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300" b="1" i="1">
                <a:latin typeface="Arial" panose="020B0604020202020204" pitchFamily="34" charset="0"/>
                <a:cs typeface="Arial" panose="020B0604020202020204" pitchFamily="34" charset="0"/>
              </a:rPr>
              <a:t>Te mana kaha o te whānau - The strength and power of the whānau</a:t>
            </a:r>
          </a:p>
          <a:p>
            <a:pPr eaLnBrk="1" hangingPunct="1">
              <a:lnSpc>
                <a:spcPct val="80000"/>
              </a:lnSpc>
            </a:pPr>
            <a:endParaRPr lang="en-US" altLang="en-US" sz="13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BEE7B55-27C8-4083-8218-DD179413D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263" y="1333500"/>
            <a:ext cx="9086850" cy="1368425"/>
          </a:xfrm>
        </p:spPr>
        <p:txBody>
          <a:bodyPr/>
          <a:lstStyle/>
          <a:p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E Tū Whānau in action</a:t>
            </a:r>
          </a:p>
        </p:txBody>
      </p:sp>
      <p:sp>
        <p:nvSpPr>
          <p:cNvPr id="16387" name="Subtitle 2">
            <a:extLst>
              <a:ext uri="{FF2B5EF4-FFF2-40B4-BE49-F238E27FC236}">
                <a16:creationId xmlns:a16="http://schemas.microsoft.com/office/drawing/2014/main" id="{88558879-91A8-4475-85FB-386E95659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900" y="2557463"/>
            <a:ext cx="3125788" cy="38957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 of trust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6" descr="http://etuwhanau.org.nz/wp-content/uploads/2017/07/E_Tu_Wairoa_Billboard2-1024x512.png">
            <a:extLst>
              <a:ext uri="{FF2B5EF4-FFF2-40B4-BE49-F238E27FC236}">
                <a16:creationId xmlns:a16="http://schemas.microsoft.com/office/drawing/2014/main" id="{5A49BF0C-4220-44BB-8DDE-E667C51E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7" y="3946694"/>
            <a:ext cx="6616700" cy="3162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9" name="TextBox 5">
            <a:extLst>
              <a:ext uri="{FF2B5EF4-FFF2-40B4-BE49-F238E27FC236}">
                <a16:creationId xmlns:a16="http://schemas.microsoft.com/office/drawing/2014/main" id="{1509F766-2114-4EE6-B905-69CC0EBE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2557463"/>
            <a:ext cx="482441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15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987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559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131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Kōrero awhi, resources, support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 mana kaha o te whānau!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E91D-A4B3-4605-B880-416769EA6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33154"/>
            <a:ext cx="10688637" cy="1224135"/>
          </a:xfrm>
        </p:spPr>
        <p:txBody>
          <a:bodyPr>
            <a:normAutofit/>
          </a:bodyPr>
          <a:lstStyle/>
          <a:p>
            <a:r>
              <a:rPr lang="en-NZ" sz="4000" dirty="0"/>
              <a:t>Our </a:t>
            </a:r>
            <a:r>
              <a:rPr lang="en-NZ" sz="4000" dirty="0" err="1"/>
              <a:t>Mahere</a:t>
            </a:r>
            <a:r>
              <a:rPr lang="en-NZ" sz="4000" dirty="0"/>
              <a:t> Rautaki - Framework for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B21F2-3146-4E31-A637-9635D8D8E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43" y="2341266"/>
            <a:ext cx="10369152" cy="48965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200" b="1" i="1" dirty="0">
                <a:solidFill>
                  <a:schemeClr val="tx1"/>
                </a:solidFill>
              </a:rPr>
              <a:t>Sets the strategic direction and priorities for the next 5 years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200" b="1" i="1" dirty="0">
                <a:solidFill>
                  <a:schemeClr val="tx1"/>
                </a:solidFill>
              </a:rPr>
              <a:t>Builds on our successes and what we have learned over the last 10 years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200" b="1" i="1" dirty="0">
                <a:solidFill>
                  <a:schemeClr val="tx1"/>
                </a:solidFill>
              </a:rPr>
              <a:t>Articulates our ‘Theory of Change’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200" b="1" i="1" dirty="0">
                <a:solidFill>
                  <a:schemeClr val="tx1"/>
                </a:solidFill>
              </a:rPr>
              <a:t>Identifies 7 outcomes domains that together contribute to wellbeing for whānau </a:t>
            </a:r>
          </a:p>
          <a:p>
            <a:endParaRPr lang="en-NZ" sz="1000" b="1" u="sng" dirty="0">
              <a:solidFill>
                <a:schemeClr val="tx1"/>
              </a:solidFill>
            </a:endParaRPr>
          </a:p>
          <a:p>
            <a:r>
              <a:rPr lang="en-NZ" b="1" u="sng" dirty="0">
                <a:solidFill>
                  <a:schemeClr val="tx1"/>
                </a:solidFill>
              </a:rPr>
              <a:t>WHĀNAU WELLBEING OUTCOMES: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are self-managing and resilient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are connected and feel like they belong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have a positive relationship in Te Ao Māori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feel safe in their homes and communities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are living healthy lifestyles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are strengthened and participating in society</a:t>
            </a:r>
          </a:p>
          <a:p>
            <a:r>
              <a:rPr lang="en-NZ" sz="2000" b="1" dirty="0">
                <a:solidFill>
                  <a:srgbClr val="008080"/>
                </a:solidFill>
              </a:rPr>
              <a:t>Whānau have increased economic independence and rangatiratanga</a:t>
            </a:r>
          </a:p>
          <a:p>
            <a:endParaRPr lang="en-NZ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661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53988" y="1189038"/>
            <a:ext cx="9086850" cy="1152525"/>
          </a:xfrm>
        </p:spPr>
        <p:txBody>
          <a:bodyPr/>
          <a:lstStyle/>
          <a:p>
            <a:r>
              <a:rPr lang="en-NZ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difference is it making?</a:t>
            </a: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58737" y="2197099"/>
            <a:ext cx="7517830" cy="2735957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  <a:defRPr/>
            </a:pPr>
            <a:r>
              <a:rPr lang="en-NZ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results show ETW kaupapa, messages and resources resonate and support change</a:t>
            </a:r>
          </a:p>
          <a:p>
            <a:pPr marL="173038" indent="-173038">
              <a:buFont typeface="Arial" panose="020B0604020202020204" pitchFamily="34" charset="0"/>
              <a:buChar char="•"/>
              <a:defRPr/>
            </a:pPr>
            <a:endParaRPr lang="en-NZ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 algn="just">
              <a:buFont typeface="Arial" panose="020B0604020202020204" pitchFamily="34" charset="0"/>
              <a:buChar char="•"/>
              <a:defRPr/>
            </a:pPr>
            <a:r>
              <a:rPr lang="en-NZ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and increasing demand</a:t>
            </a:r>
          </a:p>
          <a:p>
            <a:pPr marL="173038" indent="-173038" algn="just">
              <a:buFont typeface="Arial" panose="020B0604020202020204" pitchFamily="34" charset="0"/>
              <a:buChar char="•"/>
              <a:defRPr/>
            </a:pPr>
            <a:endParaRPr lang="en-NZ" alt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  <a:defRPr/>
            </a:pPr>
            <a:r>
              <a:rPr lang="en-NZ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emergent evidence indicating positive change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267" r="4284"/>
          <a:stretch/>
        </p:blipFill>
        <p:spPr>
          <a:xfrm>
            <a:off x="58737" y="4573512"/>
            <a:ext cx="8597950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Callout 7"/>
          <p:cNvSpPr/>
          <p:nvPr/>
        </p:nvSpPr>
        <p:spPr>
          <a:xfrm>
            <a:off x="7216528" y="109017"/>
            <a:ext cx="3413374" cy="4320480"/>
          </a:xfrm>
          <a:prstGeom prst="wedgeEllipseCallout">
            <a:avLst>
              <a:gd name="adj1" fmla="val -39564"/>
              <a:gd name="adj2" fmla="val 6099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b="1" i="1" dirty="0"/>
              <a:t>“I have seen instances where the resources, coupled with facilitation, have led to transformation in families and individuals – from helplessness to hope.”</a:t>
            </a:r>
          </a:p>
          <a:p>
            <a:pPr algn="ctr">
              <a:defRPr/>
            </a:pPr>
            <a:r>
              <a:rPr lang="en-NZ" sz="1700" dirty="0">
                <a:solidFill>
                  <a:schemeClr val="tx1"/>
                </a:solidFill>
              </a:rPr>
              <a:t>Survey Respondent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231775" y="1333500"/>
            <a:ext cx="10153650" cy="935038"/>
          </a:xfrm>
        </p:spPr>
        <p:txBody>
          <a:bodyPr/>
          <a:lstStyle/>
          <a:p>
            <a:pPr algn="ctr"/>
            <a:r>
              <a:rPr lang="en-NZ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E Tū Whānau – an innovative partnership</a:t>
            </a:r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879822" y="2268538"/>
            <a:ext cx="7488833" cy="4969271"/>
          </a:xfrm>
        </p:spPr>
        <p:txBody>
          <a:bodyPr>
            <a:normAutofit/>
          </a:bodyPr>
          <a:lstStyle/>
          <a:p>
            <a:pPr marL="342900" indent="-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NZ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trusted relationships </a:t>
            </a:r>
            <a:r>
              <a:rPr lang="en-NZ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over time</a:t>
            </a:r>
          </a:p>
          <a:p>
            <a:pPr marL="342900" indent="-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Māori enabled to take the lead </a:t>
            </a:r>
            <a:r>
              <a:rPr lang="en-NZ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strong government support</a:t>
            </a:r>
          </a:p>
          <a:p>
            <a:pPr marL="342900" indent="-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Genuine partnership </a:t>
            </a:r>
            <a:r>
              <a:rPr lang="en-NZ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co-design principles integral </a:t>
            </a:r>
          </a:p>
          <a:p>
            <a:pPr marL="342900" indent="-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 and shared responsibilities </a:t>
            </a:r>
            <a:r>
              <a:rPr lang="en-NZ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both Māori and government were clearly articulated from outset, and honoured over time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D7330023-35D1-4C5F-986A-D98E4021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25" y="1318942"/>
            <a:ext cx="5783608" cy="34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46BE7BA3-0894-4833-8FE7-BE25FE32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4" y="4053169"/>
            <a:ext cx="3408261" cy="36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>
            <a:extLst>
              <a:ext uri="{FF2B5EF4-FFF2-40B4-BE49-F238E27FC236}">
                <a16:creationId xmlns:a16="http://schemas.microsoft.com/office/drawing/2014/main" id="{6F37A915-5BB4-4654-8CF5-618B37BA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03" y="1318942"/>
            <a:ext cx="5558705" cy="3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524702-6FCF-4DEC-945C-F728C214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95" y="4544614"/>
            <a:ext cx="5137333" cy="30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>
            <a:extLst>
              <a:ext uri="{FF2B5EF4-FFF2-40B4-BE49-F238E27FC236}">
                <a16:creationId xmlns:a16="http://schemas.microsoft.com/office/drawing/2014/main" id="{7A2CA7F9-BB75-4442-9458-EA8472E7E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8275" y="1333500"/>
            <a:ext cx="4513263" cy="1620838"/>
          </a:xfrm>
        </p:spPr>
        <p:txBody>
          <a:bodyPr/>
          <a:lstStyle/>
          <a:p>
            <a:r>
              <a:rPr lang="en-NZ" altLang="en-US" b="1">
                <a:latin typeface="Arial" panose="020B0604020202020204" pitchFamily="34" charset="0"/>
                <a:cs typeface="Arial" panose="020B0604020202020204" pitchFamily="34" charset="0"/>
              </a:rPr>
              <a:t>The vision</a:t>
            </a:r>
          </a:p>
        </p:txBody>
      </p:sp>
      <p:sp>
        <p:nvSpPr>
          <p:cNvPr id="8195" name="TextBox 1">
            <a:extLst>
              <a:ext uri="{FF2B5EF4-FFF2-40B4-BE49-F238E27FC236}">
                <a16:creationId xmlns:a16="http://schemas.microsoft.com/office/drawing/2014/main" id="{C5808977-A613-406A-96BD-147555532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255" y="2701305"/>
            <a:ext cx="49932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NZ" altLang="en-US" sz="2400" i="1" dirty="0"/>
              <a:t>Whānau are strong, safe and prosperous – active within their community, living with a clear sense of identity and cultural integrity, and with control over their destiny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NZ" altLang="en-US" sz="2400" i="1" dirty="0"/>
              <a:t>– </a:t>
            </a:r>
            <a:r>
              <a:rPr lang="en-NZ" altLang="en-US" sz="2400" b="1" i="1" dirty="0"/>
              <a:t>te mana kaha o te whānau!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D43169-847F-41FF-A4C2-F2468AD661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83" y="1818076"/>
            <a:ext cx="3888432" cy="5343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AB06122-236F-4CDB-80B5-67984F29D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575" y="1395413"/>
            <a:ext cx="9086850" cy="1262062"/>
          </a:xfrm>
        </p:spPr>
        <p:txBody>
          <a:bodyPr/>
          <a:lstStyle/>
          <a:p>
            <a:r>
              <a:rPr lang="en-NZ" altLang="en-US" b="1">
                <a:latin typeface="Arial" panose="020B0604020202020204" pitchFamily="34" charset="0"/>
                <a:cs typeface="Arial" panose="020B0604020202020204" pitchFamily="34" charset="0"/>
              </a:rPr>
              <a:t>What is E Tū Whānau?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AA48E188-8E71-436A-9729-88D640C62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054475"/>
            <a:ext cx="7102475" cy="30972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268" name="TextBox 5">
            <a:extLst>
              <a:ext uri="{FF2B5EF4-FFF2-40B4-BE49-F238E27FC236}">
                <a16:creationId xmlns:a16="http://schemas.microsoft.com/office/drawing/2014/main" id="{7B8531DC-7341-44DD-94CD-9ACBA7B76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2520950"/>
            <a:ext cx="90138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15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987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559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13188" indent="-255588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400" dirty="0">
                <a:cs typeface="Times New Roman" panose="02020603050405020304" pitchFamily="18" charset="0"/>
              </a:rPr>
              <a:t>a kaupapa Māori movement to eliminate all forms of violence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400" dirty="0">
                <a:cs typeface="Times New Roman" panose="02020603050405020304" pitchFamily="18" charset="0"/>
              </a:rPr>
              <a:t>designed and led by Māori with support from government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altLang="en-US" sz="2400" dirty="0">
                <a:cs typeface="Times New Roman" panose="02020603050405020304" pitchFamily="18" charset="0"/>
              </a:rPr>
              <a:t>positive action in communities that helps </a:t>
            </a:r>
            <a:r>
              <a:rPr lang="en-NZ" altLang="en-US" sz="2400" dirty="0">
                <a:ea typeface="Times New Roman" panose="02020603050405020304" pitchFamily="18" charset="0"/>
                <a:cs typeface="Arial" panose="020B0604020202020204" pitchFamily="34" charset="0"/>
              </a:rPr>
              <a:t>whānau to thrive</a:t>
            </a:r>
          </a:p>
          <a:p>
            <a:endParaRPr lang="en-NZ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AE9E-7E58-4774-AE76-491B73AA9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977" y="1333154"/>
            <a:ext cx="9085342" cy="996682"/>
          </a:xfrm>
        </p:spPr>
        <p:txBody>
          <a:bodyPr/>
          <a:lstStyle/>
          <a:p>
            <a:pPr algn="ctr"/>
            <a:r>
              <a:rPr lang="en-NZ" dirty="0"/>
              <a:t>The partners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F42835-D71F-4A15-9B23-4787A657E8B7}"/>
              </a:ext>
            </a:extLst>
          </p:cNvPr>
          <p:cNvSpPr/>
          <p:nvPr/>
        </p:nvSpPr>
        <p:spPr>
          <a:xfrm>
            <a:off x="433493" y="2413274"/>
            <a:ext cx="5040560" cy="2777602"/>
          </a:xfrm>
          <a:prstGeom prst="ellipse">
            <a:avLst/>
          </a:prstGeom>
          <a:solidFill>
            <a:srgbClr val="4274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b="1" dirty="0"/>
              <a:t>Te Ao </a:t>
            </a:r>
            <a:r>
              <a:rPr lang="en-NZ" sz="2400" b="1" dirty="0">
                <a:solidFill>
                  <a:schemeClr val="bg1"/>
                </a:solidFill>
              </a:rPr>
              <a:t>Māori </a:t>
            </a:r>
            <a:r>
              <a:rPr lang="en-NZ" sz="2400" dirty="0">
                <a:solidFill>
                  <a:schemeClr val="bg1"/>
                </a:solidFill>
              </a:rPr>
              <a:t>– iwi leaders, whānau, hapū, practitioners, community leaders, Rangatahi (youth), kuia/kaumatua </a:t>
            </a:r>
            <a:r>
              <a:rPr lang="en-NZ" sz="2400" dirty="0"/>
              <a:t>(elders)</a:t>
            </a:r>
          </a:p>
          <a:p>
            <a:pPr algn="ctr"/>
            <a:endParaRPr lang="en-NZ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D4007C-9156-4426-97F6-E157324A2BAB}"/>
              </a:ext>
            </a:extLst>
          </p:cNvPr>
          <p:cNvSpPr/>
          <p:nvPr/>
        </p:nvSpPr>
        <p:spPr>
          <a:xfrm>
            <a:off x="5076568" y="2413273"/>
            <a:ext cx="4824536" cy="2772043"/>
          </a:xfrm>
          <a:prstGeom prst="ellipse">
            <a:avLst/>
          </a:prstGeom>
          <a:solidFill>
            <a:srgbClr val="00CC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b="1" dirty="0"/>
              <a:t>MSD (Govt) </a:t>
            </a:r>
            <a:r>
              <a:rPr lang="en-NZ" sz="2400" dirty="0"/>
              <a:t>– small team to nurture and support community action and change, support MRG, report to Govt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42F959-AF2A-43AF-8ACE-5AB7C882FEA3}"/>
              </a:ext>
            </a:extLst>
          </p:cNvPr>
          <p:cNvSpPr/>
          <p:nvPr/>
        </p:nvSpPr>
        <p:spPr>
          <a:xfrm>
            <a:off x="2829399" y="4668141"/>
            <a:ext cx="5029840" cy="2736304"/>
          </a:xfrm>
          <a:prstGeom prst="ellipse">
            <a:avLst/>
          </a:prstGeom>
          <a:solidFill>
            <a:srgbClr val="ADC87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b="1" dirty="0"/>
              <a:t>Maori Reference Group (MRG) - </a:t>
            </a:r>
            <a:r>
              <a:rPr lang="en-NZ" sz="2400" dirty="0"/>
              <a:t>brokers this relationship. Mechanism for community voice to have direct access to Govt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172678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C5860D1-5122-4D20-A742-D7D463E52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0025" y="1044575"/>
            <a:ext cx="11088688" cy="13684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NZ" alt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NZ" alt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altLang="en-US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it come from?</a:t>
            </a:r>
            <a:br>
              <a:rPr lang="en-NZ" altLang="en-US" sz="60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endParaRPr lang="en-NZ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1FD9B-6CD8-4555-8F3B-269E024FE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138" y="2557463"/>
            <a:ext cx="9793287" cy="259238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NZ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 mandate from the people lays foundation for E </a:t>
            </a:r>
            <a:r>
              <a:rPr lang="en-NZ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Tū</a:t>
            </a:r>
            <a:r>
              <a:rPr lang="en-NZ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alt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Whānau</a:t>
            </a:r>
            <a:endParaRPr lang="en-NZ" sz="25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200" dirty="0">
                <a:solidFill>
                  <a:schemeClr val="tx1"/>
                </a:solidFill>
              </a:rPr>
              <a:t>commitment from leaders at </a:t>
            </a:r>
            <a:r>
              <a:rPr lang="en-NZ" sz="2200" dirty="0" err="1">
                <a:solidFill>
                  <a:schemeClr val="tx1"/>
                </a:solidFill>
              </a:rPr>
              <a:t>Hopuhopu</a:t>
            </a:r>
            <a:r>
              <a:rPr lang="en-NZ" sz="2200" dirty="0">
                <a:solidFill>
                  <a:schemeClr val="tx1"/>
                </a:solidFill>
              </a:rPr>
              <a:t> Summit 2008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200" dirty="0">
                <a:solidFill>
                  <a:schemeClr val="tx1"/>
                </a:solidFill>
              </a:rPr>
              <a:t>grassroots </a:t>
            </a:r>
            <a:r>
              <a:rPr lang="en-NZ" sz="2200" dirty="0" err="1">
                <a:solidFill>
                  <a:schemeClr val="tx1"/>
                </a:solidFill>
              </a:rPr>
              <a:t>kōrero</a:t>
            </a:r>
            <a:r>
              <a:rPr lang="en-NZ" sz="2200" dirty="0">
                <a:solidFill>
                  <a:schemeClr val="tx1"/>
                </a:solidFill>
              </a:rPr>
              <a:t>, support and input from hui all around </a:t>
            </a:r>
            <a:r>
              <a:rPr lang="en-NZ" sz="2200" dirty="0" err="1">
                <a:solidFill>
                  <a:schemeClr val="tx1"/>
                </a:solidFill>
              </a:rPr>
              <a:t>Aotearoa</a:t>
            </a:r>
            <a:endParaRPr lang="en-NZ" sz="22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NZ" sz="2200" dirty="0">
                <a:solidFill>
                  <a:schemeClr val="tx1"/>
                </a:solidFill>
              </a:rPr>
              <a:t>a new approach, owned by Māori, based on </a:t>
            </a:r>
            <a:r>
              <a:rPr lang="en-NZ" sz="2200" dirty="0" err="1">
                <a:solidFill>
                  <a:schemeClr val="tx1"/>
                </a:solidFill>
              </a:rPr>
              <a:t>tikanga</a:t>
            </a:r>
            <a:r>
              <a:rPr lang="en-NZ" sz="2200" dirty="0">
                <a:solidFill>
                  <a:schemeClr val="tx1"/>
                </a:solidFill>
              </a:rPr>
              <a:t> and the values that make </a:t>
            </a:r>
            <a:r>
              <a:rPr lang="en-NZ" sz="2200" dirty="0" err="1">
                <a:solidFill>
                  <a:schemeClr val="tx1"/>
                </a:solidFill>
              </a:rPr>
              <a:t>whānau</a:t>
            </a:r>
            <a:r>
              <a:rPr lang="en-NZ" sz="2200" dirty="0">
                <a:solidFill>
                  <a:schemeClr val="tx1"/>
                </a:solidFill>
              </a:rPr>
              <a:t> strong.</a:t>
            </a:r>
          </a:p>
          <a:p>
            <a:pPr>
              <a:buFont typeface="Arial" charset="0"/>
              <a:buNone/>
              <a:defRPr/>
            </a:pPr>
            <a:endParaRPr lang="en-NZ" dirty="0">
              <a:solidFill>
                <a:schemeClr val="tx1"/>
              </a:solidFill>
            </a:endParaRPr>
          </a:p>
          <a:p>
            <a:pPr>
              <a:buFont typeface="Arial" charset="0"/>
              <a:buNone/>
              <a:defRPr/>
            </a:pPr>
            <a:endParaRPr lang="en-NZ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NZ" dirty="0"/>
          </a:p>
          <a:p>
            <a:pPr>
              <a:buFont typeface="Arial" charset="0"/>
              <a:buNone/>
              <a:defRPr/>
            </a:pPr>
            <a:endParaRPr lang="en-NZ" dirty="0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4229B16-95C4-419E-BFB7-6F2600C60445}"/>
              </a:ext>
            </a:extLst>
          </p:cNvPr>
          <p:cNvSpPr/>
          <p:nvPr/>
        </p:nvSpPr>
        <p:spPr>
          <a:xfrm>
            <a:off x="596900" y="4645025"/>
            <a:ext cx="8164513" cy="2305050"/>
          </a:xfrm>
          <a:prstGeom prst="wedgeEllipseCallout">
            <a:avLst>
              <a:gd name="adj1" fmla="val 46999"/>
              <a:gd name="adj2" fmla="val 6174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NZ" sz="2000" dirty="0">
                <a:solidFill>
                  <a:srgbClr val="FFFFFF"/>
                </a:solidFill>
              </a:rPr>
              <a:t>“The real strength of E Tū Whānau is that it belongs to our people – it’s not just some flash in the pan idea – it’s real, it’s genuine and it’s grounded in things Māori. That gives it a really strong chance of success.”</a:t>
            </a:r>
          </a:p>
          <a:p>
            <a:pPr algn="ctr">
              <a:spcBef>
                <a:spcPts val="600"/>
              </a:spcBef>
              <a:defRPr/>
            </a:pPr>
            <a:r>
              <a:rPr lang="en-NZ" sz="1400" b="1" dirty="0">
                <a:solidFill>
                  <a:schemeClr val="tx1"/>
                </a:solidFill>
              </a:rPr>
              <a:t>Darrin Haimona (Tainui, </a:t>
            </a:r>
            <a:r>
              <a:rPr lang="en-NZ" sz="1400" b="1" dirty="0" err="1">
                <a:solidFill>
                  <a:schemeClr val="tx1"/>
                </a:solidFill>
              </a:rPr>
              <a:t>Ngāti</a:t>
            </a:r>
            <a:r>
              <a:rPr lang="en-NZ" sz="1400" b="1" dirty="0">
                <a:solidFill>
                  <a:schemeClr val="tx1"/>
                </a:solidFill>
              </a:rPr>
              <a:t> </a:t>
            </a:r>
            <a:r>
              <a:rPr lang="en-NZ" sz="1400" b="1" dirty="0" err="1">
                <a:solidFill>
                  <a:schemeClr val="tx1"/>
                </a:solidFill>
              </a:rPr>
              <a:t>Haua</a:t>
            </a:r>
            <a:r>
              <a:rPr lang="en-NZ" sz="1400" b="1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D1D412E-0330-4D04-98D6-DA8461C96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1863" y="1549400"/>
            <a:ext cx="6445250" cy="863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altLang="mi-NZ" sz="54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		</a:t>
            </a:r>
            <a:r>
              <a:rPr lang="en-NZ" altLang="mi-NZ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NZ" altLang="mi-NZ" sz="5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kaupapa</a:t>
            </a:r>
            <a:endParaRPr lang="en-NZ" altLang="mi-NZ" sz="5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1C80A8A3-3405-4D9E-A062-83694C7F0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4388" y="2522538"/>
            <a:ext cx="5688012" cy="3995737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0"/>
              </a:spcBef>
              <a:defRPr/>
            </a:pPr>
            <a:r>
              <a:rPr lang="en-GB" altLang="mi-NZ" sz="2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T</a:t>
            </a:r>
            <a:r>
              <a:rPr lang="en-NZ" altLang="en-US" sz="2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ū</a:t>
            </a:r>
            <a:r>
              <a:rPr lang="en-GB" altLang="mi-NZ" sz="29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Whānau nurtures &amp; celebrates:</a:t>
            </a:r>
          </a:p>
          <a:p>
            <a:pPr marL="609600" indent="-609600">
              <a:defRPr/>
            </a:pPr>
            <a:endParaRPr lang="en-NZ" altLang="mi-NZ" sz="7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those things that make Māori strong and proud - </a:t>
            </a:r>
            <a:r>
              <a:rPr lang="en-NZ" altLang="mi-NZ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 mana </a:t>
            </a:r>
            <a:r>
              <a:rPr lang="en-NZ" altLang="mi-NZ" sz="2400" b="1" i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kaha</a:t>
            </a:r>
            <a:r>
              <a:rPr lang="en-NZ" altLang="mi-NZ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 te </a:t>
            </a:r>
            <a:r>
              <a:rPr lang="en-NZ" altLang="mi-NZ" sz="2400" b="1" i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whānau</a:t>
            </a:r>
            <a:r>
              <a:rPr lang="en-NZ" altLang="mi-NZ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NZ" altLang="mi-NZ" sz="8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NZ" altLang="mi-NZ" sz="2400" b="1" i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kahukura</a:t>
            </a:r>
            <a:r>
              <a:rPr lang="en-NZ" altLang="mi-NZ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altLang="mi-NZ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leaders that inspire positive change in </a:t>
            </a:r>
            <a:r>
              <a:rPr lang="en-NZ" altLang="mi-NZ" sz="24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whānau</a:t>
            </a:r>
            <a: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and communities</a:t>
            </a:r>
            <a:endParaRPr lang="en-NZ" altLang="mi-NZ" sz="24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NZ" altLang="mi-NZ" sz="2400" b="1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tikanga &amp; traditional values </a:t>
            </a:r>
            <a:r>
              <a:rPr lang="en-NZ" altLang="mi-NZ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– </a:t>
            </a:r>
            <a:br>
              <a:rPr lang="en-NZ" altLang="mi-NZ" sz="2400" i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foundation for positive </a:t>
            </a:r>
            <a:b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NZ" altLang="mi-NZ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change.</a:t>
            </a:r>
          </a:p>
          <a:p>
            <a:pPr marL="609600" indent="-609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NZ" altLang="mi-NZ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609600" indent="-609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NZ" altLang="mi-NZ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EB53-7010-4187-9379-A170C8BF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5" y="1765202"/>
            <a:ext cx="4154620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9722C-7B44-41F6-84A1-94D4A14C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7" y="4645677"/>
            <a:ext cx="4131553" cy="2323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BCA06CDF-2285-4E85-AF31-DCCF1E955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4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68A54D7-F827-4F2D-B099-65B83D5CD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263" y="1333500"/>
            <a:ext cx="9086850" cy="1223963"/>
          </a:xfrm>
        </p:spPr>
        <p:txBody>
          <a:bodyPr/>
          <a:lstStyle/>
          <a:p>
            <a:r>
              <a:rPr lang="en-NZ" altLang="en-US" sz="4800">
                <a:latin typeface="Arial" panose="020B0604020202020204" pitchFamily="34" charset="0"/>
                <a:cs typeface="Arial" panose="020B0604020202020204" pitchFamily="34" charset="0"/>
              </a:rPr>
              <a:t>Standing strong against violence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AD616343-E5FB-46C5-AF47-CA45CDB4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451100"/>
            <a:ext cx="6045200" cy="4483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364" name="Subtitle 2">
            <a:extLst>
              <a:ext uri="{FF2B5EF4-FFF2-40B4-BE49-F238E27FC236}">
                <a16:creationId xmlns:a16="http://schemas.microsoft.com/office/drawing/2014/main" id="{E12042A2-92EE-4980-9BCE-A893C6D94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50" y="2486025"/>
            <a:ext cx="3384550" cy="4410075"/>
          </a:xfrm>
        </p:spPr>
        <p:txBody>
          <a:bodyPr/>
          <a:lstStyle/>
          <a:p>
            <a:r>
              <a:rPr lang="en-NZ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Thousands have signed the </a:t>
            </a:r>
            <a:br>
              <a:rPr lang="en-NZ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altLang="en-US" sz="2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Tū Whānau Charter of Commitment </a:t>
            </a:r>
            <a:r>
              <a:rPr lang="en-NZ" alt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take a stand against violence</a:t>
            </a:r>
            <a:endParaRPr lang="en-NZ" altLang="en-US" sz="3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altLang="en-US" sz="3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3D08EFC7-8316-4AA8-99BF-8E8D6E60F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1" y="1640274"/>
            <a:ext cx="8027987" cy="5158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3" name="AutoShape 4" descr="2016 ETWSC 1st - WHAKATÅ TE KÄKANO by Mauri.mp4">
            <a:extLst>
              <a:ext uri="{FF2B5EF4-FFF2-40B4-BE49-F238E27FC236}">
                <a16:creationId xmlns:a16="http://schemas.microsoft.com/office/drawing/2014/main" id="{E77697F5-FBF7-44CB-8332-B5736FA3AC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71663" y="1009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78320B-B7AA-4133-8DA8-7225BF5F1FBB}"/>
              </a:ext>
            </a:extLst>
          </p:cNvPr>
          <p:cNvSpPr txBox="1"/>
          <p:nvPr/>
        </p:nvSpPr>
        <p:spPr>
          <a:xfrm>
            <a:off x="325438" y="5291138"/>
            <a:ext cx="8027987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NZ" sz="20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en-NZ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Kahukura cleave the air to provide the lift for others to follow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8F180B4C198844BF045B7BC2D5DE4A" ma:contentTypeVersion="14" ma:contentTypeDescription="Create a new document." ma:contentTypeScope="" ma:versionID="1dec24bc160e7b0ee8814810ec43aa44">
  <xsd:schema xmlns:xsd="http://www.w3.org/2001/XMLSchema" xmlns:xs="http://www.w3.org/2001/XMLSchema" xmlns:p="http://schemas.microsoft.com/office/2006/metadata/properties" xmlns:ns1="http://schemas.microsoft.com/sharepoint/v3" xmlns:ns2="941e4863-408d-4232-9006-e4ece879a4b8" xmlns:ns3="5fe5f515-21e2-4430-b2c5-8938785ae444" targetNamespace="http://schemas.microsoft.com/office/2006/metadata/properties" ma:root="true" ma:fieldsID="22dfb0d1190646018b03b0828d03809a" ns1:_="" ns2:_="" ns3:_="">
    <xsd:import namespace="http://schemas.microsoft.com/sharepoint/v3"/>
    <xsd:import namespace="941e4863-408d-4232-9006-e4ece879a4b8"/>
    <xsd:import namespace="5fe5f515-21e2-4430-b2c5-8938785ae4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e4863-408d-4232-9006-e4ece879a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5f515-21e2-4430-b2c5-8938785ae4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E374DEA-96CA-485C-8142-1C1483B3BCFA}"/>
</file>

<file path=customXml/itemProps2.xml><?xml version="1.0" encoding="utf-8"?>
<ds:datastoreItem xmlns:ds="http://schemas.openxmlformats.org/officeDocument/2006/customXml" ds:itemID="{04C3A6C8-29D7-4AA8-BBA3-48683D4E5363}"/>
</file>

<file path=customXml/itemProps3.xml><?xml version="1.0" encoding="utf-8"?>
<ds:datastoreItem xmlns:ds="http://schemas.openxmlformats.org/officeDocument/2006/customXml" ds:itemID="{71CD3818-5D48-4B83-B95A-7A15107C1814}"/>
</file>

<file path=docProps/app.xml><?xml version="1.0" encoding="utf-8"?>
<Properties xmlns="http://schemas.openxmlformats.org/officeDocument/2006/extended-properties" xmlns:vt="http://schemas.openxmlformats.org/officeDocument/2006/docPropsVTypes">
  <TotalTime>11909</TotalTime>
  <Words>568</Words>
  <Application>Microsoft Office PowerPoint</Application>
  <PresentationFormat>Custom</PresentationFormat>
  <Paragraphs>69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Verdana</vt:lpstr>
      <vt:lpstr>Wingdings</vt:lpstr>
      <vt:lpstr>Office Theme</vt:lpstr>
      <vt:lpstr>E Tū Whānau</vt:lpstr>
      <vt:lpstr>The vision</vt:lpstr>
      <vt:lpstr>What is E Tū Whānau?</vt:lpstr>
      <vt:lpstr>The partners</vt:lpstr>
      <vt:lpstr>  Where did it come from? </vt:lpstr>
      <vt:lpstr>  The kaupapa</vt:lpstr>
      <vt:lpstr>PowerPoint Presentation</vt:lpstr>
      <vt:lpstr>Standing strong against violence</vt:lpstr>
      <vt:lpstr>PowerPoint Presentation</vt:lpstr>
      <vt:lpstr>E Tū Whānau in action</vt:lpstr>
      <vt:lpstr>Our Mahere Rautaki - Framework for Change</vt:lpstr>
      <vt:lpstr>What difference is it making?</vt:lpstr>
      <vt:lpstr>E Tū Whānau – an innovative partnership</vt:lpstr>
      <vt:lpstr>PowerPoint Presentation</vt:lpstr>
    </vt:vector>
  </TitlesOfParts>
  <Company>Registered 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Robyn Adamson</dc:creator>
  <cp:lastModifiedBy>Glenda McCallum</cp:lastModifiedBy>
  <cp:revision>130</cp:revision>
  <cp:lastPrinted>2020-08-30T21:47:26Z</cp:lastPrinted>
  <dcterms:created xsi:type="dcterms:W3CDTF">2013-04-08T22:05:50Z</dcterms:created>
  <dcterms:modified xsi:type="dcterms:W3CDTF">2020-08-31T04:50:15Z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ive-Id">
    <vt:lpwstr>A12739256</vt:lpwstr>
  </property>
  <property fmtid="{D5CDD505-2E9C-101B-9397-08002B2CF9AE}" pid="3" name="Objective-Title">
    <vt:lpwstr>ETW PPT ANZOG Webinar 01-09-2020 FINAL</vt:lpwstr>
  </property>
  <property fmtid="{D5CDD505-2E9C-101B-9397-08002B2CF9AE}" pid="4" name="Objective-Comment">
    <vt:lpwstr/>
  </property>
  <property fmtid="{D5CDD505-2E9C-101B-9397-08002B2CF9AE}" pid="5" name="Objective-CreationStamp">
    <vt:filetime>2020-08-27T02:43:32Z</vt:filetime>
  </property>
  <property fmtid="{D5CDD505-2E9C-101B-9397-08002B2CF9AE}" pid="6" name="Objective-IsApproved">
    <vt:bool>false</vt:bool>
  </property>
  <property fmtid="{D5CDD505-2E9C-101B-9397-08002B2CF9AE}" pid="7" name="Objective-IsPublished">
    <vt:bool>false</vt:bool>
  </property>
  <property fmtid="{D5CDD505-2E9C-101B-9397-08002B2CF9AE}" pid="8" name="Objective-DatePublished">
    <vt:lpwstr/>
  </property>
  <property fmtid="{D5CDD505-2E9C-101B-9397-08002B2CF9AE}" pid="9" name="Objective-ModificationStamp">
    <vt:filetime>2020-08-27T02:56:50Z</vt:filetime>
  </property>
  <property fmtid="{D5CDD505-2E9C-101B-9397-08002B2CF9AE}" pid="10" name="Objective-Owner">
    <vt:lpwstr>Glenda McCallum</vt:lpwstr>
  </property>
  <property fmtid="{D5CDD505-2E9C-101B-9397-08002B2CF9AE}" pid="11" name="Objective-Path">
    <vt:lpwstr>Global Folder:MSD INFORMATION REPOSITORY:Service Delivery:Community Investment:Operational:Service Development and Innovation:Community Relations:E Tu Whanau:E Tu Whanau!:Communications:ETW presentations:</vt:lpwstr>
  </property>
  <property fmtid="{D5CDD505-2E9C-101B-9397-08002B2CF9AE}" pid="12" name="Objective-Parent">
    <vt:lpwstr>ETW presentations</vt:lpwstr>
  </property>
  <property fmtid="{D5CDD505-2E9C-101B-9397-08002B2CF9AE}" pid="13" name="Objective-State">
    <vt:lpwstr>Being Edited</vt:lpwstr>
  </property>
  <property fmtid="{D5CDD505-2E9C-101B-9397-08002B2CF9AE}" pid="14" name="Objective-Version">
    <vt:lpwstr>1.1</vt:lpwstr>
  </property>
  <property fmtid="{D5CDD505-2E9C-101B-9397-08002B2CF9AE}" pid="15" name="Objective-VersionNumber">
    <vt:r8>3</vt:r8>
  </property>
  <property fmtid="{D5CDD505-2E9C-101B-9397-08002B2CF9AE}" pid="16" name="Objective-VersionComment">
    <vt:lpwstr/>
  </property>
  <property fmtid="{D5CDD505-2E9C-101B-9397-08002B2CF9AE}" pid="17" name="Objective-FileNumber">
    <vt:lpwstr>SD/FA/05/02/12/02/11-437</vt:lpwstr>
  </property>
  <property fmtid="{D5CDD505-2E9C-101B-9397-08002B2CF9AE}" pid="18" name="Objective-Classification">
    <vt:lpwstr>[Inherited - In Confidence]</vt:lpwstr>
  </property>
  <property fmtid="{D5CDD505-2E9C-101B-9397-08002B2CF9AE}" pid="19" name="Objective-Caveats">
    <vt:lpwstr/>
  </property>
  <property fmtid="{D5CDD505-2E9C-101B-9397-08002B2CF9AE}" pid="20" name="Objective-Document Status [system]">
    <vt:lpwstr>Work in Progress</vt:lpwstr>
  </property>
  <property fmtid="{D5CDD505-2E9C-101B-9397-08002B2CF9AE}" pid="21" name="Objective-Email is Vaulted? [system]">
    <vt:lpwstr/>
  </property>
  <property fmtid="{D5CDD505-2E9C-101B-9397-08002B2CF9AE}" pid="22" name="ContentTypeId">
    <vt:lpwstr>0x0101004E8F180B4C198844BF045B7BC2D5DE4A</vt:lpwstr>
  </property>
</Properties>
</file>