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1275" r:id="rId6"/>
    <p:sldId id="1276" r:id="rId7"/>
    <p:sldId id="1270" r:id="rId8"/>
    <p:sldId id="1277" r:id="rId9"/>
    <p:sldId id="1308" r:id="rId10"/>
    <p:sldId id="1325" r:id="rId11"/>
    <p:sldId id="1326" r:id="rId12"/>
    <p:sldId id="262" r:id="rId13"/>
    <p:sldId id="1332" r:id="rId14"/>
    <p:sldId id="1309" r:id="rId15"/>
    <p:sldId id="1240" r:id="rId16"/>
    <p:sldId id="1258" r:id="rId17"/>
    <p:sldId id="1290" r:id="rId18"/>
    <p:sldId id="1291" r:id="rId19"/>
    <p:sldId id="1294" r:id="rId20"/>
    <p:sldId id="1243" r:id="rId21"/>
    <p:sldId id="911" r:id="rId22"/>
    <p:sldId id="992" r:id="rId23"/>
    <p:sldId id="1014" r:id="rId24"/>
    <p:sldId id="1015" r:id="rId25"/>
    <p:sldId id="1287" r:id="rId26"/>
    <p:sldId id="1330" r:id="rId27"/>
    <p:sldId id="1220" r:id="rId28"/>
    <p:sldId id="1218" r:id="rId29"/>
    <p:sldId id="1221" r:id="rId30"/>
    <p:sldId id="1331" r:id="rId31"/>
  </p:sldIdLst>
  <p:sldSz cx="12192000" cy="6858000"/>
  <p:notesSz cx="9540875" cy="6865938"/>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ler, Katelynn (MBWCB)" initials="FK(" lastIdx="31" clrIdx="0">
    <p:extLst>
      <p:ext uri="{19B8F6BF-5375-455C-9EA6-DF929625EA0E}">
        <p15:presenceInfo xmlns:p15="http://schemas.microsoft.com/office/powerpoint/2012/main" userId="S-1-5-21-3432221409-3570315047-4101495255-11854021" providerId="AD"/>
      </p:ext>
    </p:extLst>
  </p:cmAuthor>
  <p:cmAuthor id="2" name="Bell, Grant (MBWCB)" initials="GB" lastIdx="1" clrIdx="1">
    <p:extLst>
      <p:ext uri="{19B8F6BF-5375-455C-9EA6-DF929625EA0E}">
        <p15:presenceInfo xmlns:p15="http://schemas.microsoft.com/office/powerpoint/2012/main" userId="Bell, Grant (MBWCB)" providerId="None"/>
      </p:ext>
    </p:extLst>
  </p:cmAuthor>
  <p:cmAuthor id="3" name="Langley, Edward (MBWCB)" initials="LE(" lastIdx="3" clrIdx="2">
    <p:extLst>
      <p:ext uri="{19B8F6BF-5375-455C-9EA6-DF929625EA0E}">
        <p15:presenceInfo xmlns:p15="http://schemas.microsoft.com/office/powerpoint/2012/main" userId="S::edward.langley@colmarbrunton.co.nz::36457392-7fdb-420e-b9a6-066fd9490388" providerId="AD"/>
      </p:ext>
    </p:extLst>
  </p:cmAuthor>
  <p:cmAuthor id="4" name="Kane, Deanna (MBAKL)" initials="KD(" lastIdx="2" clrIdx="3">
    <p:extLst>
      <p:ext uri="{19B8F6BF-5375-455C-9EA6-DF929625EA0E}">
        <p15:presenceInfo xmlns:p15="http://schemas.microsoft.com/office/powerpoint/2012/main" userId="S::Deanna.Kane@colmarbrunton.co.nz::51d13911-9ef9-4b66-b2df-2da3dd4b5f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417"/>
    <a:srgbClr val="333F50"/>
    <a:srgbClr val="29323F"/>
    <a:srgbClr val="526580"/>
    <a:srgbClr val="EDEFF3"/>
    <a:srgbClr val="DCE1E8"/>
    <a:srgbClr val="B8C3D2"/>
    <a:srgbClr val="D86B40"/>
    <a:srgbClr val="9CABC0"/>
    <a:srgbClr val="42A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5417" autoAdjust="0"/>
  </p:normalViewPr>
  <p:slideViewPr>
    <p:cSldViewPr snapToGrid="0">
      <p:cViewPr varScale="1">
        <p:scale>
          <a:sx n="120" d="100"/>
          <a:sy n="120" d="100"/>
        </p:scale>
        <p:origin x="198" y="84"/>
      </p:cViewPr>
      <p:guideLst/>
    </p:cSldViewPr>
  </p:slideViewPr>
  <p:notesTextViewPr>
    <p:cViewPr>
      <p:scale>
        <a:sx n="3" d="2"/>
        <a:sy n="3" d="2"/>
      </p:scale>
      <p:origin x="0" y="0"/>
    </p:cViewPr>
  </p:notesTextViewPr>
  <p:sorterViewPr>
    <p:cViewPr varScale="1">
      <p:scale>
        <a:sx n="100" d="100"/>
        <a:sy n="100" d="100"/>
      </p:scale>
      <p:origin x="0" y="-3372"/>
    </p:cViewPr>
  </p:sorterViewPr>
  <p:notesViewPr>
    <p:cSldViewPr snapToGrid="0">
      <p:cViewPr varScale="1">
        <p:scale>
          <a:sx n="90" d="100"/>
          <a:sy n="90" d="100"/>
        </p:scale>
        <p:origin x="1666"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grant.bell\OneDrive%20-%20Kantar\MBWCBL0119%20Auto%20Sync%20Folder\Desktop\PSRI%202020%20Report%20Analysis.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rant.bell\OneDrive%20-%20Kantar\MBWCBL0119%20Auto%20Sync%20Folder\Desktop\PSRI%202020%20Report%20Analysis.xlsx" TargetMode="Externa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1742592006446E-2"/>
          <c:y val="0.14867180501731678"/>
          <c:w val="0.6360117811689453"/>
          <c:h val="0.6947848455381137"/>
        </c:manualLayout>
      </c:layout>
      <c:barChart>
        <c:barDir val="col"/>
        <c:grouping val="percentStacked"/>
        <c:varyColors val="0"/>
        <c:ser>
          <c:idx val="0"/>
          <c:order val="0"/>
          <c:tx>
            <c:strRef>
              <c:f>Sheet1!$B$1</c:f>
              <c:strCache>
                <c:ptCount val="1"/>
                <c:pt idx="0">
                  <c:v>% Fairness Pillar</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2016</c:v>
                </c:pt>
                <c:pt idx="1">
                  <c:v>2017</c:v>
                </c:pt>
                <c:pt idx="2">
                  <c:v>2018</c:v>
                </c:pt>
                <c:pt idx="3">
                  <c:v>2019</c:v>
                </c:pt>
                <c:pt idx="5">
                  <c:v>2020            Pre-Alert      Level 3</c:v>
                </c:pt>
                <c:pt idx="6">
                  <c:v>2020            Post-Alert Level 3</c:v>
                </c:pt>
              </c:strCache>
            </c:strRef>
          </c:cat>
          <c:val>
            <c:numRef>
              <c:f>Sheet1!$B$2:$B$9</c:f>
              <c:numCache>
                <c:formatCode>General</c:formatCode>
                <c:ptCount val="7"/>
                <c:pt idx="0">
                  <c:v>24</c:v>
                </c:pt>
                <c:pt idx="1">
                  <c:v>23</c:v>
                </c:pt>
                <c:pt idx="2">
                  <c:v>23</c:v>
                </c:pt>
                <c:pt idx="3">
                  <c:v>22</c:v>
                </c:pt>
                <c:pt idx="5">
                  <c:v>18</c:v>
                </c:pt>
                <c:pt idx="6">
                  <c:v>17</c:v>
                </c:pt>
              </c:numCache>
            </c:numRef>
          </c:val>
          <c:extLst>
            <c:ext xmlns:c16="http://schemas.microsoft.com/office/drawing/2014/chart" uri="{C3380CC4-5D6E-409C-BE32-E72D297353CC}">
              <c16:uniqueId val="{00000000-39B3-4EF8-9F44-25D8F6291DA8}"/>
            </c:ext>
          </c:extLst>
        </c:ser>
        <c:ser>
          <c:idx val="1"/>
          <c:order val="1"/>
          <c:tx>
            <c:strRef>
              <c:f>Sheet1!$C$1</c:f>
              <c:strCache>
                <c:ptCount val="1"/>
                <c:pt idx="0">
                  <c:v>% Leadership Pillar</c:v>
                </c:pt>
              </c:strCache>
            </c:strRef>
          </c:tx>
          <c:spPr>
            <a:solidFill>
              <a:srgbClr val="D86B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2016</c:v>
                </c:pt>
                <c:pt idx="1">
                  <c:v>2017</c:v>
                </c:pt>
                <c:pt idx="2">
                  <c:v>2018</c:v>
                </c:pt>
                <c:pt idx="3">
                  <c:v>2019</c:v>
                </c:pt>
                <c:pt idx="5">
                  <c:v>2020            Pre-Alert      Level 3</c:v>
                </c:pt>
                <c:pt idx="6">
                  <c:v>2020            Post-Alert Level 3</c:v>
                </c:pt>
              </c:strCache>
            </c:strRef>
          </c:cat>
          <c:val>
            <c:numRef>
              <c:f>Sheet1!$C$2:$C$9</c:f>
              <c:numCache>
                <c:formatCode>General</c:formatCode>
                <c:ptCount val="7"/>
                <c:pt idx="0">
                  <c:v>22</c:v>
                </c:pt>
                <c:pt idx="1">
                  <c:v>24</c:v>
                </c:pt>
                <c:pt idx="2">
                  <c:v>23</c:v>
                </c:pt>
                <c:pt idx="3">
                  <c:v>24</c:v>
                </c:pt>
                <c:pt idx="5">
                  <c:v>24</c:v>
                </c:pt>
                <c:pt idx="6">
                  <c:v>23</c:v>
                </c:pt>
              </c:numCache>
            </c:numRef>
          </c:val>
          <c:extLst>
            <c:ext xmlns:c16="http://schemas.microsoft.com/office/drawing/2014/chart" uri="{C3380CC4-5D6E-409C-BE32-E72D297353CC}">
              <c16:uniqueId val="{00000001-39B3-4EF8-9F44-25D8F6291DA8}"/>
            </c:ext>
          </c:extLst>
        </c:ser>
        <c:ser>
          <c:idx val="2"/>
          <c:order val="2"/>
          <c:tx>
            <c:strRef>
              <c:f>Sheet1!$D$1</c:f>
              <c:strCache>
                <c:ptCount val="1"/>
                <c:pt idx="0">
                  <c:v>% Social Responsibility Pillar</c:v>
                </c:pt>
              </c:strCache>
            </c:strRef>
          </c:tx>
          <c:spPr>
            <a:solidFill>
              <a:srgbClr val="D1B4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2016</c:v>
                </c:pt>
                <c:pt idx="1">
                  <c:v>2017</c:v>
                </c:pt>
                <c:pt idx="2">
                  <c:v>2018</c:v>
                </c:pt>
                <c:pt idx="3">
                  <c:v>2019</c:v>
                </c:pt>
                <c:pt idx="5">
                  <c:v>2020            Pre-Alert      Level 3</c:v>
                </c:pt>
                <c:pt idx="6">
                  <c:v>2020            Post-Alert Level 3</c:v>
                </c:pt>
              </c:strCache>
            </c:strRef>
          </c:cat>
          <c:val>
            <c:numRef>
              <c:f>Sheet1!$D$2:$D$9</c:f>
              <c:numCache>
                <c:formatCode>General</c:formatCode>
                <c:ptCount val="7"/>
                <c:pt idx="0">
                  <c:v>27</c:v>
                </c:pt>
                <c:pt idx="1">
                  <c:v>27</c:v>
                </c:pt>
                <c:pt idx="2">
                  <c:v>27</c:v>
                </c:pt>
                <c:pt idx="3">
                  <c:v>25</c:v>
                </c:pt>
                <c:pt idx="5">
                  <c:v>29</c:v>
                </c:pt>
                <c:pt idx="6">
                  <c:v>26</c:v>
                </c:pt>
              </c:numCache>
            </c:numRef>
          </c:val>
          <c:extLst>
            <c:ext xmlns:c16="http://schemas.microsoft.com/office/drawing/2014/chart" uri="{C3380CC4-5D6E-409C-BE32-E72D297353CC}">
              <c16:uniqueId val="{00000002-39B3-4EF8-9F44-25D8F6291DA8}"/>
            </c:ext>
          </c:extLst>
        </c:ser>
        <c:ser>
          <c:idx val="3"/>
          <c:order val="3"/>
          <c:tx>
            <c:strRef>
              <c:f>Sheet1!$E$1</c:f>
              <c:strCache>
                <c:ptCount val="1"/>
                <c:pt idx="0">
                  <c:v>% Trust Pillar</c:v>
                </c:pt>
              </c:strCache>
            </c:strRef>
          </c:tx>
          <c:spPr>
            <a:solidFill>
              <a:srgbClr val="6989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2016</c:v>
                </c:pt>
                <c:pt idx="1">
                  <c:v>2017</c:v>
                </c:pt>
                <c:pt idx="2">
                  <c:v>2018</c:v>
                </c:pt>
                <c:pt idx="3">
                  <c:v>2019</c:v>
                </c:pt>
                <c:pt idx="5">
                  <c:v>2020            Pre-Alert      Level 3</c:v>
                </c:pt>
                <c:pt idx="6">
                  <c:v>2020            Post-Alert Level 3</c:v>
                </c:pt>
              </c:strCache>
            </c:strRef>
          </c:cat>
          <c:val>
            <c:numRef>
              <c:f>Sheet1!$E$2:$E$9</c:f>
              <c:numCache>
                <c:formatCode>General</c:formatCode>
                <c:ptCount val="7"/>
                <c:pt idx="0">
                  <c:v>27</c:v>
                </c:pt>
                <c:pt idx="1">
                  <c:v>26</c:v>
                </c:pt>
                <c:pt idx="2">
                  <c:v>27</c:v>
                </c:pt>
                <c:pt idx="3">
                  <c:v>29</c:v>
                </c:pt>
                <c:pt idx="5">
                  <c:v>28</c:v>
                </c:pt>
                <c:pt idx="6">
                  <c:v>34</c:v>
                </c:pt>
              </c:numCache>
            </c:numRef>
          </c:val>
          <c:extLst>
            <c:ext xmlns:c16="http://schemas.microsoft.com/office/drawing/2014/chart" uri="{C3380CC4-5D6E-409C-BE32-E72D297353CC}">
              <c16:uniqueId val="{00000004-39B3-4EF8-9F44-25D8F6291DA8}"/>
            </c:ext>
          </c:extLst>
        </c:ser>
        <c:dLbls>
          <c:showLegendKey val="0"/>
          <c:showVal val="0"/>
          <c:showCatName val="0"/>
          <c:showSerName val="0"/>
          <c:showPercent val="0"/>
          <c:showBubbleSize val="0"/>
        </c:dLbls>
        <c:gapWidth val="176"/>
        <c:overlap val="100"/>
        <c:axId val="804802696"/>
        <c:axId val="804798104"/>
      </c:barChart>
      <c:catAx>
        <c:axId val="80480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A1F2C"/>
                </a:solidFill>
                <a:latin typeface="+mn-lt"/>
                <a:ea typeface="+mn-ea"/>
                <a:cs typeface="+mn-cs"/>
              </a:defRPr>
            </a:pPr>
            <a:endParaRPr lang="en-US"/>
          </a:p>
        </c:txPr>
        <c:crossAx val="804798104"/>
        <c:crosses val="autoZero"/>
        <c:auto val="1"/>
        <c:lblAlgn val="ctr"/>
        <c:lblOffset val="100"/>
        <c:noMultiLvlLbl val="0"/>
      </c:catAx>
      <c:valAx>
        <c:axId val="804798104"/>
        <c:scaling>
          <c:orientation val="minMax"/>
        </c:scaling>
        <c:delete val="1"/>
        <c:axPos val="l"/>
        <c:numFmt formatCode="0%" sourceLinked="1"/>
        <c:majorTickMark val="none"/>
        <c:minorTickMark val="none"/>
        <c:tickLblPos val="nextTo"/>
        <c:crossAx val="804802696"/>
        <c:crosses val="autoZero"/>
        <c:crossBetween val="between"/>
        <c:majorUnit val="0.2"/>
      </c:valAx>
      <c:spPr>
        <a:solidFill>
          <a:schemeClr val="bg1"/>
        </a:solidFill>
        <a:ln>
          <a:noFill/>
        </a:ln>
        <a:effectLst/>
      </c:spPr>
    </c:plotArea>
    <c:legend>
      <c:legendPos val="r"/>
      <c:layout>
        <c:manualLayout>
          <c:xMode val="edge"/>
          <c:yMode val="edge"/>
          <c:x val="0.78081912572335344"/>
          <c:y val="0.12610125648481246"/>
          <c:w val="0.1995853182074572"/>
          <c:h val="0.7560955560771615"/>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A1F2C"/>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85158174435096E-3"/>
          <c:y val="6.8294657470760897E-2"/>
          <c:w val="0.99656148418255652"/>
          <c:h val="0.77917995568913567"/>
        </c:manualLayout>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c:v>
                </c:pt>
                <c:pt idx="1">
                  <c:v>2018</c:v>
                </c:pt>
                <c:pt idx="2">
                  <c:v>2019</c:v>
                </c:pt>
                <c:pt idx="3">
                  <c:v>2020</c:v>
                </c:pt>
              </c:strCache>
            </c:strRef>
          </c:cat>
          <c:val>
            <c:numRef>
              <c:f>Sheet1!$B$2:$B$5</c:f>
              <c:numCache>
                <c:formatCode>_-* #,##0_-;\-* #,##0_-;_-* "-"??_-;_-@_-</c:formatCode>
                <c:ptCount val="4"/>
                <c:pt idx="0">
                  <c:v>31.39762337117179</c:v>
                </c:pt>
                <c:pt idx="1">
                  <c:v>33.517305241430456</c:v>
                </c:pt>
                <c:pt idx="2">
                  <c:v>35.448217408802854</c:v>
                </c:pt>
                <c:pt idx="3">
                  <c:v>42.968671794163861</c:v>
                </c:pt>
              </c:numCache>
            </c:numRef>
          </c:val>
          <c:extLst>
            <c:ext xmlns:c16="http://schemas.microsoft.com/office/drawing/2014/chart" uri="{C3380CC4-5D6E-409C-BE32-E72D297353CC}">
              <c16:uniqueId val="{00000008-F50F-4D51-A75A-6F6AC05EC01D}"/>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82996265234841E-2"/>
          <c:y val="6.8294657470760897E-2"/>
          <c:w val="0.96341700373476513"/>
          <c:h val="0.77917995568913567"/>
        </c:manualLayout>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c:v>
                </c:pt>
                <c:pt idx="1">
                  <c:v>2018</c:v>
                </c:pt>
                <c:pt idx="2">
                  <c:v>2019</c:v>
                </c:pt>
                <c:pt idx="3">
                  <c:v>2020</c:v>
                </c:pt>
              </c:strCache>
            </c:strRef>
          </c:cat>
          <c:val>
            <c:numRef>
              <c:f>Sheet1!$B$2:$B$5</c:f>
              <c:numCache>
                <c:formatCode>_-* #,##0_-;\-* #,##0_-;_-* "-"??_-;_-@_-</c:formatCode>
                <c:ptCount val="4"/>
                <c:pt idx="0">
                  <c:v>34.781291573091728</c:v>
                </c:pt>
                <c:pt idx="1">
                  <c:v>35.896632675237846</c:v>
                </c:pt>
                <c:pt idx="2">
                  <c:v>37.043225454794033</c:v>
                </c:pt>
                <c:pt idx="3">
                  <c:v>44.113597982283672</c:v>
                </c:pt>
              </c:numCache>
            </c:numRef>
          </c:val>
          <c:extLst>
            <c:ext xmlns:c16="http://schemas.microsoft.com/office/drawing/2014/chart" uri="{C3380CC4-5D6E-409C-BE32-E72D297353CC}">
              <c16:uniqueId val="{00000008-94F0-4F3D-9617-DFEDA3B20CBE}"/>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22988420779604E-2"/>
          <c:y val="7.619045541385816E-2"/>
          <c:w val="0.96695402315844081"/>
          <c:h val="0.72497481679113285"/>
        </c:manualLayout>
      </c:layout>
      <c:barChart>
        <c:barDir val="col"/>
        <c:grouping val="clustered"/>
        <c:varyColors val="0"/>
        <c:ser>
          <c:idx val="1"/>
          <c:order val="0"/>
          <c:tx>
            <c:strRef>
              <c:f>Sheet1!$B$1</c:f>
              <c:strCache>
                <c:ptCount val="1"/>
                <c:pt idx="0">
                  <c:v>Column1</c:v>
                </c:pt>
              </c:strCache>
            </c:strRef>
          </c:tx>
          <c:spPr>
            <a:solidFill>
              <a:srgbClr val="333F50"/>
            </a:solidFill>
            <a:ln>
              <a:noFill/>
            </a:ln>
            <a:effectLst/>
          </c:spPr>
          <c:invertIfNegative val="0"/>
          <c:dPt>
            <c:idx val="27"/>
            <c:invertIfNegative val="0"/>
            <c:bubble3D val="0"/>
            <c:spPr>
              <a:solidFill>
                <a:srgbClr val="42A0BE"/>
              </a:solidFill>
              <a:ln>
                <a:noFill/>
              </a:ln>
              <a:effectLst/>
            </c:spPr>
            <c:extLst>
              <c:ext xmlns:c16="http://schemas.microsoft.com/office/drawing/2014/chart" uri="{C3380CC4-5D6E-409C-BE32-E72D297353CC}">
                <c16:uniqueId val="{00000000-E13C-49F0-8113-7F3619FE8F9B}"/>
              </c:ext>
            </c:extLst>
          </c:dPt>
          <c:dPt>
            <c:idx val="38"/>
            <c:invertIfNegative val="0"/>
            <c:bubble3D val="0"/>
            <c:spPr>
              <a:solidFill>
                <a:srgbClr val="333F50"/>
              </a:solidFill>
              <a:ln>
                <a:noFill/>
              </a:ln>
              <a:effectLst/>
            </c:spPr>
            <c:extLst>
              <c:ext xmlns:c16="http://schemas.microsoft.com/office/drawing/2014/chart" uri="{C3380CC4-5D6E-409C-BE32-E72D297353CC}">
                <c16:uniqueId val="{00000000-A424-40A1-BD67-B04D136C6558}"/>
              </c:ext>
            </c:extLst>
          </c:dPt>
          <c:cat>
            <c:numRef>
              <c:f>Sheet1!$A$2:$A$102</c:f>
              <c:numCache>
                <c:formatCode>General</c:formatCode>
                <c:ptCount val="101"/>
                <c:pt idx="0">
                  <c:v>0</c:v>
                </c:pt>
                <c:pt idx="10">
                  <c:v>10</c:v>
                </c:pt>
                <c:pt idx="20">
                  <c:v>20</c:v>
                </c:pt>
                <c:pt idx="30">
                  <c:v>30</c:v>
                </c:pt>
                <c:pt idx="40">
                  <c:v>40</c:v>
                </c:pt>
                <c:pt idx="50">
                  <c:v>50</c:v>
                </c:pt>
                <c:pt idx="60">
                  <c:v>60</c:v>
                </c:pt>
                <c:pt idx="70">
                  <c:v>70</c:v>
                </c:pt>
                <c:pt idx="80">
                  <c:v>80</c:v>
                </c:pt>
                <c:pt idx="90">
                  <c:v>90</c:v>
                </c:pt>
                <c:pt idx="100">
                  <c:v>100</c:v>
                </c:pt>
              </c:numCache>
            </c:numRef>
          </c:cat>
          <c:val>
            <c:numRef>
              <c:f>Sheet1!$B$2:$B$102</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c:v>
                </c:pt>
                <c:pt idx="21">
                  <c:v>0</c:v>
                </c:pt>
                <c:pt idx="22">
                  <c:v>0</c:v>
                </c:pt>
                <c:pt idx="23">
                  <c:v>0</c:v>
                </c:pt>
                <c:pt idx="24">
                  <c:v>1</c:v>
                </c:pt>
                <c:pt idx="25">
                  <c:v>0</c:v>
                </c:pt>
                <c:pt idx="26">
                  <c:v>0</c:v>
                </c:pt>
                <c:pt idx="27">
                  <c:v>0</c:v>
                </c:pt>
                <c:pt idx="28">
                  <c:v>0</c:v>
                </c:pt>
                <c:pt idx="29">
                  <c:v>1</c:v>
                </c:pt>
                <c:pt idx="30">
                  <c:v>0</c:v>
                </c:pt>
                <c:pt idx="31">
                  <c:v>0</c:v>
                </c:pt>
                <c:pt idx="32">
                  <c:v>1</c:v>
                </c:pt>
                <c:pt idx="33">
                  <c:v>1</c:v>
                </c:pt>
                <c:pt idx="34">
                  <c:v>0</c:v>
                </c:pt>
                <c:pt idx="35">
                  <c:v>4</c:v>
                </c:pt>
                <c:pt idx="36">
                  <c:v>0</c:v>
                </c:pt>
                <c:pt idx="37">
                  <c:v>1</c:v>
                </c:pt>
                <c:pt idx="38">
                  <c:v>1</c:v>
                </c:pt>
                <c:pt idx="39">
                  <c:v>1</c:v>
                </c:pt>
                <c:pt idx="40">
                  <c:v>1</c:v>
                </c:pt>
                <c:pt idx="41">
                  <c:v>3</c:v>
                </c:pt>
                <c:pt idx="42">
                  <c:v>1</c:v>
                </c:pt>
                <c:pt idx="43">
                  <c:v>0</c:v>
                </c:pt>
                <c:pt idx="44">
                  <c:v>2</c:v>
                </c:pt>
                <c:pt idx="45">
                  <c:v>1</c:v>
                </c:pt>
                <c:pt idx="46">
                  <c:v>1</c:v>
                </c:pt>
                <c:pt idx="47">
                  <c:v>1</c:v>
                </c:pt>
                <c:pt idx="48">
                  <c:v>0</c:v>
                </c:pt>
                <c:pt idx="49">
                  <c:v>2</c:v>
                </c:pt>
                <c:pt idx="50">
                  <c:v>0</c:v>
                </c:pt>
                <c:pt idx="51">
                  <c:v>1</c:v>
                </c:pt>
                <c:pt idx="52">
                  <c:v>3</c:v>
                </c:pt>
                <c:pt idx="53">
                  <c:v>3</c:v>
                </c:pt>
                <c:pt idx="54">
                  <c:v>1</c:v>
                </c:pt>
                <c:pt idx="55">
                  <c:v>1</c:v>
                </c:pt>
                <c:pt idx="56">
                  <c:v>2</c:v>
                </c:pt>
                <c:pt idx="57">
                  <c:v>1</c:v>
                </c:pt>
                <c:pt idx="58">
                  <c:v>1</c:v>
                </c:pt>
                <c:pt idx="59">
                  <c:v>2</c:v>
                </c:pt>
                <c:pt idx="60">
                  <c:v>0</c:v>
                </c:pt>
                <c:pt idx="61">
                  <c:v>3</c:v>
                </c:pt>
                <c:pt idx="62">
                  <c:v>1</c:v>
                </c:pt>
                <c:pt idx="63">
                  <c:v>1</c:v>
                </c:pt>
                <c:pt idx="64">
                  <c:v>1</c:v>
                </c:pt>
                <c:pt idx="65">
                  <c:v>1</c:v>
                </c:pt>
                <c:pt idx="66">
                  <c:v>2</c:v>
                </c:pt>
                <c:pt idx="67">
                  <c:v>0</c:v>
                </c:pt>
                <c:pt idx="68">
                  <c:v>2</c:v>
                </c:pt>
                <c:pt idx="69">
                  <c:v>2</c:v>
                </c:pt>
                <c:pt idx="70">
                  <c:v>0</c:v>
                </c:pt>
                <c:pt idx="71">
                  <c:v>0</c:v>
                </c:pt>
                <c:pt idx="72">
                  <c:v>1</c:v>
                </c:pt>
                <c:pt idx="73">
                  <c:v>0</c:v>
                </c:pt>
                <c:pt idx="74">
                  <c:v>0</c:v>
                </c:pt>
                <c:pt idx="75">
                  <c:v>0</c:v>
                </c:pt>
                <c:pt idx="76">
                  <c:v>0</c:v>
                </c:pt>
                <c:pt idx="77">
                  <c:v>0</c:v>
                </c:pt>
                <c:pt idx="78">
                  <c:v>0</c:v>
                </c:pt>
                <c:pt idx="79">
                  <c:v>0</c:v>
                </c:pt>
                <c:pt idx="80">
                  <c:v>0</c:v>
                </c:pt>
                <c:pt idx="81">
                  <c:v>1</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val>
          <c:extLst>
            <c:ext xmlns:c16="http://schemas.microsoft.com/office/drawing/2014/chart" uri="{C3380CC4-5D6E-409C-BE32-E72D297353CC}">
              <c16:uniqueId val="{00000000-FE19-401D-8873-5F39086439EA}"/>
            </c:ext>
          </c:extLst>
        </c:ser>
        <c:dLbls>
          <c:showLegendKey val="0"/>
          <c:showVal val="0"/>
          <c:showCatName val="0"/>
          <c:showSerName val="0"/>
          <c:showPercent val="0"/>
          <c:showBubbleSize val="0"/>
        </c:dLbls>
        <c:gapWidth val="28"/>
        <c:axId val="181320592"/>
        <c:axId val="181321152"/>
      </c:barChart>
      <c:catAx>
        <c:axId val="181320592"/>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181321152"/>
        <c:crosses val="autoZero"/>
        <c:auto val="1"/>
        <c:lblAlgn val="ctr"/>
        <c:lblOffset val="100"/>
        <c:noMultiLvlLbl val="0"/>
      </c:catAx>
      <c:valAx>
        <c:axId val="181321152"/>
        <c:scaling>
          <c:orientation val="minMax"/>
        </c:scaling>
        <c:delete val="1"/>
        <c:axPos val="l"/>
        <c:numFmt formatCode="General" sourceLinked="1"/>
        <c:majorTickMark val="none"/>
        <c:minorTickMark val="none"/>
        <c:tickLblPos val="nextTo"/>
        <c:crossAx val="18132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22988420779604E-2"/>
          <c:y val="0.12675141485165498"/>
          <c:w val="0.96695402315844081"/>
          <c:h val="0.67441384717152164"/>
        </c:manualLayout>
      </c:layout>
      <c:barChart>
        <c:barDir val="col"/>
        <c:grouping val="clustered"/>
        <c:varyColors val="0"/>
        <c:ser>
          <c:idx val="1"/>
          <c:order val="0"/>
          <c:tx>
            <c:strRef>
              <c:f>Sheet1!$B$1</c:f>
              <c:strCache>
                <c:ptCount val="1"/>
                <c:pt idx="0">
                  <c:v>Column1</c:v>
                </c:pt>
              </c:strCache>
            </c:strRef>
          </c:tx>
          <c:spPr>
            <a:solidFill>
              <a:srgbClr val="333F50"/>
            </a:solidFill>
            <a:ln>
              <a:noFill/>
            </a:ln>
            <a:effectLst/>
          </c:spPr>
          <c:invertIfNegative val="0"/>
          <c:dPt>
            <c:idx val="36"/>
            <c:invertIfNegative val="0"/>
            <c:bubble3D val="0"/>
            <c:spPr>
              <a:solidFill>
                <a:srgbClr val="D1B417"/>
              </a:solidFill>
              <a:ln>
                <a:noFill/>
              </a:ln>
              <a:effectLst/>
            </c:spPr>
            <c:extLst>
              <c:ext xmlns:c16="http://schemas.microsoft.com/office/drawing/2014/chart" uri="{C3380CC4-5D6E-409C-BE32-E72D297353CC}">
                <c16:uniqueId val="{00000001-CABC-422A-A259-5724EEDB91FD}"/>
              </c:ext>
            </c:extLst>
          </c:dPt>
          <c:dPt>
            <c:idx val="37"/>
            <c:invertIfNegative val="0"/>
            <c:bubble3D val="0"/>
            <c:spPr>
              <a:solidFill>
                <a:srgbClr val="333F50"/>
              </a:solidFill>
              <a:ln>
                <a:noFill/>
              </a:ln>
              <a:effectLst/>
            </c:spPr>
            <c:extLst>
              <c:ext xmlns:c16="http://schemas.microsoft.com/office/drawing/2014/chart" uri="{C3380CC4-5D6E-409C-BE32-E72D297353CC}">
                <c16:uniqueId val="{00000003-CABC-422A-A259-5724EEDB91FD}"/>
              </c:ext>
            </c:extLst>
          </c:dPt>
          <c:cat>
            <c:numRef>
              <c:f>Sheet1!$A$2:$A$101</c:f>
              <c:numCache>
                <c:formatCode>General</c:formatCode>
                <c:ptCount val="100"/>
                <c:pt idx="0">
                  <c:v>1</c:v>
                </c:pt>
                <c:pt idx="9">
                  <c:v>10</c:v>
                </c:pt>
                <c:pt idx="19">
                  <c:v>20</c:v>
                </c:pt>
                <c:pt idx="29">
                  <c:v>30</c:v>
                </c:pt>
                <c:pt idx="39">
                  <c:v>40</c:v>
                </c:pt>
                <c:pt idx="49">
                  <c:v>50</c:v>
                </c:pt>
                <c:pt idx="59">
                  <c:v>60</c:v>
                </c:pt>
                <c:pt idx="69">
                  <c:v>70</c:v>
                </c:pt>
                <c:pt idx="79">
                  <c:v>80</c:v>
                </c:pt>
                <c:pt idx="89">
                  <c:v>90</c:v>
                </c:pt>
                <c:pt idx="99">
                  <c:v>100</c:v>
                </c:pt>
              </c:numCache>
            </c:numRef>
          </c:cat>
          <c:val>
            <c:numRef>
              <c:f>Sheet1!$B$2:$B$101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0</c:v>
                </c:pt>
                <c:pt idx="45">
                  <c:v>0</c:v>
                </c:pt>
                <c:pt idx="46">
                  <c:v>0</c:v>
                </c:pt>
                <c:pt idx="47">
                  <c:v>0</c:v>
                </c:pt>
                <c:pt idx="48">
                  <c:v>0</c:v>
                </c:pt>
                <c:pt idx="49">
                  <c:v>0</c:v>
                </c:pt>
                <c:pt idx="50">
                  <c:v>0</c:v>
                </c:pt>
                <c:pt idx="51">
                  <c:v>0</c:v>
                </c:pt>
                <c:pt idx="52">
                  <c:v>2</c:v>
                </c:pt>
                <c:pt idx="53">
                  <c:v>0</c:v>
                </c:pt>
                <c:pt idx="54">
                  <c:v>1</c:v>
                </c:pt>
                <c:pt idx="55">
                  <c:v>1</c:v>
                </c:pt>
                <c:pt idx="56">
                  <c:v>1</c:v>
                </c:pt>
                <c:pt idx="57">
                  <c:v>3</c:v>
                </c:pt>
                <c:pt idx="58">
                  <c:v>1</c:v>
                </c:pt>
                <c:pt idx="59">
                  <c:v>1</c:v>
                </c:pt>
                <c:pt idx="60">
                  <c:v>3</c:v>
                </c:pt>
                <c:pt idx="61">
                  <c:v>3</c:v>
                </c:pt>
                <c:pt idx="62">
                  <c:v>2</c:v>
                </c:pt>
                <c:pt idx="63">
                  <c:v>0</c:v>
                </c:pt>
                <c:pt idx="64">
                  <c:v>4</c:v>
                </c:pt>
                <c:pt idx="65">
                  <c:v>2</c:v>
                </c:pt>
                <c:pt idx="66">
                  <c:v>2</c:v>
                </c:pt>
                <c:pt idx="67">
                  <c:v>3</c:v>
                </c:pt>
                <c:pt idx="68">
                  <c:v>4</c:v>
                </c:pt>
                <c:pt idx="69">
                  <c:v>1</c:v>
                </c:pt>
                <c:pt idx="70">
                  <c:v>3</c:v>
                </c:pt>
                <c:pt idx="71">
                  <c:v>1</c:v>
                </c:pt>
                <c:pt idx="72">
                  <c:v>4</c:v>
                </c:pt>
                <c:pt idx="73">
                  <c:v>1</c:v>
                </c:pt>
                <c:pt idx="74">
                  <c:v>0</c:v>
                </c:pt>
                <c:pt idx="75">
                  <c:v>1</c:v>
                </c:pt>
                <c:pt idx="76">
                  <c:v>1</c:v>
                </c:pt>
                <c:pt idx="77">
                  <c:v>1</c:v>
                </c:pt>
                <c:pt idx="78">
                  <c:v>3</c:v>
                </c:pt>
                <c:pt idx="79">
                  <c:v>1</c:v>
                </c:pt>
                <c:pt idx="80">
                  <c:v>0</c:v>
                </c:pt>
                <c:pt idx="81">
                  <c:v>2</c:v>
                </c:pt>
                <c:pt idx="82">
                  <c:v>0</c:v>
                </c:pt>
                <c:pt idx="83">
                  <c:v>0</c:v>
                </c:pt>
                <c:pt idx="84">
                  <c:v>0</c:v>
                </c:pt>
                <c:pt idx="85">
                  <c:v>0</c:v>
                </c:pt>
                <c:pt idx="86">
                  <c:v>0</c:v>
                </c:pt>
                <c:pt idx="87">
                  <c:v>0</c:v>
                </c:pt>
                <c:pt idx="88">
                  <c:v>0</c:v>
                </c:pt>
                <c:pt idx="89">
                  <c:v>1</c:v>
                </c:pt>
                <c:pt idx="90">
                  <c:v>0</c:v>
                </c:pt>
                <c:pt idx="91">
                  <c:v>0</c:v>
                </c:pt>
                <c:pt idx="92">
                  <c:v>0</c:v>
                </c:pt>
                <c:pt idx="93">
                  <c:v>0</c:v>
                </c:pt>
                <c:pt idx="94">
                  <c:v>0</c:v>
                </c:pt>
                <c:pt idx="95">
                  <c:v>0</c:v>
                </c:pt>
                <c:pt idx="96">
                  <c:v>0</c:v>
                </c:pt>
                <c:pt idx="97">
                  <c:v>0</c:v>
                </c:pt>
                <c:pt idx="98">
                  <c:v>0</c:v>
                </c:pt>
                <c:pt idx="99">
                  <c:v>0</c:v>
                </c:pt>
              </c:numCache>
            </c:numRef>
          </c:val>
          <c:extLst>
            <c:ext xmlns:c16="http://schemas.microsoft.com/office/drawing/2014/chart" uri="{C3380CC4-5D6E-409C-BE32-E72D297353CC}">
              <c16:uniqueId val="{00000004-CABC-422A-A259-5724EEDB91FD}"/>
            </c:ext>
          </c:extLst>
        </c:ser>
        <c:dLbls>
          <c:showLegendKey val="0"/>
          <c:showVal val="0"/>
          <c:showCatName val="0"/>
          <c:showSerName val="0"/>
          <c:showPercent val="0"/>
          <c:showBubbleSize val="0"/>
        </c:dLbls>
        <c:gapWidth val="28"/>
        <c:axId val="181320592"/>
        <c:axId val="181321152"/>
      </c:barChart>
      <c:catAx>
        <c:axId val="181320592"/>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181321152"/>
        <c:crosses val="autoZero"/>
        <c:auto val="1"/>
        <c:lblAlgn val="ctr"/>
        <c:lblOffset val="100"/>
        <c:noMultiLvlLbl val="0"/>
      </c:catAx>
      <c:valAx>
        <c:axId val="181321152"/>
        <c:scaling>
          <c:orientation val="minMax"/>
        </c:scaling>
        <c:delete val="0"/>
        <c:axPos val="l"/>
        <c:numFmt formatCode="General" sourceLinked="1"/>
        <c:majorTickMark val="out"/>
        <c:minorTickMark val="none"/>
        <c:tickLblPos val="none"/>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81320592"/>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a:noFill/>
            </a:ln>
          </c:spPr>
          <c:marker>
            <c:symbol val="circle"/>
            <c:size val="9"/>
            <c:spPr>
              <a:solidFill>
                <a:schemeClr val="accent2"/>
              </a:solidFill>
              <a:ln>
                <a:noFill/>
              </a:ln>
            </c:spPr>
          </c:marker>
          <c:dPt>
            <c:idx val="0"/>
            <c:marker>
              <c:spPr>
                <a:solidFill>
                  <a:srgbClr val="00B050"/>
                </a:solidFill>
                <a:ln>
                  <a:noFill/>
                </a:ln>
              </c:spPr>
            </c:marker>
            <c:bubble3D val="0"/>
            <c:extLst>
              <c:ext xmlns:c16="http://schemas.microsoft.com/office/drawing/2014/chart" uri="{C3380CC4-5D6E-409C-BE32-E72D297353CC}">
                <c16:uniqueId val="{00000000-40D0-43A8-84F9-6A63C5AC56AD}"/>
              </c:ext>
            </c:extLst>
          </c:dPt>
          <c:dPt>
            <c:idx val="9"/>
            <c:marker>
              <c:spPr>
                <a:solidFill>
                  <a:srgbClr val="00B050"/>
                </a:solidFill>
                <a:ln>
                  <a:noFill/>
                </a:ln>
              </c:spPr>
            </c:marker>
            <c:bubble3D val="0"/>
            <c:extLst>
              <c:ext xmlns:c16="http://schemas.microsoft.com/office/drawing/2014/chart" uri="{C3380CC4-5D6E-409C-BE32-E72D297353CC}">
                <c16:uniqueId val="{00000009-40D0-43A8-84F9-6A63C5AC56AD}"/>
              </c:ext>
            </c:extLst>
          </c:dPt>
          <c:dPt>
            <c:idx val="10"/>
            <c:marker>
              <c:spPr>
                <a:solidFill>
                  <a:srgbClr val="00B050"/>
                </a:solidFill>
                <a:ln>
                  <a:noFill/>
                </a:ln>
              </c:spPr>
            </c:marker>
            <c:bubble3D val="0"/>
            <c:extLst>
              <c:ext xmlns:c16="http://schemas.microsoft.com/office/drawing/2014/chart" uri="{C3380CC4-5D6E-409C-BE32-E72D297353CC}">
                <c16:uniqueId val="{0000000A-40D0-43A8-84F9-6A63C5AC56AD}"/>
              </c:ext>
            </c:extLst>
          </c:dPt>
          <c:dPt>
            <c:idx val="11"/>
            <c:marker>
              <c:spPr>
                <a:solidFill>
                  <a:srgbClr val="00B050"/>
                </a:solidFill>
                <a:ln>
                  <a:noFill/>
                </a:ln>
              </c:spPr>
            </c:marker>
            <c:bubble3D val="0"/>
            <c:extLst>
              <c:ext xmlns:c16="http://schemas.microsoft.com/office/drawing/2014/chart" uri="{C3380CC4-5D6E-409C-BE32-E72D297353CC}">
                <c16:uniqueId val="{0000000B-40D0-43A8-84F9-6A63C5AC56AD}"/>
              </c:ext>
            </c:extLst>
          </c:dPt>
          <c:dPt>
            <c:idx val="12"/>
            <c:marker>
              <c:spPr>
                <a:solidFill>
                  <a:srgbClr val="00B050"/>
                </a:solidFill>
                <a:ln>
                  <a:noFill/>
                </a:ln>
              </c:spPr>
            </c:marker>
            <c:bubble3D val="0"/>
            <c:extLst>
              <c:ext xmlns:c16="http://schemas.microsoft.com/office/drawing/2014/chart" uri="{C3380CC4-5D6E-409C-BE32-E72D297353CC}">
                <c16:uniqueId val="{0000000C-40D0-43A8-84F9-6A63C5AC56AD}"/>
              </c:ext>
            </c:extLst>
          </c:dPt>
          <c:dPt>
            <c:idx val="23"/>
            <c:marker>
              <c:spPr>
                <a:solidFill>
                  <a:srgbClr val="C00000"/>
                </a:solidFill>
                <a:ln>
                  <a:noFill/>
                </a:ln>
              </c:spPr>
            </c:marker>
            <c:bubble3D val="0"/>
            <c:extLst>
              <c:ext xmlns:c16="http://schemas.microsoft.com/office/drawing/2014/chart" uri="{C3380CC4-5D6E-409C-BE32-E72D297353CC}">
                <c16:uniqueId val="{00000017-40D0-43A8-84F9-6A63C5AC56AD}"/>
              </c:ext>
            </c:extLst>
          </c:dPt>
          <c:dPt>
            <c:idx val="25"/>
            <c:marker>
              <c:spPr>
                <a:solidFill>
                  <a:srgbClr val="00B050"/>
                </a:solidFill>
                <a:ln>
                  <a:noFill/>
                </a:ln>
              </c:spPr>
            </c:marker>
            <c:bubble3D val="0"/>
            <c:extLst>
              <c:ext xmlns:c16="http://schemas.microsoft.com/office/drawing/2014/chart" uri="{C3380CC4-5D6E-409C-BE32-E72D297353CC}">
                <c16:uniqueId val="{00000019-40D0-43A8-84F9-6A63C5AC56AD}"/>
              </c:ext>
            </c:extLst>
          </c:dPt>
          <c:dPt>
            <c:idx val="29"/>
            <c:marker>
              <c:spPr>
                <a:solidFill>
                  <a:srgbClr val="00B050"/>
                </a:solidFill>
                <a:ln>
                  <a:noFill/>
                </a:ln>
              </c:spPr>
            </c:marker>
            <c:bubble3D val="0"/>
            <c:extLst>
              <c:ext xmlns:c16="http://schemas.microsoft.com/office/drawing/2014/chart" uri="{C3380CC4-5D6E-409C-BE32-E72D297353CC}">
                <c16:uniqueId val="{0000001D-40D0-43A8-84F9-6A63C5AC56AD}"/>
              </c:ext>
            </c:extLst>
          </c:dPt>
          <c:dPt>
            <c:idx val="30"/>
            <c:marker>
              <c:spPr>
                <a:solidFill>
                  <a:srgbClr val="C00000"/>
                </a:solidFill>
                <a:ln>
                  <a:noFill/>
                </a:ln>
              </c:spPr>
            </c:marker>
            <c:bubble3D val="0"/>
            <c:extLst>
              <c:ext xmlns:c16="http://schemas.microsoft.com/office/drawing/2014/chart" uri="{C3380CC4-5D6E-409C-BE32-E72D297353CC}">
                <c16:uniqueId val="{0000001E-40D0-43A8-84F9-6A63C5AC56AD}"/>
              </c:ext>
            </c:extLst>
          </c:dPt>
          <c:dPt>
            <c:idx val="36"/>
            <c:marker>
              <c:spPr>
                <a:solidFill>
                  <a:srgbClr val="C00000"/>
                </a:solidFill>
                <a:ln>
                  <a:noFill/>
                </a:ln>
              </c:spPr>
            </c:marker>
            <c:bubble3D val="0"/>
            <c:extLst>
              <c:ext xmlns:c16="http://schemas.microsoft.com/office/drawing/2014/chart" uri="{C3380CC4-5D6E-409C-BE32-E72D297353CC}">
                <c16:uniqueId val="{00000024-40D0-43A8-84F9-6A63C5AC56AD}"/>
              </c:ext>
            </c:extLst>
          </c:dPt>
          <c:dPt>
            <c:idx val="38"/>
            <c:marker>
              <c:spPr>
                <a:solidFill>
                  <a:srgbClr val="00B050"/>
                </a:solidFill>
                <a:ln>
                  <a:noFill/>
                </a:ln>
              </c:spPr>
            </c:marker>
            <c:bubble3D val="0"/>
            <c:extLst>
              <c:ext xmlns:c16="http://schemas.microsoft.com/office/drawing/2014/chart" uri="{C3380CC4-5D6E-409C-BE32-E72D297353CC}">
                <c16:uniqueId val="{00000026-40D0-43A8-84F9-6A63C5AC56AD}"/>
              </c:ext>
            </c:extLst>
          </c:dPt>
          <c:dPt>
            <c:idx val="39"/>
            <c:marker>
              <c:spPr>
                <a:solidFill>
                  <a:srgbClr val="C00000"/>
                </a:solidFill>
                <a:ln>
                  <a:noFill/>
                </a:ln>
              </c:spPr>
            </c:marker>
            <c:bubble3D val="0"/>
            <c:extLst>
              <c:ext xmlns:c16="http://schemas.microsoft.com/office/drawing/2014/chart" uri="{C3380CC4-5D6E-409C-BE32-E72D297353CC}">
                <c16:uniqueId val="{00000027-40D0-43A8-84F9-6A63C5AC56AD}"/>
              </c:ext>
            </c:extLst>
          </c:dPt>
          <c:dPt>
            <c:idx val="46"/>
            <c:marker>
              <c:spPr>
                <a:solidFill>
                  <a:srgbClr val="00B050"/>
                </a:solidFill>
                <a:ln>
                  <a:noFill/>
                </a:ln>
              </c:spPr>
            </c:marker>
            <c:bubble3D val="0"/>
            <c:extLst>
              <c:ext xmlns:c16="http://schemas.microsoft.com/office/drawing/2014/chart" uri="{C3380CC4-5D6E-409C-BE32-E72D297353CC}">
                <c16:uniqueId val="{0000002E-40D0-43A8-84F9-6A63C5AC56AD}"/>
              </c:ext>
            </c:extLst>
          </c:dPt>
          <c:dPt>
            <c:idx val="47"/>
            <c:marker>
              <c:spPr>
                <a:solidFill>
                  <a:srgbClr val="00B050"/>
                </a:solidFill>
                <a:ln>
                  <a:noFill/>
                </a:ln>
              </c:spPr>
            </c:marker>
            <c:bubble3D val="0"/>
            <c:extLst>
              <c:ext xmlns:c16="http://schemas.microsoft.com/office/drawing/2014/chart" uri="{C3380CC4-5D6E-409C-BE32-E72D297353CC}">
                <c16:uniqueId val="{0000002F-40D0-43A8-84F9-6A63C5AC56AD}"/>
              </c:ext>
            </c:extLst>
          </c:dPt>
          <c:dLbls>
            <c:dLbl>
              <c:idx val="0"/>
              <c:delete val="1"/>
              <c:extLst>
                <c:ext xmlns:c15="http://schemas.microsoft.com/office/drawing/2012/chart" uri="{CE6537A1-D6FC-4f65-9D91-7224C49458BB}"/>
                <c:ext xmlns:c16="http://schemas.microsoft.com/office/drawing/2014/chart" uri="{C3380CC4-5D6E-409C-BE32-E72D297353CC}">
                  <c16:uniqueId val="{00000000-40D0-43A8-84F9-6A63C5AC56AD}"/>
                </c:ext>
              </c:extLst>
            </c:dLbl>
            <c:dLbl>
              <c:idx val="1"/>
              <c:delete val="1"/>
              <c:extLst>
                <c:ext xmlns:c15="http://schemas.microsoft.com/office/drawing/2012/chart" uri="{CE6537A1-D6FC-4f65-9D91-7224C49458BB}"/>
                <c:ext xmlns:c16="http://schemas.microsoft.com/office/drawing/2014/chart" uri="{C3380CC4-5D6E-409C-BE32-E72D297353CC}">
                  <c16:uniqueId val="{00000001-40D0-43A8-84F9-6A63C5AC56AD}"/>
                </c:ext>
              </c:extLst>
            </c:dLbl>
            <c:dLbl>
              <c:idx val="2"/>
              <c:delete val="1"/>
              <c:extLst>
                <c:ext xmlns:c15="http://schemas.microsoft.com/office/drawing/2012/chart" uri="{CE6537A1-D6FC-4f65-9D91-7224C49458BB}"/>
                <c:ext xmlns:c16="http://schemas.microsoft.com/office/drawing/2014/chart" uri="{C3380CC4-5D6E-409C-BE32-E72D297353CC}">
                  <c16:uniqueId val="{00000002-40D0-43A8-84F9-6A63C5AC56AD}"/>
                </c:ext>
              </c:extLst>
            </c:dLbl>
            <c:dLbl>
              <c:idx val="3"/>
              <c:delete val="1"/>
              <c:extLst>
                <c:ext xmlns:c15="http://schemas.microsoft.com/office/drawing/2012/chart" uri="{CE6537A1-D6FC-4f65-9D91-7224C49458BB}"/>
                <c:ext xmlns:c16="http://schemas.microsoft.com/office/drawing/2014/chart" uri="{C3380CC4-5D6E-409C-BE32-E72D297353CC}">
                  <c16:uniqueId val="{00000003-40D0-43A8-84F9-6A63C5AC56AD}"/>
                </c:ext>
              </c:extLst>
            </c:dLbl>
            <c:dLbl>
              <c:idx val="4"/>
              <c:delete val="1"/>
              <c:extLst>
                <c:ext xmlns:c15="http://schemas.microsoft.com/office/drawing/2012/chart" uri="{CE6537A1-D6FC-4f65-9D91-7224C49458BB}"/>
                <c:ext xmlns:c16="http://schemas.microsoft.com/office/drawing/2014/chart" uri="{C3380CC4-5D6E-409C-BE32-E72D297353CC}">
                  <c16:uniqueId val="{00000004-40D0-43A8-84F9-6A63C5AC56AD}"/>
                </c:ext>
              </c:extLst>
            </c:dLbl>
            <c:dLbl>
              <c:idx val="5"/>
              <c:delete val="1"/>
              <c:extLst>
                <c:ext xmlns:c15="http://schemas.microsoft.com/office/drawing/2012/chart" uri="{CE6537A1-D6FC-4f65-9D91-7224C49458BB}"/>
                <c:ext xmlns:c16="http://schemas.microsoft.com/office/drawing/2014/chart" uri="{C3380CC4-5D6E-409C-BE32-E72D297353CC}">
                  <c16:uniqueId val="{00000005-40D0-43A8-84F9-6A63C5AC56AD}"/>
                </c:ext>
              </c:extLst>
            </c:dLbl>
            <c:dLbl>
              <c:idx val="6"/>
              <c:delete val="1"/>
              <c:extLst>
                <c:ext xmlns:c15="http://schemas.microsoft.com/office/drawing/2012/chart" uri="{CE6537A1-D6FC-4f65-9D91-7224C49458BB}"/>
                <c:ext xmlns:c16="http://schemas.microsoft.com/office/drawing/2014/chart" uri="{C3380CC4-5D6E-409C-BE32-E72D297353CC}">
                  <c16:uniqueId val="{00000006-40D0-43A8-84F9-6A63C5AC56AD}"/>
                </c:ext>
              </c:extLst>
            </c:dLbl>
            <c:dLbl>
              <c:idx val="7"/>
              <c:delete val="1"/>
              <c:extLst>
                <c:ext xmlns:c15="http://schemas.microsoft.com/office/drawing/2012/chart" uri="{CE6537A1-D6FC-4f65-9D91-7224C49458BB}"/>
                <c:ext xmlns:c16="http://schemas.microsoft.com/office/drawing/2014/chart" uri="{C3380CC4-5D6E-409C-BE32-E72D297353CC}">
                  <c16:uniqueId val="{00000007-40D0-43A8-84F9-6A63C5AC56AD}"/>
                </c:ext>
              </c:extLst>
            </c:dLbl>
            <c:dLbl>
              <c:idx val="8"/>
              <c:delete val="1"/>
              <c:extLst>
                <c:ext xmlns:c15="http://schemas.microsoft.com/office/drawing/2012/chart" uri="{CE6537A1-D6FC-4f65-9D91-7224C49458BB}"/>
                <c:ext xmlns:c16="http://schemas.microsoft.com/office/drawing/2014/chart" uri="{C3380CC4-5D6E-409C-BE32-E72D297353CC}">
                  <c16:uniqueId val="{00000008-40D0-43A8-84F9-6A63C5AC56AD}"/>
                </c:ext>
              </c:extLst>
            </c:dLbl>
            <c:dLbl>
              <c:idx val="9"/>
              <c:delete val="1"/>
              <c:extLst>
                <c:ext xmlns:c15="http://schemas.microsoft.com/office/drawing/2012/chart" uri="{CE6537A1-D6FC-4f65-9D91-7224C49458BB}"/>
                <c:ext xmlns:c16="http://schemas.microsoft.com/office/drawing/2014/chart" uri="{C3380CC4-5D6E-409C-BE32-E72D297353CC}">
                  <c16:uniqueId val="{00000009-40D0-43A8-84F9-6A63C5AC56AD}"/>
                </c:ext>
              </c:extLst>
            </c:dLbl>
            <c:dLbl>
              <c:idx val="10"/>
              <c:layout>
                <c:manualLayout>
                  <c:x val="-0.2823452848387959"/>
                  <c:y val="-0.18403771565574384"/>
                </c:manualLayout>
              </c:layout>
              <c:tx>
                <c:rich>
                  <a:bodyPr/>
                  <a:lstStyle/>
                  <a:p>
                    <a:r>
                      <a:rPr lang="en-US" dirty="0"/>
                      <a:t>New Zealand Customs Service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0D0-43A8-84F9-6A63C5AC56AD}"/>
                </c:ext>
              </c:extLst>
            </c:dLbl>
            <c:dLbl>
              <c:idx val="11"/>
              <c:delete val="1"/>
              <c:extLst>
                <c:ext xmlns:c15="http://schemas.microsoft.com/office/drawing/2012/chart" uri="{CE6537A1-D6FC-4f65-9D91-7224C49458BB}"/>
                <c:ext xmlns:c16="http://schemas.microsoft.com/office/drawing/2014/chart" uri="{C3380CC4-5D6E-409C-BE32-E72D297353CC}">
                  <c16:uniqueId val="{0000000B-40D0-43A8-84F9-6A63C5AC56AD}"/>
                </c:ext>
              </c:extLst>
            </c:dLbl>
            <c:dLbl>
              <c:idx val="12"/>
              <c:layout>
                <c:manualLayout>
                  <c:x val="-4.0854296594930013E-2"/>
                  <c:y val="0.21319203683526536"/>
                </c:manualLayout>
              </c:layout>
              <c:tx>
                <c:rich>
                  <a:bodyPr/>
                  <a:lstStyle/>
                  <a:p>
                    <a:r>
                      <a:rPr lang="en-US" dirty="0"/>
                      <a:t>Fire and</a:t>
                    </a:r>
                  </a:p>
                  <a:p>
                    <a:r>
                      <a:rPr lang="en-US" dirty="0"/>
                      <a:t> Emergency NZ</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0D0-43A8-84F9-6A63C5AC56AD}"/>
                </c:ext>
              </c:extLst>
            </c:dLbl>
            <c:dLbl>
              <c:idx val="13"/>
              <c:delete val="1"/>
              <c:extLst>
                <c:ext xmlns:c15="http://schemas.microsoft.com/office/drawing/2012/chart" uri="{CE6537A1-D6FC-4f65-9D91-7224C49458BB}"/>
                <c:ext xmlns:c16="http://schemas.microsoft.com/office/drawing/2014/chart" uri="{C3380CC4-5D6E-409C-BE32-E72D297353CC}">
                  <c16:uniqueId val="{0000000D-40D0-43A8-84F9-6A63C5AC56AD}"/>
                </c:ext>
              </c:extLst>
            </c:dLbl>
            <c:dLbl>
              <c:idx val="14"/>
              <c:delete val="1"/>
              <c:extLst>
                <c:ext xmlns:c15="http://schemas.microsoft.com/office/drawing/2012/chart" uri="{CE6537A1-D6FC-4f65-9D91-7224C49458BB}"/>
                <c:ext xmlns:c16="http://schemas.microsoft.com/office/drawing/2014/chart" uri="{C3380CC4-5D6E-409C-BE32-E72D297353CC}">
                  <c16:uniqueId val="{0000000E-40D0-43A8-84F9-6A63C5AC56AD}"/>
                </c:ext>
              </c:extLst>
            </c:dLbl>
            <c:dLbl>
              <c:idx val="15"/>
              <c:delete val="1"/>
              <c:extLst>
                <c:ext xmlns:c15="http://schemas.microsoft.com/office/drawing/2012/chart" uri="{CE6537A1-D6FC-4f65-9D91-7224C49458BB}"/>
                <c:ext xmlns:c16="http://schemas.microsoft.com/office/drawing/2014/chart" uri="{C3380CC4-5D6E-409C-BE32-E72D297353CC}">
                  <c16:uniqueId val="{0000000F-40D0-43A8-84F9-6A63C5AC56AD}"/>
                </c:ext>
              </c:extLst>
            </c:dLbl>
            <c:dLbl>
              <c:idx val="16"/>
              <c:delete val="1"/>
              <c:extLst>
                <c:ext xmlns:c15="http://schemas.microsoft.com/office/drawing/2012/chart" uri="{CE6537A1-D6FC-4f65-9D91-7224C49458BB}"/>
                <c:ext xmlns:c16="http://schemas.microsoft.com/office/drawing/2014/chart" uri="{C3380CC4-5D6E-409C-BE32-E72D297353CC}">
                  <c16:uniqueId val="{00000010-40D0-43A8-84F9-6A63C5AC56AD}"/>
                </c:ext>
              </c:extLst>
            </c:dLbl>
            <c:dLbl>
              <c:idx val="17"/>
              <c:delete val="1"/>
              <c:extLst>
                <c:ext xmlns:c15="http://schemas.microsoft.com/office/drawing/2012/chart" uri="{CE6537A1-D6FC-4f65-9D91-7224C49458BB}"/>
                <c:ext xmlns:c16="http://schemas.microsoft.com/office/drawing/2014/chart" uri="{C3380CC4-5D6E-409C-BE32-E72D297353CC}">
                  <c16:uniqueId val="{00000011-40D0-43A8-84F9-6A63C5AC56AD}"/>
                </c:ext>
              </c:extLst>
            </c:dLbl>
            <c:dLbl>
              <c:idx val="18"/>
              <c:delete val="1"/>
              <c:extLst>
                <c:ext xmlns:c15="http://schemas.microsoft.com/office/drawing/2012/chart" uri="{CE6537A1-D6FC-4f65-9D91-7224C49458BB}"/>
                <c:ext xmlns:c16="http://schemas.microsoft.com/office/drawing/2014/chart" uri="{C3380CC4-5D6E-409C-BE32-E72D297353CC}">
                  <c16:uniqueId val="{00000012-40D0-43A8-84F9-6A63C5AC56AD}"/>
                </c:ext>
              </c:extLst>
            </c:dLbl>
            <c:dLbl>
              <c:idx val="19"/>
              <c:delete val="1"/>
              <c:extLst>
                <c:ext xmlns:c15="http://schemas.microsoft.com/office/drawing/2012/chart" uri="{CE6537A1-D6FC-4f65-9D91-7224C49458BB}"/>
                <c:ext xmlns:c16="http://schemas.microsoft.com/office/drawing/2014/chart" uri="{C3380CC4-5D6E-409C-BE32-E72D297353CC}">
                  <c16:uniqueId val="{00000013-40D0-43A8-84F9-6A63C5AC56AD}"/>
                </c:ext>
              </c:extLst>
            </c:dLbl>
            <c:dLbl>
              <c:idx val="20"/>
              <c:delete val="1"/>
              <c:extLst>
                <c:ext xmlns:c15="http://schemas.microsoft.com/office/drawing/2012/chart" uri="{CE6537A1-D6FC-4f65-9D91-7224C49458BB}"/>
                <c:ext xmlns:c16="http://schemas.microsoft.com/office/drawing/2014/chart" uri="{C3380CC4-5D6E-409C-BE32-E72D297353CC}">
                  <c16:uniqueId val="{00000014-40D0-43A8-84F9-6A63C5AC56AD}"/>
                </c:ext>
              </c:extLst>
            </c:dLbl>
            <c:dLbl>
              <c:idx val="21"/>
              <c:delete val="1"/>
              <c:extLst>
                <c:ext xmlns:c15="http://schemas.microsoft.com/office/drawing/2012/chart" uri="{CE6537A1-D6FC-4f65-9D91-7224C49458BB}"/>
                <c:ext xmlns:c16="http://schemas.microsoft.com/office/drawing/2014/chart" uri="{C3380CC4-5D6E-409C-BE32-E72D297353CC}">
                  <c16:uniqueId val="{00000015-40D0-43A8-84F9-6A63C5AC56AD}"/>
                </c:ext>
              </c:extLst>
            </c:dLbl>
            <c:dLbl>
              <c:idx val="22"/>
              <c:delete val="1"/>
              <c:extLst>
                <c:ext xmlns:c15="http://schemas.microsoft.com/office/drawing/2012/chart" uri="{CE6537A1-D6FC-4f65-9D91-7224C49458BB}"/>
                <c:ext xmlns:c16="http://schemas.microsoft.com/office/drawing/2014/chart" uri="{C3380CC4-5D6E-409C-BE32-E72D297353CC}">
                  <c16:uniqueId val="{00000016-40D0-43A8-84F9-6A63C5AC56AD}"/>
                </c:ext>
              </c:extLst>
            </c:dLbl>
            <c:dLbl>
              <c:idx val="23"/>
              <c:delete val="1"/>
              <c:extLst>
                <c:ext xmlns:c15="http://schemas.microsoft.com/office/drawing/2012/chart" uri="{CE6537A1-D6FC-4f65-9D91-7224C49458BB}"/>
                <c:ext xmlns:c16="http://schemas.microsoft.com/office/drawing/2014/chart" uri="{C3380CC4-5D6E-409C-BE32-E72D297353CC}">
                  <c16:uniqueId val="{00000017-40D0-43A8-84F9-6A63C5AC56AD}"/>
                </c:ext>
              </c:extLst>
            </c:dLbl>
            <c:dLbl>
              <c:idx val="24"/>
              <c:delete val="1"/>
              <c:extLst>
                <c:ext xmlns:c15="http://schemas.microsoft.com/office/drawing/2012/chart" uri="{CE6537A1-D6FC-4f65-9D91-7224C49458BB}"/>
                <c:ext xmlns:c16="http://schemas.microsoft.com/office/drawing/2014/chart" uri="{C3380CC4-5D6E-409C-BE32-E72D297353CC}">
                  <c16:uniqueId val="{00000018-40D0-43A8-84F9-6A63C5AC56AD}"/>
                </c:ext>
              </c:extLst>
            </c:dLbl>
            <c:dLbl>
              <c:idx val="25"/>
              <c:layout>
                <c:manualLayout>
                  <c:x val="-0.28876222313058686"/>
                  <c:y val="-6.9347545029700627E-2"/>
                </c:manualLayout>
              </c:layout>
              <c:tx>
                <c:rich>
                  <a:bodyPr/>
                  <a:lstStyle/>
                  <a:p>
                    <a:r>
                      <a:rPr lang="en-US" dirty="0"/>
                      <a:t>Department of Conservation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40D0-43A8-84F9-6A63C5AC56AD}"/>
                </c:ext>
              </c:extLst>
            </c:dLbl>
            <c:dLbl>
              <c:idx val="26"/>
              <c:delete val="1"/>
              <c:extLst>
                <c:ext xmlns:c15="http://schemas.microsoft.com/office/drawing/2012/chart" uri="{CE6537A1-D6FC-4f65-9D91-7224C49458BB}"/>
                <c:ext xmlns:c16="http://schemas.microsoft.com/office/drawing/2014/chart" uri="{C3380CC4-5D6E-409C-BE32-E72D297353CC}">
                  <c16:uniqueId val="{0000001A-40D0-43A8-84F9-6A63C5AC56AD}"/>
                </c:ext>
              </c:extLst>
            </c:dLbl>
            <c:dLbl>
              <c:idx val="27"/>
              <c:delete val="1"/>
              <c:extLst>
                <c:ext xmlns:c15="http://schemas.microsoft.com/office/drawing/2012/chart" uri="{CE6537A1-D6FC-4f65-9D91-7224C49458BB}"/>
                <c:ext xmlns:c16="http://schemas.microsoft.com/office/drawing/2014/chart" uri="{C3380CC4-5D6E-409C-BE32-E72D297353CC}">
                  <c16:uniqueId val="{0000001B-40D0-43A8-84F9-6A63C5AC56AD}"/>
                </c:ext>
              </c:extLst>
            </c:dLbl>
            <c:dLbl>
              <c:idx val="28"/>
              <c:delete val="1"/>
              <c:extLst>
                <c:ext xmlns:c15="http://schemas.microsoft.com/office/drawing/2012/chart" uri="{CE6537A1-D6FC-4f65-9D91-7224C49458BB}"/>
                <c:ext xmlns:c16="http://schemas.microsoft.com/office/drawing/2014/chart" uri="{C3380CC4-5D6E-409C-BE32-E72D297353CC}">
                  <c16:uniqueId val="{0000001C-40D0-43A8-84F9-6A63C5AC56AD}"/>
                </c:ext>
              </c:extLst>
            </c:dLbl>
            <c:dLbl>
              <c:idx val="29"/>
              <c:layout>
                <c:manualLayout>
                  <c:x val="-0.27271987740110976"/>
                  <c:y val="-0.12535902370753566"/>
                </c:manualLayout>
              </c:layout>
              <c:tx>
                <c:rich>
                  <a:bodyPr/>
                  <a:lstStyle/>
                  <a:p>
                    <a:r>
                      <a:rPr lang="en-US" dirty="0"/>
                      <a:t>New Zealand Defence Force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40D0-43A8-84F9-6A63C5AC56AD}"/>
                </c:ext>
              </c:extLst>
            </c:dLbl>
            <c:dLbl>
              <c:idx val="30"/>
              <c:delete val="1"/>
              <c:extLst>
                <c:ext xmlns:c15="http://schemas.microsoft.com/office/drawing/2012/chart" uri="{CE6537A1-D6FC-4f65-9D91-7224C49458BB}"/>
                <c:ext xmlns:c16="http://schemas.microsoft.com/office/drawing/2014/chart" uri="{C3380CC4-5D6E-409C-BE32-E72D297353CC}">
                  <c16:uniqueId val="{0000001E-40D0-43A8-84F9-6A63C5AC56AD}"/>
                </c:ext>
              </c:extLst>
            </c:dLbl>
            <c:dLbl>
              <c:idx val="31"/>
              <c:delete val="1"/>
              <c:extLst>
                <c:ext xmlns:c15="http://schemas.microsoft.com/office/drawing/2012/chart" uri="{CE6537A1-D6FC-4f65-9D91-7224C49458BB}"/>
                <c:ext xmlns:c16="http://schemas.microsoft.com/office/drawing/2014/chart" uri="{C3380CC4-5D6E-409C-BE32-E72D297353CC}">
                  <c16:uniqueId val="{0000001F-40D0-43A8-84F9-6A63C5AC56AD}"/>
                </c:ext>
              </c:extLst>
            </c:dLbl>
            <c:dLbl>
              <c:idx val="32"/>
              <c:delete val="1"/>
              <c:extLst>
                <c:ext xmlns:c15="http://schemas.microsoft.com/office/drawing/2012/chart" uri="{CE6537A1-D6FC-4f65-9D91-7224C49458BB}"/>
                <c:ext xmlns:c16="http://schemas.microsoft.com/office/drawing/2014/chart" uri="{C3380CC4-5D6E-409C-BE32-E72D297353CC}">
                  <c16:uniqueId val="{00000020-40D0-43A8-84F9-6A63C5AC56AD}"/>
                </c:ext>
              </c:extLst>
            </c:dLbl>
            <c:dLbl>
              <c:idx val="33"/>
              <c:delete val="1"/>
              <c:extLst>
                <c:ext xmlns:c15="http://schemas.microsoft.com/office/drawing/2012/chart" uri="{CE6537A1-D6FC-4f65-9D91-7224C49458BB}"/>
                <c:ext xmlns:c16="http://schemas.microsoft.com/office/drawing/2014/chart" uri="{C3380CC4-5D6E-409C-BE32-E72D297353CC}">
                  <c16:uniqueId val="{00000021-40D0-43A8-84F9-6A63C5AC56AD}"/>
                </c:ext>
              </c:extLst>
            </c:dLbl>
            <c:dLbl>
              <c:idx val="34"/>
              <c:delete val="1"/>
              <c:extLst>
                <c:ext xmlns:c15="http://schemas.microsoft.com/office/drawing/2012/chart" uri="{CE6537A1-D6FC-4f65-9D91-7224C49458BB}"/>
                <c:ext xmlns:c16="http://schemas.microsoft.com/office/drawing/2014/chart" uri="{C3380CC4-5D6E-409C-BE32-E72D297353CC}">
                  <c16:uniqueId val="{00000022-40D0-43A8-84F9-6A63C5AC56AD}"/>
                </c:ext>
              </c:extLst>
            </c:dLbl>
            <c:dLbl>
              <c:idx val="35"/>
              <c:delete val="1"/>
              <c:extLst>
                <c:ext xmlns:c15="http://schemas.microsoft.com/office/drawing/2012/chart" uri="{CE6537A1-D6FC-4f65-9D91-7224C49458BB}"/>
                <c:ext xmlns:c16="http://schemas.microsoft.com/office/drawing/2014/chart" uri="{C3380CC4-5D6E-409C-BE32-E72D297353CC}">
                  <c16:uniqueId val="{00000023-40D0-43A8-84F9-6A63C5AC56AD}"/>
                </c:ext>
              </c:extLst>
            </c:dLbl>
            <c:dLbl>
              <c:idx val="36"/>
              <c:delete val="1"/>
              <c:extLst>
                <c:ext xmlns:c15="http://schemas.microsoft.com/office/drawing/2012/chart" uri="{CE6537A1-D6FC-4f65-9D91-7224C49458BB}"/>
                <c:ext xmlns:c16="http://schemas.microsoft.com/office/drawing/2014/chart" uri="{C3380CC4-5D6E-409C-BE32-E72D297353CC}">
                  <c16:uniqueId val="{00000024-40D0-43A8-84F9-6A63C5AC56AD}"/>
                </c:ext>
              </c:extLst>
            </c:dLbl>
            <c:dLbl>
              <c:idx val="37"/>
              <c:delete val="1"/>
              <c:extLst>
                <c:ext xmlns:c15="http://schemas.microsoft.com/office/drawing/2012/chart" uri="{CE6537A1-D6FC-4f65-9D91-7224C49458BB}"/>
                <c:ext xmlns:c16="http://schemas.microsoft.com/office/drawing/2014/chart" uri="{C3380CC4-5D6E-409C-BE32-E72D297353CC}">
                  <c16:uniqueId val="{00000025-40D0-43A8-84F9-6A63C5AC56AD}"/>
                </c:ext>
              </c:extLst>
            </c:dLbl>
            <c:dLbl>
              <c:idx val="38"/>
              <c:layout>
                <c:manualLayout>
                  <c:x val="-0.13315146955465942"/>
                  <c:y val="-4.2675412325969588E-2"/>
                </c:manualLayout>
              </c:layout>
              <c:tx>
                <c:rich>
                  <a:bodyPr/>
                  <a:lstStyle/>
                  <a:p>
                    <a:r>
                      <a:rPr lang="en-US" dirty="0"/>
                      <a:t>MetService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40D0-43A8-84F9-6A63C5AC56AD}"/>
                </c:ext>
              </c:extLst>
            </c:dLbl>
            <c:dLbl>
              <c:idx val="39"/>
              <c:delete val="1"/>
              <c:extLst>
                <c:ext xmlns:c15="http://schemas.microsoft.com/office/drawing/2012/chart" uri="{CE6537A1-D6FC-4f65-9D91-7224C49458BB}"/>
                <c:ext xmlns:c16="http://schemas.microsoft.com/office/drawing/2014/chart" uri="{C3380CC4-5D6E-409C-BE32-E72D297353CC}">
                  <c16:uniqueId val="{00000027-40D0-43A8-84F9-6A63C5AC56AD}"/>
                </c:ext>
              </c:extLst>
            </c:dLbl>
            <c:dLbl>
              <c:idx val="40"/>
              <c:delete val="1"/>
              <c:extLst>
                <c:ext xmlns:c15="http://schemas.microsoft.com/office/drawing/2012/chart" uri="{CE6537A1-D6FC-4f65-9D91-7224C49458BB}"/>
                <c:ext xmlns:c16="http://schemas.microsoft.com/office/drawing/2014/chart" uri="{C3380CC4-5D6E-409C-BE32-E72D297353CC}">
                  <c16:uniqueId val="{00000028-40D0-43A8-84F9-6A63C5AC56AD}"/>
                </c:ext>
              </c:extLst>
            </c:dLbl>
            <c:dLbl>
              <c:idx val="41"/>
              <c:delete val="1"/>
              <c:extLst>
                <c:ext xmlns:c15="http://schemas.microsoft.com/office/drawing/2012/chart" uri="{CE6537A1-D6FC-4f65-9D91-7224C49458BB}"/>
                <c:ext xmlns:c16="http://schemas.microsoft.com/office/drawing/2014/chart" uri="{C3380CC4-5D6E-409C-BE32-E72D297353CC}">
                  <c16:uniqueId val="{00000029-40D0-43A8-84F9-6A63C5AC56AD}"/>
                </c:ext>
              </c:extLst>
            </c:dLbl>
            <c:dLbl>
              <c:idx val="42"/>
              <c:delete val="1"/>
              <c:extLst>
                <c:ext xmlns:c15="http://schemas.microsoft.com/office/drawing/2012/chart" uri="{CE6537A1-D6FC-4f65-9D91-7224C49458BB}"/>
                <c:ext xmlns:c16="http://schemas.microsoft.com/office/drawing/2014/chart" uri="{C3380CC4-5D6E-409C-BE32-E72D297353CC}">
                  <c16:uniqueId val="{0000002A-40D0-43A8-84F9-6A63C5AC56AD}"/>
                </c:ext>
              </c:extLst>
            </c:dLbl>
            <c:dLbl>
              <c:idx val="43"/>
              <c:delete val="1"/>
              <c:extLst>
                <c:ext xmlns:c15="http://schemas.microsoft.com/office/drawing/2012/chart" uri="{CE6537A1-D6FC-4f65-9D91-7224C49458BB}"/>
                <c:ext xmlns:c16="http://schemas.microsoft.com/office/drawing/2014/chart" uri="{C3380CC4-5D6E-409C-BE32-E72D297353CC}">
                  <c16:uniqueId val="{0000002B-40D0-43A8-84F9-6A63C5AC56AD}"/>
                </c:ext>
              </c:extLst>
            </c:dLbl>
            <c:dLbl>
              <c:idx val="44"/>
              <c:delete val="1"/>
              <c:extLst>
                <c:ext xmlns:c15="http://schemas.microsoft.com/office/drawing/2012/chart" uri="{CE6537A1-D6FC-4f65-9D91-7224C49458BB}"/>
                <c:ext xmlns:c16="http://schemas.microsoft.com/office/drawing/2014/chart" uri="{C3380CC4-5D6E-409C-BE32-E72D297353CC}">
                  <c16:uniqueId val="{0000002C-40D0-43A8-84F9-6A63C5AC56AD}"/>
                </c:ext>
              </c:extLst>
            </c:dLbl>
            <c:dLbl>
              <c:idx val="45"/>
              <c:delete val="1"/>
              <c:extLst>
                <c:ext xmlns:c15="http://schemas.microsoft.com/office/drawing/2012/chart" uri="{CE6537A1-D6FC-4f65-9D91-7224C49458BB}"/>
                <c:ext xmlns:c16="http://schemas.microsoft.com/office/drawing/2014/chart" uri="{C3380CC4-5D6E-409C-BE32-E72D297353CC}">
                  <c16:uniqueId val="{0000002D-40D0-43A8-84F9-6A63C5AC56AD}"/>
                </c:ext>
              </c:extLst>
            </c:dLbl>
            <c:dLbl>
              <c:idx val="46"/>
              <c:layout>
                <c:manualLayout>
                  <c:x val="-0.26469870453637118"/>
                  <c:y val="-7.7349184840819873E-2"/>
                </c:manualLayout>
              </c:layout>
              <c:tx>
                <c:rich>
                  <a:bodyPr/>
                  <a:lstStyle/>
                  <a:p>
                    <a:r>
                      <a:rPr lang="en-NZ" dirty="0"/>
                      <a:t>Ministry of Civil Defence &amp; Emergency Management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40D0-43A8-84F9-6A63C5AC56AD}"/>
                </c:ext>
              </c:extLst>
            </c:dLbl>
            <c:dLbl>
              <c:idx val="47"/>
              <c:layout>
                <c:manualLayout>
                  <c:x val="-8.8232901512123832E-2"/>
                  <c:y val="-2.4004919433357891E-2"/>
                </c:manualLayout>
              </c:layout>
              <c:tx>
                <c:rich>
                  <a:bodyPr/>
                  <a:lstStyle/>
                  <a:p>
                    <a:r>
                      <a:rPr lang="en-US" dirty="0"/>
                      <a:t>NIWA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40D0-43A8-84F9-6A63C5AC56AD}"/>
                </c:ext>
              </c:extLst>
            </c:dLbl>
            <c:dLbl>
              <c:idx val="48"/>
              <c:delete val="1"/>
              <c:extLst>
                <c:ext xmlns:c15="http://schemas.microsoft.com/office/drawing/2012/chart" uri="{CE6537A1-D6FC-4f65-9D91-7224C49458BB}"/>
                <c:ext xmlns:c16="http://schemas.microsoft.com/office/drawing/2014/chart" uri="{C3380CC4-5D6E-409C-BE32-E72D297353CC}">
                  <c16:uniqueId val="{00000030-40D0-43A8-84F9-6A63C5AC56AD}"/>
                </c:ext>
              </c:extLst>
            </c:dLbl>
            <c:dLbl>
              <c:idx val="49"/>
              <c:delete val="1"/>
              <c:extLst>
                <c:ext xmlns:c15="http://schemas.microsoft.com/office/drawing/2012/chart" uri="{CE6537A1-D6FC-4f65-9D91-7224C49458BB}"/>
                <c:ext xmlns:c16="http://schemas.microsoft.com/office/drawing/2014/chart" uri="{C3380CC4-5D6E-409C-BE32-E72D297353CC}">
                  <c16:uniqueId val="{00000031-40D0-43A8-84F9-6A63C5AC56AD}"/>
                </c:ext>
              </c:extLst>
            </c:dLbl>
            <c:dLbl>
              <c:idx val="50"/>
              <c:delete val="1"/>
              <c:extLst>
                <c:ext xmlns:c15="http://schemas.microsoft.com/office/drawing/2012/chart" uri="{CE6537A1-D6FC-4f65-9D91-7224C49458BB}"/>
                <c:ext xmlns:c16="http://schemas.microsoft.com/office/drawing/2014/chart" uri="{C3380CC4-5D6E-409C-BE32-E72D297353CC}">
                  <c16:uniqueId val="{00000032-40D0-43A8-84F9-6A63C5AC56AD}"/>
                </c:ext>
              </c:extLst>
            </c:dLbl>
            <c:dLbl>
              <c:idx val="51"/>
              <c:delete val="1"/>
              <c:extLst>
                <c:ext xmlns:c15="http://schemas.microsoft.com/office/drawing/2012/chart" uri="{CE6537A1-D6FC-4f65-9D91-7224C49458BB}"/>
                <c:ext xmlns:c16="http://schemas.microsoft.com/office/drawing/2014/chart" uri="{C3380CC4-5D6E-409C-BE32-E72D297353CC}">
                  <c16:uniqueId val="{00000033-40D0-43A8-84F9-6A63C5AC56AD}"/>
                </c:ext>
              </c:extLst>
            </c:dLbl>
            <c:dLbl>
              <c:idx val="52"/>
              <c:delete val="1"/>
              <c:extLst>
                <c:ext xmlns:c15="http://schemas.microsoft.com/office/drawing/2012/chart" uri="{CE6537A1-D6FC-4f65-9D91-7224C49458BB}"/>
                <c:ext xmlns:c16="http://schemas.microsoft.com/office/drawing/2014/chart" uri="{C3380CC4-5D6E-409C-BE32-E72D297353CC}">
                  <c16:uniqueId val="{00000034-40D0-43A8-84F9-6A63C5AC56AD}"/>
                </c:ext>
              </c:extLst>
            </c:dLbl>
            <c:dLbl>
              <c:idx val="53"/>
              <c:delete val="1"/>
              <c:extLst>
                <c:ext xmlns:c15="http://schemas.microsoft.com/office/drawing/2012/chart" uri="{CE6537A1-D6FC-4f65-9D91-7224C49458BB}"/>
                <c:ext xmlns:c16="http://schemas.microsoft.com/office/drawing/2014/chart" uri="{C3380CC4-5D6E-409C-BE32-E72D297353CC}">
                  <c16:uniqueId val="{00000035-40D0-43A8-84F9-6A63C5AC56AD}"/>
                </c:ext>
              </c:extLst>
            </c:dLbl>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solidFill>
                        <a:schemeClr val="bg1">
                          <a:lumMod val="75000"/>
                        </a:schemeClr>
                      </a:solidFill>
                      <a:prstDash val="dash"/>
                    </a:ln>
                  </c:spPr>
                </c15:leaderLines>
              </c:ext>
            </c:extLst>
          </c:dLbls>
          <c:trendline>
            <c:trendlineType val="poly"/>
            <c:order val="3"/>
            <c:dispRSqr val="0"/>
            <c:dispEq val="0"/>
          </c:trendline>
          <c:xVal>
            <c:numRef>
              <c:f>'Legitimacy of purpose'!$B$3:$B$56</c:f>
              <c:numCache>
                <c:formatCode>0%</c:formatCode>
                <c:ptCount val="54"/>
                <c:pt idx="0">
                  <c:v>0.76168793758289999</c:v>
                </c:pt>
                <c:pt idx="1">
                  <c:v>0.68257853818979997</c:v>
                </c:pt>
                <c:pt idx="2">
                  <c:v>0.57676061230469999</c:v>
                </c:pt>
                <c:pt idx="3">
                  <c:v>0.64604107469299998</c:v>
                </c:pt>
                <c:pt idx="4">
                  <c:v>0.7266695359659</c:v>
                </c:pt>
                <c:pt idx="5">
                  <c:v>0.69907895573669998</c:v>
                </c:pt>
                <c:pt idx="6">
                  <c:v>0.67944436389469987</c:v>
                </c:pt>
                <c:pt idx="7">
                  <c:v>0.70742925151839997</c:v>
                </c:pt>
                <c:pt idx="8">
                  <c:v>0.66093562527789995</c:v>
                </c:pt>
                <c:pt idx="9">
                  <c:v>0.79055883131849991</c:v>
                </c:pt>
                <c:pt idx="10">
                  <c:v>0.81778552218909994</c:v>
                </c:pt>
                <c:pt idx="11">
                  <c:v>0.81990791637119997</c:v>
                </c:pt>
                <c:pt idx="12">
                  <c:v>0.89947174124846008</c:v>
                </c:pt>
                <c:pt idx="13">
                  <c:v>0.73256251502000003</c:v>
                </c:pt>
                <c:pt idx="14">
                  <c:v>0.74150995481659998</c:v>
                </c:pt>
                <c:pt idx="15">
                  <c:v>0.72956182336990005</c:v>
                </c:pt>
                <c:pt idx="16">
                  <c:v>0.66082882956849998</c:v>
                </c:pt>
                <c:pt idx="17">
                  <c:v>0.64862076086599996</c:v>
                </c:pt>
                <c:pt idx="18">
                  <c:v>0.654795725213</c:v>
                </c:pt>
                <c:pt idx="19">
                  <c:v>0.65071860376570001</c:v>
                </c:pt>
                <c:pt idx="20">
                  <c:v>0.71796305499290003</c:v>
                </c:pt>
                <c:pt idx="21">
                  <c:v>0.67028459527640005</c:v>
                </c:pt>
                <c:pt idx="22">
                  <c:v>0.60667507633130002</c:v>
                </c:pt>
                <c:pt idx="23">
                  <c:v>0.44099254267644006</c:v>
                </c:pt>
                <c:pt idx="24">
                  <c:v>0.66831396021099998</c:v>
                </c:pt>
                <c:pt idx="25">
                  <c:v>0.80017236851620011</c:v>
                </c:pt>
                <c:pt idx="26">
                  <c:v>0.63346170276909997</c:v>
                </c:pt>
                <c:pt idx="27">
                  <c:v>0.6242159133538</c:v>
                </c:pt>
                <c:pt idx="28">
                  <c:v>0.6046368692863</c:v>
                </c:pt>
                <c:pt idx="29">
                  <c:v>0.78899016176780001</c:v>
                </c:pt>
                <c:pt idx="30">
                  <c:v>0.5456930327674</c:v>
                </c:pt>
                <c:pt idx="31">
                  <c:v>0.69142270127390004</c:v>
                </c:pt>
                <c:pt idx="32">
                  <c:v>0.70992167385880001</c:v>
                </c:pt>
                <c:pt idx="33">
                  <c:v>0.69379404858630001</c:v>
                </c:pt>
                <c:pt idx="34">
                  <c:v>0.68421486115810004</c:v>
                </c:pt>
                <c:pt idx="35">
                  <c:v>0.56167610590850003</c:v>
                </c:pt>
                <c:pt idx="36">
                  <c:v>0.52659103208367997</c:v>
                </c:pt>
                <c:pt idx="37">
                  <c:v>0.58384582743449998</c:v>
                </c:pt>
                <c:pt idx="38">
                  <c:v>0.77635371798609998</c:v>
                </c:pt>
                <c:pt idx="39">
                  <c:v>0.52821394556379997</c:v>
                </c:pt>
                <c:pt idx="40">
                  <c:v>0.60924104689519998</c:v>
                </c:pt>
                <c:pt idx="41">
                  <c:v>0.62065837581390004</c:v>
                </c:pt>
                <c:pt idx="42">
                  <c:v>0.57908650858529997</c:v>
                </c:pt>
                <c:pt idx="43">
                  <c:v>0.73033191046659995</c:v>
                </c:pt>
                <c:pt idx="44">
                  <c:v>0.60911860442760002</c:v>
                </c:pt>
                <c:pt idx="45">
                  <c:v>0.71223765203260003</c:v>
                </c:pt>
                <c:pt idx="46">
                  <c:v>0.79220394810030004</c:v>
                </c:pt>
                <c:pt idx="47">
                  <c:v>0.77105748887509995</c:v>
                </c:pt>
                <c:pt idx="48">
                  <c:v>0.62464606823870006</c:v>
                </c:pt>
                <c:pt idx="49">
                  <c:v>0.62746051591320007</c:v>
                </c:pt>
                <c:pt idx="50">
                  <c:v>0.69491782044540007</c:v>
                </c:pt>
                <c:pt idx="51">
                  <c:v>0.68665989977569997</c:v>
                </c:pt>
                <c:pt idx="52">
                  <c:v>0.58847661742260005</c:v>
                </c:pt>
                <c:pt idx="53">
                  <c:v>0.57015064999990006</c:v>
                </c:pt>
              </c:numCache>
            </c:numRef>
          </c:xVal>
          <c:yVal>
            <c:numRef>
              <c:f>'Legitimacy of purpose'!$C$3:$C$56</c:f>
              <c:numCache>
                <c:formatCode>0</c:formatCode>
                <c:ptCount val="54"/>
                <c:pt idx="0">
                  <c:v>91.330506646470695</c:v>
                </c:pt>
                <c:pt idx="1">
                  <c:v>101.68679837982944</c:v>
                </c:pt>
                <c:pt idx="2">
                  <c:v>102.90997886505993</c:v>
                </c:pt>
                <c:pt idx="3">
                  <c:v>98.492382875372243</c:v>
                </c:pt>
                <c:pt idx="4">
                  <c:v>90.341481316040387</c:v>
                </c:pt>
                <c:pt idx="5">
                  <c:v>89.953747036422982</c:v>
                </c:pt>
                <c:pt idx="6">
                  <c:v>97.337055889074804</c:v>
                </c:pt>
                <c:pt idx="7">
                  <c:v>103.97064416199764</c:v>
                </c:pt>
                <c:pt idx="8">
                  <c:v>98.365611940981694</c:v>
                </c:pt>
                <c:pt idx="9">
                  <c:v>102.07286661371408</c:v>
                </c:pt>
                <c:pt idx="10">
                  <c:v>111.20976432941674</c:v>
                </c:pt>
                <c:pt idx="11">
                  <c:v>105.16974271345502</c:v>
                </c:pt>
                <c:pt idx="12">
                  <c:v>120.32727533113852</c:v>
                </c:pt>
                <c:pt idx="13">
                  <c:v>91.992684095879767</c:v>
                </c:pt>
                <c:pt idx="14">
                  <c:v>92.354973313397267</c:v>
                </c:pt>
                <c:pt idx="15">
                  <c:v>95.499255987169533</c:v>
                </c:pt>
                <c:pt idx="16">
                  <c:v>95.787936275040934</c:v>
                </c:pt>
                <c:pt idx="17">
                  <c:v>106.7585445076685</c:v>
                </c:pt>
                <c:pt idx="18">
                  <c:v>100.33245465782213</c:v>
                </c:pt>
                <c:pt idx="19">
                  <c:v>101.24484188454682</c:v>
                </c:pt>
                <c:pt idx="20">
                  <c:v>89.333220730332201</c:v>
                </c:pt>
                <c:pt idx="21">
                  <c:v>87.009238391875442</c:v>
                </c:pt>
                <c:pt idx="22">
                  <c:v>101.40826582505741</c:v>
                </c:pt>
                <c:pt idx="23">
                  <c:v>92.439487269657619</c:v>
                </c:pt>
                <c:pt idx="24">
                  <c:v>102.87181127191008</c:v>
                </c:pt>
                <c:pt idx="25">
                  <c:v>108.53727551541328</c:v>
                </c:pt>
                <c:pt idx="26">
                  <c:v>100.08966635695231</c:v>
                </c:pt>
                <c:pt idx="27">
                  <c:v>97.90850957540151</c:v>
                </c:pt>
                <c:pt idx="28">
                  <c:v>99.140474665404582</c:v>
                </c:pt>
                <c:pt idx="29">
                  <c:v>111.93616026888745</c:v>
                </c:pt>
                <c:pt idx="30">
                  <c:v>95.388842592700371</c:v>
                </c:pt>
                <c:pt idx="31">
                  <c:v>98.927069352912042</c:v>
                </c:pt>
                <c:pt idx="32">
                  <c:v>109.02542691510344</c:v>
                </c:pt>
                <c:pt idx="33">
                  <c:v>91.610250870866523</c:v>
                </c:pt>
                <c:pt idx="34">
                  <c:v>105.22032992024886</c:v>
                </c:pt>
                <c:pt idx="35">
                  <c:v>98.77530773253055</c:v>
                </c:pt>
                <c:pt idx="36">
                  <c:v>88.581076811355643</c:v>
                </c:pt>
                <c:pt idx="37">
                  <c:v>104.26311091744343</c:v>
                </c:pt>
                <c:pt idx="38">
                  <c:v>107.78195096367422</c:v>
                </c:pt>
                <c:pt idx="39">
                  <c:v>79.027364745064304</c:v>
                </c:pt>
                <c:pt idx="40">
                  <c:v>105.89795615736146</c:v>
                </c:pt>
                <c:pt idx="41">
                  <c:v>102.41213410837931</c:v>
                </c:pt>
                <c:pt idx="42">
                  <c:v>102.33473871115881</c:v>
                </c:pt>
                <c:pt idx="43">
                  <c:v>104.31354666553429</c:v>
                </c:pt>
                <c:pt idx="44">
                  <c:v>95.896986541183324</c:v>
                </c:pt>
                <c:pt idx="45">
                  <c:v>100.66248317160584</c:v>
                </c:pt>
                <c:pt idx="46">
                  <c:v>111.19431554171324</c:v>
                </c:pt>
                <c:pt idx="47">
                  <c:v>106.581943659999</c:v>
                </c:pt>
                <c:pt idx="48">
                  <c:v>96.243372594888385</c:v>
                </c:pt>
                <c:pt idx="49">
                  <c:v>109.76999789893122</c:v>
                </c:pt>
                <c:pt idx="50">
                  <c:v>106.57618822928595</c:v>
                </c:pt>
                <c:pt idx="51">
                  <c:v>91.949518365531731</c:v>
                </c:pt>
                <c:pt idx="52">
                  <c:v>99.421884935533143</c:v>
                </c:pt>
                <c:pt idx="53">
                  <c:v>100.33154590560427</c:v>
                </c:pt>
              </c:numCache>
            </c:numRef>
          </c:yVal>
          <c:smooth val="0"/>
          <c:extLst>
            <c:ext xmlns:c16="http://schemas.microsoft.com/office/drawing/2014/chart" uri="{C3380CC4-5D6E-409C-BE32-E72D297353CC}">
              <c16:uniqueId val="{00000037-40D0-43A8-84F9-6A63C5AC56AD}"/>
            </c:ext>
          </c:extLst>
        </c:ser>
        <c:dLbls>
          <c:showLegendKey val="0"/>
          <c:showVal val="0"/>
          <c:showCatName val="0"/>
          <c:showSerName val="0"/>
          <c:showPercent val="0"/>
          <c:showBubbleSize val="0"/>
        </c:dLbls>
        <c:axId val="784815312"/>
        <c:axId val="784818592"/>
      </c:scatterChart>
      <c:valAx>
        <c:axId val="784815312"/>
        <c:scaling>
          <c:orientation val="minMax"/>
          <c:max val="0.9"/>
          <c:min val="0.4"/>
        </c:scaling>
        <c:delete val="0"/>
        <c:axPos val="b"/>
        <c:numFmt formatCode="0%" sourceLinked="1"/>
        <c:majorTickMark val="out"/>
        <c:minorTickMark val="none"/>
        <c:tickLblPos val="nextTo"/>
        <c:spPr>
          <a:ln>
            <a:solidFill>
              <a:srgbClr val="808080"/>
            </a:solidFill>
            <a:prstDash val="solid"/>
          </a:ln>
        </c:spPr>
        <c:crossAx val="784818592"/>
        <c:crosses val="autoZero"/>
        <c:crossBetween val="midCat"/>
      </c:valAx>
      <c:valAx>
        <c:axId val="784818592"/>
        <c:scaling>
          <c:orientation val="minMax"/>
          <c:max val="125"/>
          <c:min val="75"/>
        </c:scaling>
        <c:delete val="0"/>
        <c:axPos val="l"/>
        <c:title>
          <c:tx>
            <c:rich>
              <a:bodyPr/>
              <a:lstStyle/>
              <a:p>
                <a:pPr>
                  <a:defRPr sz="1800">
                    <a:solidFill>
                      <a:srgbClr val="0A1F2C"/>
                    </a:solidFill>
                  </a:defRPr>
                </a:pPr>
                <a:r>
                  <a:rPr lang="en-NZ" sz="1800" dirty="0">
                    <a:solidFill>
                      <a:srgbClr val="0A1F2C"/>
                    </a:solidFill>
                  </a:rPr>
                  <a:t>RepZ</a:t>
                </a:r>
              </a:p>
            </c:rich>
          </c:tx>
          <c:layout>
            <c:manualLayout>
              <c:xMode val="edge"/>
              <c:yMode val="edge"/>
              <c:x val="3.208469145895408E-3"/>
              <c:y val="0.38798162906233374"/>
            </c:manualLayout>
          </c:layout>
          <c:overlay val="0"/>
        </c:title>
        <c:numFmt formatCode="0" sourceLinked="1"/>
        <c:majorTickMark val="out"/>
        <c:minorTickMark val="none"/>
        <c:tickLblPos val="nextTo"/>
        <c:spPr>
          <a:ln>
            <a:solidFill>
              <a:srgbClr val="808080"/>
            </a:solidFill>
            <a:prstDash val="solid"/>
          </a:ln>
        </c:spPr>
        <c:crossAx val="784815312"/>
        <c:crosses val="autoZero"/>
        <c:crossBetween val="midCat"/>
      </c:valAx>
      <c:spPr>
        <a:solidFill>
          <a:schemeClr val="bg1"/>
        </a:solidFill>
        <a:ln w="12700">
          <a:solidFill>
            <a:srgbClr val="808080"/>
          </a:solidFill>
          <a:prstDash val="solid"/>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NZ" dirty="0"/>
          </a:p>
        </c:rich>
      </c:tx>
      <c:overlay val="0"/>
      <c:spPr>
        <a:ln>
          <a:noFill/>
        </a:ln>
      </c:spPr>
    </c:title>
    <c:autoTitleDeleted val="0"/>
    <c:plotArea>
      <c:layout>
        <c:manualLayout>
          <c:layoutTarget val="inner"/>
          <c:xMode val="edge"/>
          <c:yMode val="edge"/>
          <c:x val="0.11752164100506547"/>
          <c:y val="0.10851726008970795"/>
          <c:w val="0.84911112225621477"/>
          <c:h val="0.81697994534277918"/>
        </c:manualLayout>
      </c:layout>
      <c:scatterChart>
        <c:scatterStyle val="lineMarker"/>
        <c:varyColors val="0"/>
        <c:ser>
          <c:idx val="0"/>
          <c:order val="0"/>
          <c:spPr>
            <a:ln w="19050">
              <a:noFill/>
            </a:ln>
          </c:spPr>
          <c:marker>
            <c:symbol val="circle"/>
            <c:size val="9"/>
            <c:spPr>
              <a:solidFill>
                <a:srgbClr val="D1B417"/>
              </a:solidFill>
              <a:ln>
                <a:solidFill>
                  <a:srgbClr val="D1B417"/>
                </a:solidFill>
              </a:ln>
            </c:spPr>
          </c:marker>
          <c:xVal>
            <c:numRef>
              <c:f>'Understanding of purpose'!$H$2:$H$55</c:f>
              <c:numCache>
                <c:formatCode>0%</c:formatCode>
                <c:ptCount val="54"/>
                <c:pt idx="0">
                  <c:v>0.6</c:v>
                </c:pt>
                <c:pt idx="1">
                  <c:v>0.25</c:v>
                </c:pt>
                <c:pt idx="2">
                  <c:v>0.15</c:v>
                </c:pt>
                <c:pt idx="3">
                  <c:v>0.16</c:v>
                </c:pt>
                <c:pt idx="4">
                  <c:v>0.4</c:v>
                </c:pt>
                <c:pt idx="5">
                  <c:v>0.36</c:v>
                </c:pt>
                <c:pt idx="6">
                  <c:v>0.38</c:v>
                </c:pt>
                <c:pt idx="7">
                  <c:v>0.24</c:v>
                </c:pt>
                <c:pt idx="8">
                  <c:v>0.21</c:v>
                </c:pt>
                <c:pt idx="9">
                  <c:v>0.45</c:v>
                </c:pt>
                <c:pt idx="10">
                  <c:v>0.49</c:v>
                </c:pt>
                <c:pt idx="11">
                  <c:v>0.71</c:v>
                </c:pt>
                <c:pt idx="12">
                  <c:v>0.63</c:v>
                </c:pt>
                <c:pt idx="13">
                  <c:v>0.46</c:v>
                </c:pt>
                <c:pt idx="14">
                  <c:v>0.59</c:v>
                </c:pt>
                <c:pt idx="15">
                  <c:v>0.47</c:v>
                </c:pt>
                <c:pt idx="16">
                  <c:v>0.31</c:v>
                </c:pt>
                <c:pt idx="17">
                  <c:v>0.16</c:v>
                </c:pt>
                <c:pt idx="18">
                  <c:v>0.25</c:v>
                </c:pt>
                <c:pt idx="19">
                  <c:v>0.22</c:v>
                </c:pt>
                <c:pt idx="20">
                  <c:v>0.27</c:v>
                </c:pt>
                <c:pt idx="21">
                  <c:v>0.3</c:v>
                </c:pt>
                <c:pt idx="22">
                  <c:v>0.24</c:v>
                </c:pt>
                <c:pt idx="23">
                  <c:v>0.12</c:v>
                </c:pt>
                <c:pt idx="24">
                  <c:v>0.17</c:v>
                </c:pt>
                <c:pt idx="25">
                  <c:v>0.46</c:v>
                </c:pt>
                <c:pt idx="26">
                  <c:v>0.17</c:v>
                </c:pt>
                <c:pt idx="27">
                  <c:v>0.26</c:v>
                </c:pt>
                <c:pt idx="28">
                  <c:v>0.21</c:v>
                </c:pt>
                <c:pt idx="29">
                  <c:v>0.5</c:v>
                </c:pt>
                <c:pt idx="30">
                  <c:v>0.15</c:v>
                </c:pt>
                <c:pt idx="31">
                  <c:v>0.28999999999999998</c:v>
                </c:pt>
                <c:pt idx="32">
                  <c:v>0.24</c:v>
                </c:pt>
                <c:pt idx="33">
                  <c:v>0.31</c:v>
                </c:pt>
                <c:pt idx="34">
                  <c:v>0.19</c:v>
                </c:pt>
                <c:pt idx="35">
                  <c:v>0.28999999999999998</c:v>
                </c:pt>
                <c:pt idx="36">
                  <c:v>0.55000000000000004</c:v>
                </c:pt>
                <c:pt idx="37">
                  <c:v>0.2</c:v>
                </c:pt>
                <c:pt idx="38">
                  <c:v>0.52</c:v>
                </c:pt>
                <c:pt idx="39">
                  <c:v>0.34</c:v>
                </c:pt>
                <c:pt idx="40">
                  <c:v>0.28000000000000003</c:v>
                </c:pt>
                <c:pt idx="41">
                  <c:v>0.14000000000000001</c:v>
                </c:pt>
                <c:pt idx="42">
                  <c:v>0.34</c:v>
                </c:pt>
                <c:pt idx="43">
                  <c:v>0.28000000000000003</c:v>
                </c:pt>
                <c:pt idx="44">
                  <c:v>0.18</c:v>
                </c:pt>
                <c:pt idx="45">
                  <c:v>0.35</c:v>
                </c:pt>
                <c:pt idx="46">
                  <c:v>0.35</c:v>
                </c:pt>
                <c:pt idx="47">
                  <c:v>0.26</c:v>
                </c:pt>
                <c:pt idx="48">
                  <c:v>0.2</c:v>
                </c:pt>
                <c:pt idx="49">
                  <c:v>0.21</c:v>
                </c:pt>
                <c:pt idx="50">
                  <c:v>0.24</c:v>
                </c:pt>
                <c:pt idx="51">
                  <c:v>0.46</c:v>
                </c:pt>
                <c:pt idx="52">
                  <c:v>0.13</c:v>
                </c:pt>
                <c:pt idx="53">
                  <c:v>0.16</c:v>
                </c:pt>
              </c:numCache>
            </c:numRef>
          </c:xVal>
          <c:yVal>
            <c:numRef>
              <c:f>'Understanding of purpose'!$I$2:$I$55</c:f>
              <c:numCache>
                <c:formatCode>0</c:formatCode>
                <c:ptCount val="54"/>
                <c:pt idx="0">
                  <c:v>91.330506646470695</c:v>
                </c:pt>
                <c:pt idx="1">
                  <c:v>101.68679837982944</c:v>
                </c:pt>
                <c:pt idx="2">
                  <c:v>102.90997886505993</c:v>
                </c:pt>
                <c:pt idx="3">
                  <c:v>98.492382875372243</c:v>
                </c:pt>
                <c:pt idx="4">
                  <c:v>90.341481316040387</c:v>
                </c:pt>
                <c:pt idx="5">
                  <c:v>89.953747036422982</c:v>
                </c:pt>
                <c:pt idx="6">
                  <c:v>97.337055889074804</c:v>
                </c:pt>
                <c:pt idx="7">
                  <c:v>103.97064416199764</c:v>
                </c:pt>
                <c:pt idx="8">
                  <c:v>98.365611940981694</c:v>
                </c:pt>
                <c:pt idx="9">
                  <c:v>102.07286661371408</c:v>
                </c:pt>
                <c:pt idx="10">
                  <c:v>111.20976432941674</c:v>
                </c:pt>
                <c:pt idx="11">
                  <c:v>105.16974271345502</c:v>
                </c:pt>
                <c:pt idx="12">
                  <c:v>120.32727533113852</c:v>
                </c:pt>
                <c:pt idx="13">
                  <c:v>91.992684095879767</c:v>
                </c:pt>
                <c:pt idx="14">
                  <c:v>92.354973313397267</c:v>
                </c:pt>
                <c:pt idx="15">
                  <c:v>95.499255987169533</c:v>
                </c:pt>
                <c:pt idx="16">
                  <c:v>95.787936275040934</c:v>
                </c:pt>
                <c:pt idx="17">
                  <c:v>106.7585445076685</c:v>
                </c:pt>
                <c:pt idx="18">
                  <c:v>100.33245465782213</c:v>
                </c:pt>
                <c:pt idx="19">
                  <c:v>101.24484188454682</c:v>
                </c:pt>
                <c:pt idx="20">
                  <c:v>89.333220730332201</c:v>
                </c:pt>
                <c:pt idx="21">
                  <c:v>87.009238391875442</c:v>
                </c:pt>
                <c:pt idx="22">
                  <c:v>101.40826582505741</c:v>
                </c:pt>
                <c:pt idx="23">
                  <c:v>92.439487269657619</c:v>
                </c:pt>
                <c:pt idx="24">
                  <c:v>102.87181127191008</c:v>
                </c:pt>
                <c:pt idx="25">
                  <c:v>108.53727551541328</c:v>
                </c:pt>
                <c:pt idx="26">
                  <c:v>100.08966635695231</c:v>
                </c:pt>
                <c:pt idx="27">
                  <c:v>97.90850957540151</c:v>
                </c:pt>
                <c:pt idx="28">
                  <c:v>99.140474665404582</c:v>
                </c:pt>
                <c:pt idx="29">
                  <c:v>111.93616026888745</c:v>
                </c:pt>
                <c:pt idx="30">
                  <c:v>95.388842592700371</c:v>
                </c:pt>
                <c:pt idx="31">
                  <c:v>98.927069352912042</c:v>
                </c:pt>
                <c:pt idx="32">
                  <c:v>109.02542691510344</c:v>
                </c:pt>
                <c:pt idx="33">
                  <c:v>91.610250870866523</c:v>
                </c:pt>
                <c:pt idx="34">
                  <c:v>105.22032992024886</c:v>
                </c:pt>
                <c:pt idx="35">
                  <c:v>98.77530773253055</c:v>
                </c:pt>
                <c:pt idx="36">
                  <c:v>88.581076811355643</c:v>
                </c:pt>
                <c:pt idx="37">
                  <c:v>104.26311091744343</c:v>
                </c:pt>
                <c:pt idx="38">
                  <c:v>107.78195096367422</c:v>
                </c:pt>
                <c:pt idx="39">
                  <c:v>79.027364745064304</c:v>
                </c:pt>
                <c:pt idx="40">
                  <c:v>105.89795615736146</c:v>
                </c:pt>
                <c:pt idx="41">
                  <c:v>102.41213410837931</c:v>
                </c:pt>
                <c:pt idx="42">
                  <c:v>102.33473871115881</c:v>
                </c:pt>
                <c:pt idx="43">
                  <c:v>104.31354666553429</c:v>
                </c:pt>
                <c:pt idx="44">
                  <c:v>95.896986541183324</c:v>
                </c:pt>
                <c:pt idx="45">
                  <c:v>100.66248317160584</c:v>
                </c:pt>
                <c:pt idx="46">
                  <c:v>111.19431554171324</c:v>
                </c:pt>
                <c:pt idx="47">
                  <c:v>106.581943659999</c:v>
                </c:pt>
                <c:pt idx="48">
                  <c:v>96.243372594888385</c:v>
                </c:pt>
                <c:pt idx="49">
                  <c:v>109.76999789893122</c:v>
                </c:pt>
                <c:pt idx="50">
                  <c:v>106.57618822928595</c:v>
                </c:pt>
                <c:pt idx="51">
                  <c:v>91.949518365531731</c:v>
                </c:pt>
                <c:pt idx="52">
                  <c:v>99.421884935533143</c:v>
                </c:pt>
                <c:pt idx="53">
                  <c:v>100.33154590560427</c:v>
                </c:pt>
              </c:numCache>
            </c:numRef>
          </c:yVal>
          <c:smooth val="0"/>
          <c:extLst>
            <c:ext xmlns:c16="http://schemas.microsoft.com/office/drawing/2014/chart" uri="{C3380CC4-5D6E-409C-BE32-E72D297353CC}">
              <c16:uniqueId val="{00000000-E98E-4DB3-B466-2B4C9AAEC18B}"/>
            </c:ext>
          </c:extLst>
        </c:ser>
        <c:dLbls>
          <c:showLegendKey val="0"/>
          <c:showVal val="0"/>
          <c:showCatName val="0"/>
          <c:showSerName val="0"/>
          <c:showPercent val="0"/>
          <c:showBubbleSize val="0"/>
        </c:dLbls>
        <c:axId val="798372936"/>
        <c:axId val="798374576"/>
      </c:scatterChart>
      <c:valAx>
        <c:axId val="798372936"/>
        <c:scaling>
          <c:orientation val="minMax"/>
          <c:min val="0.1"/>
        </c:scaling>
        <c:delete val="0"/>
        <c:axPos val="b"/>
        <c:numFmt formatCode="0%" sourceLinked="1"/>
        <c:majorTickMark val="out"/>
        <c:minorTickMark val="none"/>
        <c:tickLblPos val="nextTo"/>
        <c:spPr>
          <a:ln>
            <a:solidFill>
              <a:srgbClr val="808080"/>
            </a:solidFill>
            <a:prstDash val="solid"/>
          </a:ln>
        </c:spPr>
        <c:crossAx val="798374576"/>
        <c:crosses val="autoZero"/>
        <c:crossBetween val="midCat"/>
      </c:valAx>
      <c:valAx>
        <c:axId val="798374576"/>
        <c:scaling>
          <c:orientation val="minMax"/>
          <c:min val="75"/>
        </c:scaling>
        <c:delete val="0"/>
        <c:axPos val="l"/>
        <c:title>
          <c:tx>
            <c:rich>
              <a:bodyPr/>
              <a:lstStyle/>
              <a:p>
                <a:pPr>
                  <a:defRPr sz="1600"/>
                </a:pPr>
                <a:r>
                  <a:rPr lang="en-NZ" sz="1600" dirty="0"/>
                  <a:t>RepZ</a:t>
                </a:r>
              </a:p>
            </c:rich>
          </c:tx>
          <c:layout>
            <c:manualLayout>
              <c:xMode val="edge"/>
              <c:yMode val="edge"/>
              <c:x val="1.7748096761044985E-2"/>
              <c:y val="0.48074752060854697"/>
            </c:manualLayout>
          </c:layout>
          <c:overlay val="0"/>
        </c:title>
        <c:numFmt formatCode="0" sourceLinked="1"/>
        <c:majorTickMark val="out"/>
        <c:minorTickMark val="none"/>
        <c:tickLblPos val="nextTo"/>
        <c:spPr>
          <a:ln>
            <a:solidFill>
              <a:srgbClr val="808080"/>
            </a:solidFill>
            <a:prstDash val="solid"/>
          </a:ln>
        </c:spPr>
        <c:crossAx val="798372936"/>
        <c:crosses val="autoZero"/>
        <c:crossBetween val="midCat"/>
      </c:valAx>
      <c:spPr>
        <a:solidFill>
          <a:schemeClr val="bg1"/>
        </a:solidFill>
        <a:ln w="12700">
          <a:solidFill>
            <a:srgbClr val="808080"/>
          </a:solidFill>
          <a:prstDash val="solid"/>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15892748288915"/>
          <c:y val="0.11427624182096954"/>
          <c:w val="0.36675508661220835"/>
          <c:h val="0.75224083779302364"/>
        </c:manualLayout>
      </c:layout>
      <c:doughnutChart>
        <c:varyColors val="1"/>
        <c:ser>
          <c:idx val="0"/>
          <c:order val="0"/>
          <c:tx>
            <c:strRef>
              <c:f>Sheet1!$A$2</c:f>
              <c:strCache>
                <c:ptCount val="1"/>
                <c:pt idx="0">
                  <c:v>New Zealand</c:v>
                </c:pt>
              </c:strCache>
            </c:strRef>
          </c:tx>
          <c:spPr>
            <a:solidFill>
              <a:srgbClr val="698940"/>
            </a:solidFill>
            <a:ln>
              <a:solidFill>
                <a:schemeClr val="bg1"/>
              </a:solidFill>
            </a:ln>
          </c:spPr>
          <c:explosion val="1"/>
          <c:dPt>
            <c:idx val="0"/>
            <c:bubble3D val="0"/>
            <c:explosion val="0"/>
            <c:spPr>
              <a:solidFill>
                <a:srgbClr val="698940"/>
              </a:solidFill>
              <a:ln>
                <a:solidFill>
                  <a:schemeClr val="bg1"/>
                </a:solidFill>
              </a:ln>
              <a:effectLst/>
            </c:spPr>
            <c:extLst>
              <c:ext xmlns:c16="http://schemas.microsoft.com/office/drawing/2014/chart" uri="{C3380CC4-5D6E-409C-BE32-E72D297353CC}">
                <c16:uniqueId val="{00000003-E91E-4ABC-B8A8-9A319C51F3C1}"/>
              </c:ext>
            </c:extLst>
          </c:dPt>
          <c:dPt>
            <c:idx val="1"/>
            <c:bubble3D val="0"/>
            <c:explosion val="0"/>
            <c:spPr>
              <a:solidFill>
                <a:srgbClr val="42A0BE"/>
              </a:solidFill>
              <a:ln>
                <a:solidFill>
                  <a:schemeClr val="bg1"/>
                </a:solidFill>
              </a:ln>
              <a:effectLst/>
            </c:spPr>
            <c:extLst>
              <c:ext xmlns:c16="http://schemas.microsoft.com/office/drawing/2014/chart" uri="{C3380CC4-5D6E-409C-BE32-E72D297353CC}">
                <c16:uniqueId val="{00000000-E91E-4ABC-B8A8-9A319C51F3C1}"/>
              </c:ext>
            </c:extLst>
          </c:dPt>
          <c:dPt>
            <c:idx val="2"/>
            <c:bubble3D val="0"/>
            <c:explosion val="0"/>
            <c:spPr>
              <a:solidFill>
                <a:srgbClr val="B8C3D2"/>
              </a:solidFill>
              <a:ln>
                <a:solidFill>
                  <a:schemeClr val="bg1"/>
                </a:solidFill>
              </a:ln>
              <a:effectLst/>
            </c:spPr>
            <c:extLst>
              <c:ext xmlns:c16="http://schemas.microsoft.com/office/drawing/2014/chart" uri="{C3380CC4-5D6E-409C-BE32-E72D297353CC}">
                <c16:uniqueId val="{00000001-E91E-4ABC-B8A8-9A319C51F3C1}"/>
              </c:ext>
            </c:extLst>
          </c:dPt>
          <c:dPt>
            <c:idx val="3"/>
            <c:bubble3D val="0"/>
            <c:explosion val="0"/>
            <c:spPr>
              <a:solidFill>
                <a:srgbClr val="333F50"/>
              </a:solidFill>
              <a:ln>
                <a:solidFill>
                  <a:schemeClr val="bg1"/>
                </a:solidFill>
              </a:ln>
              <a:effectLst/>
            </c:spPr>
            <c:extLst>
              <c:ext xmlns:c16="http://schemas.microsoft.com/office/drawing/2014/chart" uri="{C3380CC4-5D6E-409C-BE32-E72D297353CC}">
                <c16:uniqueId val="{00000002-E91E-4ABC-B8A8-9A319C51F3C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 A great deal</c:v>
                </c:pt>
                <c:pt idx="1">
                  <c:v>% A reasonable amount</c:v>
                </c:pt>
                <c:pt idx="2">
                  <c:v>% Not much</c:v>
                </c:pt>
                <c:pt idx="3">
                  <c:v>% Very little / none</c:v>
                </c:pt>
              </c:strCache>
            </c:strRef>
          </c:cat>
          <c:val>
            <c:numRef>
              <c:f>Sheet1!$B$2:$E$2</c:f>
              <c:numCache>
                <c:formatCode>0</c:formatCode>
                <c:ptCount val="4"/>
                <c:pt idx="0">
                  <c:v>24</c:v>
                </c:pt>
                <c:pt idx="1">
                  <c:v>53</c:v>
                </c:pt>
                <c:pt idx="2">
                  <c:v>15</c:v>
                </c:pt>
                <c:pt idx="3">
                  <c:v>8</c:v>
                </c:pt>
              </c:numCache>
            </c:numRef>
          </c:val>
          <c:extLst>
            <c:ext xmlns:c16="http://schemas.microsoft.com/office/drawing/2014/chart" uri="{C3380CC4-5D6E-409C-BE32-E72D297353CC}">
              <c16:uniqueId val="{00000000-8740-4756-8640-C8E6A173D55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l"/>
      <c:layout>
        <c:manualLayout>
          <c:xMode val="edge"/>
          <c:yMode val="edge"/>
          <c:x val="0.10151281200200252"/>
          <c:y val="0.17562452154787864"/>
          <c:w val="0.27911615249335697"/>
          <c:h val="0.6664027530393771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20528456181755"/>
          <c:y val="8.6457852153232637E-2"/>
          <c:w val="0.62962932016806772"/>
          <c:h val="0.84260115624426368"/>
        </c:manualLayout>
      </c:layout>
      <c:barChart>
        <c:barDir val="col"/>
        <c:grouping val="percentStacked"/>
        <c:varyColors val="0"/>
        <c:ser>
          <c:idx val="0"/>
          <c:order val="0"/>
          <c:tx>
            <c:strRef>
              <c:f>Sheet1!$B$1</c:f>
              <c:strCache>
                <c:ptCount val="1"/>
                <c:pt idx="0">
                  <c:v>% Very good</c:v>
                </c:pt>
              </c:strCache>
            </c:strRef>
          </c:tx>
          <c:spPr>
            <a:solidFill>
              <a:srgbClr val="6989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April 2020</c:v>
                </c:pt>
                <c:pt idx="1">
                  <c:v>June 2020</c:v>
                </c:pt>
              </c:strCache>
            </c:strRef>
          </c:cat>
          <c:val>
            <c:numRef>
              <c:f>Sheet1!$B$2:$B$3</c:f>
              <c:numCache>
                <c:formatCode>0</c:formatCode>
                <c:ptCount val="2"/>
                <c:pt idx="0">
                  <c:v>71</c:v>
                </c:pt>
                <c:pt idx="1">
                  <c:v>63</c:v>
                </c:pt>
              </c:numCache>
            </c:numRef>
          </c:val>
          <c:extLst>
            <c:ext xmlns:c16="http://schemas.microsoft.com/office/drawing/2014/chart" uri="{C3380CC4-5D6E-409C-BE32-E72D297353CC}">
              <c16:uniqueId val="{00000000-8740-4756-8640-C8E6A173D550}"/>
            </c:ext>
          </c:extLst>
        </c:ser>
        <c:ser>
          <c:idx val="1"/>
          <c:order val="1"/>
          <c:tx>
            <c:strRef>
              <c:f>Sheet1!$C$1</c:f>
              <c:strCache>
                <c:ptCount val="1"/>
                <c:pt idx="0">
                  <c:v>% Fairly good</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April 2020</c:v>
                </c:pt>
                <c:pt idx="1">
                  <c:v>June 2020</c:v>
                </c:pt>
              </c:strCache>
            </c:strRef>
          </c:cat>
          <c:val>
            <c:numRef>
              <c:f>Sheet1!$C$2:$C$3</c:f>
              <c:numCache>
                <c:formatCode>0</c:formatCode>
                <c:ptCount val="2"/>
                <c:pt idx="0">
                  <c:v>22</c:v>
                </c:pt>
                <c:pt idx="1">
                  <c:v>28</c:v>
                </c:pt>
              </c:numCache>
            </c:numRef>
          </c:val>
          <c:extLst>
            <c:ext xmlns:c16="http://schemas.microsoft.com/office/drawing/2014/chart" uri="{C3380CC4-5D6E-409C-BE32-E72D297353CC}">
              <c16:uniqueId val="{00000001-8740-4756-8640-C8E6A173D550}"/>
            </c:ext>
          </c:extLst>
        </c:ser>
        <c:ser>
          <c:idx val="2"/>
          <c:order val="2"/>
          <c:tx>
            <c:strRef>
              <c:f>Sheet1!$D$1</c:f>
              <c:strCache>
                <c:ptCount val="1"/>
                <c:pt idx="0">
                  <c:v>% Fairly poor</c:v>
                </c:pt>
              </c:strCache>
            </c:strRef>
          </c:tx>
          <c:spPr>
            <a:solidFill>
              <a:srgbClr val="D1B417"/>
            </a:solidFill>
            <a:ln>
              <a:noFill/>
            </a:ln>
            <a:effectLst/>
          </c:spPr>
          <c:invertIfNegative val="0"/>
          <c:dLbls>
            <c:dLbl>
              <c:idx val="0"/>
              <c:layout>
                <c:manualLayout>
                  <c:x val="0"/>
                  <c:y val="2.2415848534422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B1-4ED6-BB24-DCAF1C5C253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April 2020</c:v>
                </c:pt>
                <c:pt idx="1">
                  <c:v>June 2020</c:v>
                </c:pt>
              </c:strCache>
            </c:strRef>
          </c:cat>
          <c:val>
            <c:numRef>
              <c:f>Sheet1!$D$2:$D$3</c:f>
              <c:numCache>
                <c:formatCode>0</c:formatCode>
                <c:ptCount val="2"/>
                <c:pt idx="0">
                  <c:v>3</c:v>
                </c:pt>
                <c:pt idx="1">
                  <c:v>4</c:v>
                </c:pt>
              </c:numCache>
            </c:numRef>
          </c:val>
          <c:extLst>
            <c:ext xmlns:c16="http://schemas.microsoft.com/office/drawing/2014/chart" uri="{C3380CC4-5D6E-409C-BE32-E72D297353CC}">
              <c16:uniqueId val="{00000002-8740-4756-8640-C8E6A173D550}"/>
            </c:ext>
          </c:extLst>
        </c:ser>
        <c:ser>
          <c:idx val="3"/>
          <c:order val="3"/>
          <c:tx>
            <c:strRef>
              <c:f>Sheet1!$E$1</c:f>
              <c:strCache>
                <c:ptCount val="1"/>
                <c:pt idx="0">
                  <c:v>% Very poor</c:v>
                </c:pt>
              </c:strCache>
            </c:strRef>
          </c:tx>
          <c:spPr>
            <a:solidFill>
              <a:schemeClr val="tx1">
                <a:lumMod val="75000"/>
                <a:lumOff val="25000"/>
              </a:schemeClr>
            </a:solidFill>
            <a:ln>
              <a:noFill/>
            </a:ln>
            <a:effectLst/>
          </c:spPr>
          <c:invertIfNegative val="0"/>
          <c:dLbls>
            <c:dLbl>
              <c:idx val="0"/>
              <c:layout>
                <c:manualLayout>
                  <c:x val="0"/>
                  <c:y val="-6.4045281526920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3B-4E1D-AB40-5BDF4CA6F69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April 2020</c:v>
                </c:pt>
                <c:pt idx="1">
                  <c:v>June 2020</c:v>
                </c:pt>
              </c:strCache>
            </c:strRef>
          </c:cat>
          <c:val>
            <c:numRef>
              <c:f>Sheet1!$E$2:$E$3</c:f>
              <c:numCache>
                <c:formatCode>0</c:formatCode>
                <c:ptCount val="2"/>
                <c:pt idx="0">
                  <c:v>2</c:v>
                </c:pt>
                <c:pt idx="1">
                  <c:v>4</c:v>
                </c:pt>
              </c:numCache>
            </c:numRef>
          </c:val>
          <c:extLst>
            <c:ext xmlns:c16="http://schemas.microsoft.com/office/drawing/2014/chart" uri="{C3380CC4-5D6E-409C-BE32-E72D297353CC}">
              <c16:uniqueId val="{00000003-8740-4756-8640-C8E6A173D550}"/>
            </c:ext>
          </c:extLst>
        </c:ser>
        <c:ser>
          <c:idx val="4"/>
          <c:order val="4"/>
          <c:tx>
            <c:strRef>
              <c:f>Sheet1!$F$1</c:f>
              <c:strCache>
                <c:ptCount val="1"/>
                <c:pt idx="0">
                  <c:v>% Don’t know</c:v>
                </c:pt>
              </c:strCache>
            </c:strRef>
          </c:tx>
          <c:spPr>
            <a:solidFill>
              <a:srgbClr val="9CABC0"/>
            </a:solidFill>
            <a:ln>
              <a:noFill/>
            </a:ln>
            <a:effectLst/>
          </c:spPr>
          <c:invertIfNegative val="0"/>
          <c:dLbls>
            <c:delete val="1"/>
          </c:dLbls>
          <c:cat>
            <c:strRef>
              <c:f>Sheet1!$A$2:$A$3</c:f>
              <c:strCache>
                <c:ptCount val="2"/>
                <c:pt idx="0">
                  <c:v>April 2020</c:v>
                </c:pt>
                <c:pt idx="1">
                  <c:v>June 2020</c:v>
                </c:pt>
              </c:strCache>
            </c:strRef>
          </c:cat>
          <c:val>
            <c:numRef>
              <c:f>Sheet1!$F$2:$F$3</c:f>
              <c:numCache>
                <c:formatCode>0</c:formatCode>
                <c:ptCount val="2"/>
                <c:pt idx="0">
                  <c:v>2</c:v>
                </c:pt>
                <c:pt idx="1">
                  <c:v>1</c:v>
                </c:pt>
              </c:numCache>
            </c:numRef>
          </c:val>
          <c:extLst>
            <c:ext xmlns:c16="http://schemas.microsoft.com/office/drawing/2014/chart" uri="{C3380CC4-5D6E-409C-BE32-E72D297353CC}">
              <c16:uniqueId val="{00000000-1AB6-4A18-B73A-1EE03D399CA6}"/>
            </c:ext>
          </c:extLst>
        </c:ser>
        <c:dLbls>
          <c:dLblPos val="ctr"/>
          <c:showLegendKey val="0"/>
          <c:showVal val="1"/>
          <c:showCatName val="0"/>
          <c:showSerName val="0"/>
          <c:showPercent val="0"/>
          <c:showBubbleSize val="0"/>
        </c:dLbls>
        <c:gapWidth val="276"/>
        <c:overlap val="100"/>
        <c:axId val="626545392"/>
        <c:axId val="425986192"/>
      </c:barChart>
      <c:catAx>
        <c:axId val="62654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crossAx val="425986192"/>
        <c:crosses val="autoZero"/>
        <c:auto val="1"/>
        <c:lblAlgn val="ctr"/>
        <c:lblOffset val="100"/>
        <c:noMultiLvlLbl val="0"/>
      </c:catAx>
      <c:valAx>
        <c:axId val="425986192"/>
        <c:scaling>
          <c:orientation val="minMax"/>
        </c:scaling>
        <c:delete val="1"/>
        <c:axPos val="l"/>
        <c:numFmt formatCode="0%" sourceLinked="1"/>
        <c:majorTickMark val="none"/>
        <c:minorTickMark val="none"/>
        <c:tickLblPos val="nextTo"/>
        <c:crossAx val="626545392"/>
        <c:crosses val="autoZero"/>
        <c:crossBetween val="between"/>
      </c:valAx>
      <c:spPr>
        <a:noFill/>
        <a:ln>
          <a:noFill/>
        </a:ln>
        <a:effectLst/>
      </c:spPr>
    </c:plotArea>
    <c:legend>
      <c:legendPos val="l"/>
      <c:layout>
        <c:manualLayout>
          <c:xMode val="edge"/>
          <c:yMode val="edge"/>
          <c:x val="7.4567699890393427E-2"/>
          <c:y val="6.1188206389197614E-2"/>
          <c:w val="0.29334118038354873"/>
          <c:h val="0.8359939020823289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71684457339857"/>
          <c:y val="2.165311278813891E-2"/>
          <c:w val="0.49129631322453848"/>
          <c:h val="0.95921914705586087"/>
        </c:manualLayout>
      </c:layout>
      <c:barChart>
        <c:barDir val="bar"/>
        <c:grouping val="clustered"/>
        <c:varyColors val="0"/>
        <c:ser>
          <c:idx val="0"/>
          <c:order val="0"/>
          <c:tx>
            <c:strRef>
              <c:f>Sheet1!$D$1</c:f>
              <c:strCache>
                <c:ptCount val="1"/>
                <c:pt idx="0">
                  <c:v>June 2020</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G7 average</c:v>
                </c:pt>
                <c:pt idx="2">
                  <c:v>Canada</c:v>
                </c:pt>
                <c:pt idx="3">
                  <c:v>Germany</c:v>
                </c:pt>
                <c:pt idx="4">
                  <c:v>Great Britain</c:v>
                </c:pt>
                <c:pt idx="5">
                  <c:v>Italy</c:v>
                </c:pt>
                <c:pt idx="6">
                  <c:v>France</c:v>
                </c:pt>
                <c:pt idx="7">
                  <c:v>Japan</c:v>
                </c:pt>
              </c:strCache>
            </c:strRef>
          </c:cat>
          <c:val>
            <c:numRef>
              <c:f>Sheet1!$D$2:$D$9</c:f>
              <c:numCache>
                <c:formatCode>General</c:formatCode>
                <c:ptCount val="8"/>
                <c:pt idx="0">
                  <c:v>91</c:v>
                </c:pt>
                <c:pt idx="1">
                  <c:v>51</c:v>
                </c:pt>
                <c:pt idx="2">
                  <c:v>75</c:v>
                </c:pt>
                <c:pt idx="3">
                  <c:v>62</c:v>
                </c:pt>
                <c:pt idx="4">
                  <c:v>59</c:v>
                </c:pt>
                <c:pt idx="5">
                  <c:v>58</c:v>
                </c:pt>
                <c:pt idx="6">
                  <c:v>52</c:v>
                </c:pt>
                <c:pt idx="7">
                  <c:v>29</c:v>
                </c:pt>
              </c:numCache>
            </c:numRef>
          </c:val>
          <c:extLst>
            <c:ext xmlns:c16="http://schemas.microsoft.com/office/drawing/2014/chart" uri="{C3380CC4-5D6E-409C-BE32-E72D297353CC}">
              <c16:uniqueId val="{00000000-5004-4FB3-A7F9-7244FDE30179}"/>
            </c:ext>
          </c:extLst>
        </c:ser>
        <c:dLbls>
          <c:dLblPos val="ctr"/>
          <c:showLegendKey val="0"/>
          <c:showVal val="1"/>
          <c:showCatName val="0"/>
          <c:showSerName val="0"/>
          <c:showPercent val="0"/>
          <c:showBubbleSize val="0"/>
        </c:dLbls>
        <c:gapWidth val="135"/>
        <c:axId val="626545392"/>
        <c:axId val="425986192"/>
      </c:barChart>
      <c:catAx>
        <c:axId val="6265453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crossAx val="425986192"/>
        <c:crosses val="autoZero"/>
        <c:auto val="1"/>
        <c:lblAlgn val="ctr"/>
        <c:lblOffset val="100"/>
        <c:noMultiLvlLbl val="0"/>
      </c:catAx>
      <c:valAx>
        <c:axId val="425986192"/>
        <c:scaling>
          <c:orientation val="minMax"/>
        </c:scaling>
        <c:delete val="1"/>
        <c:axPos val="t"/>
        <c:numFmt formatCode="General" sourceLinked="1"/>
        <c:majorTickMark val="none"/>
        <c:minorTickMark val="none"/>
        <c:tickLblPos val="nextTo"/>
        <c:crossAx val="62654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1761912393612"/>
          <c:y val="4.8030558024317833E-2"/>
          <c:w val="0.85741693588521595"/>
          <c:h val="0.84843419349404259"/>
        </c:manualLayout>
      </c:layout>
      <c:barChart>
        <c:barDir val="col"/>
        <c:grouping val="clustered"/>
        <c:varyColors val="0"/>
        <c:ser>
          <c:idx val="0"/>
          <c:order val="0"/>
          <c:tx>
            <c:strRef>
              <c:f>Sheet1!$B$1</c:f>
              <c:strCache>
                <c:ptCount val="1"/>
                <c:pt idx="0">
                  <c:v>% more likely</c:v>
                </c:pt>
              </c:strCache>
            </c:strRef>
          </c:tx>
          <c:spPr>
            <a:solidFill>
              <a:srgbClr val="6989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Trust the government</c:v>
                </c:pt>
                <c:pt idx="1">
                  <c:v>Follow government advice</c:v>
                </c:pt>
                <c:pt idx="2">
                  <c:v>Paying attention to advertising on healthy lifestyles</c:v>
                </c:pt>
                <c:pt idx="3">
                  <c:v>Paying attention to advertising on safety</c:v>
                </c:pt>
                <c:pt idx="4">
                  <c:v>Criticise government policies, if you don't agree with them</c:v>
                </c:pt>
                <c:pt idx="5">
                  <c:v>Question whether media stories are true </c:v>
                </c:pt>
              </c:strCache>
            </c:strRef>
          </c:cat>
          <c:val>
            <c:numRef>
              <c:f>Sheet1!$B$2:$B$8</c:f>
              <c:numCache>
                <c:formatCode>0</c:formatCode>
                <c:ptCount val="6"/>
                <c:pt idx="0">
                  <c:v>25</c:v>
                </c:pt>
                <c:pt idx="1">
                  <c:v>28</c:v>
                </c:pt>
                <c:pt idx="2">
                  <c:v>18</c:v>
                </c:pt>
                <c:pt idx="3">
                  <c:v>26</c:v>
                </c:pt>
                <c:pt idx="4">
                  <c:v>23</c:v>
                </c:pt>
                <c:pt idx="5">
                  <c:v>42</c:v>
                </c:pt>
              </c:numCache>
            </c:numRef>
          </c:val>
          <c:extLst>
            <c:ext xmlns:c16="http://schemas.microsoft.com/office/drawing/2014/chart" uri="{C3380CC4-5D6E-409C-BE32-E72D297353CC}">
              <c16:uniqueId val="{00000000-8740-4756-8640-C8E6A173D550}"/>
            </c:ext>
          </c:extLst>
        </c:ser>
        <c:ser>
          <c:idx val="1"/>
          <c:order val="1"/>
          <c:tx>
            <c:strRef>
              <c:f>Sheet1!$C$1</c:f>
              <c:strCache>
                <c:ptCount val="1"/>
                <c:pt idx="0">
                  <c:v>% less likely</c:v>
                </c:pt>
              </c:strCache>
            </c:strRef>
          </c:tx>
          <c:spPr>
            <a:solidFill>
              <a:srgbClr val="B9C2D1"/>
            </a:solidFill>
            <a:ln>
              <a:noFill/>
            </a:ln>
            <a:effectLst/>
          </c:spPr>
          <c:invertIfNegative val="0"/>
          <c:dLbls>
            <c:dLbl>
              <c:idx val="0"/>
              <c:tx>
                <c:rich>
                  <a:bodyPr/>
                  <a:lstStyle/>
                  <a:p>
                    <a:r>
                      <a:rPr lang="en-US"/>
                      <a:t>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A50-4B1C-8E99-903F4B573596}"/>
                </c:ext>
              </c:extLst>
            </c:dLbl>
            <c:dLbl>
              <c:idx val="1"/>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A50-4B1C-8E99-903F4B573596}"/>
                </c:ext>
              </c:extLst>
            </c:dLbl>
            <c:dLbl>
              <c:idx val="4"/>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A50-4B1C-8E99-903F4B573596}"/>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A50-4B1C-8E99-903F4B573596}"/>
                </c:ext>
              </c:extLst>
            </c:dLbl>
            <c:dLbl>
              <c:idx val="6"/>
              <c:tx>
                <c:rich>
                  <a:bodyPr/>
                  <a:lstStyle/>
                  <a:p>
                    <a:r>
                      <a:rPr lang="en-US"/>
                      <a:t>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A50-4B1C-8E99-903F4B573596}"/>
                </c:ext>
              </c:extLst>
            </c:dLbl>
            <c:dLbl>
              <c:idx val="7"/>
              <c:tx>
                <c:rich>
                  <a:bodyPr/>
                  <a:lstStyle/>
                  <a:p>
                    <a:r>
                      <a:rPr lang="en-US"/>
                      <a:t>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A50-4B1C-8E99-903F4B573596}"/>
                </c:ext>
              </c:extLst>
            </c:dLbl>
            <c:dLbl>
              <c:idx val="8"/>
              <c:tx>
                <c:rich>
                  <a:bodyPr/>
                  <a:lstStyle/>
                  <a:p>
                    <a:r>
                      <a:rPr lang="en-US"/>
                      <a:t>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A50-4B1C-8E99-903F4B5735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Trust the government</c:v>
                </c:pt>
                <c:pt idx="1">
                  <c:v>Follow government advice</c:v>
                </c:pt>
                <c:pt idx="2">
                  <c:v>Paying attention to advertising on healthy lifestyles</c:v>
                </c:pt>
                <c:pt idx="3">
                  <c:v>Paying attention to advertising on safety</c:v>
                </c:pt>
                <c:pt idx="4">
                  <c:v>Criticise government policies, if you don't agree with them</c:v>
                </c:pt>
                <c:pt idx="5">
                  <c:v>Question whether media stories are true </c:v>
                </c:pt>
              </c:strCache>
            </c:strRef>
          </c:cat>
          <c:val>
            <c:numRef>
              <c:f>Sheet1!$C$2:$C$8</c:f>
              <c:numCache>
                <c:formatCode>0</c:formatCode>
                <c:ptCount val="6"/>
                <c:pt idx="0">
                  <c:v>-11</c:v>
                </c:pt>
                <c:pt idx="1">
                  <c:v>-6</c:v>
                </c:pt>
                <c:pt idx="2">
                  <c:v>-6</c:v>
                </c:pt>
                <c:pt idx="3">
                  <c:v>-5</c:v>
                </c:pt>
                <c:pt idx="4">
                  <c:v>-7</c:v>
                </c:pt>
                <c:pt idx="5">
                  <c:v>-3</c:v>
                </c:pt>
              </c:numCache>
            </c:numRef>
          </c:val>
          <c:extLst>
            <c:ext xmlns:c16="http://schemas.microsoft.com/office/drawing/2014/chart" uri="{C3380CC4-5D6E-409C-BE32-E72D297353CC}">
              <c16:uniqueId val="{00000001-3A50-4B1C-8E99-903F4B573596}"/>
            </c:ext>
          </c:extLst>
        </c:ser>
        <c:dLbls>
          <c:dLblPos val="ctr"/>
          <c:showLegendKey val="0"/>
          <c:showVal val="1"/>
          <c:showCatName val="0"/>
          <c:showSerName val="0"/>
          <c:showPercent val="0"/>
          <c:showBubbleSize val="0"/>
        </c:dLbls>
        <c:gapWidth val="400"/>
        <c:overlap val="100"/>
        <c:axId val="626545392"/>
        <c:axId val="425986192"/>
      </c:barChart>
      <c:catAx>
        <c:axId val="626545392"/>
        <c:scaling>
          <c:orientation val="minMax"/>
        </c:scaling>
        <c:delete val="1"/>
        <c:axPos val="b"/>
        <c:numFmt formatCode="General" sourceLinked="1"/>
        <c:majorTickMark val="none"/>
        <c:minorTickMark val="none"/>
        <c:tickLblPos val="low"/>
        <c:crossAx val="425986192"/>
        <c:crosses val="autoZero"/>
        <c:auto val="1"/>
        <c:lblAlgn val="ctr"/>
        <c:lblOffset val="100"/>
        <c:noMultiLvlLbl val="0"/>
      </c:catAx>
      <c:valAx>
        <c:axId val="425986192"/>
        <c:scaling>
          <c:orientation val="minMax"/>
          <c:max val="70"/>
          <c:min val="-40"/>
        </c:scaling>
        <c:delete val="1"/>
        <c:axPos val="l"/>
        <c:numFmt formatCode="0" sourceLinked="1"/>
        <c:majorTickMark val="out"/>
        <c:minorTickMark val="none"/>
        <c:tickLblPos val="nextTo"/>
        <c:crossAx val="626545392"/>
        <c:crosses val="autoZero"/>
        <c:crossBetween val="between"/>
      </c:valAx>
      <c:spPr>
        <a:noFill/>
        <a:ln>
          <a:noFill/>
        </a:ln>
        <a:effectLst/>
      </c:spPr>
    </c:plotArea>
    <c:legend>
      <c:legendPos val="l"/>
      <c:layout>
        <c:manualLayout>
          <c:xMode val="edge"/>
          <c:yMode val="edge"/>
          <c:x val="6.4275049977647125E-3"/>
          <c:y val="0.26726720222624767"/>
          <c:w val="0.12302202390492016"/>
          <c:h val="0.5887996289587216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Pt>
            <c:idx val="5"/>
            <c:invertIfNegative val="0"/>
            <c:bubble3D val="0"/>
            <c:spPr>
              <a:solidFill>
                <a:srgbClr val="D86B40"/>
              </a:solidFill>
              <a:ln>
                <a:noFill/>
              </a:ln>
              <a:effectLst/>
            </c:spPr>
            <c:extLst>
              <c:ext xmlns:c16="http://schemas.microsoft.com/office/drawing/2014/chart" uri="{C3380CC4-5D6E-409C-BE32-E72D297353CC}">
                <c16:uniqueId val="{00000009-BFBC-4846-BE77-94EB5E846807}"/>
              </c:ext>
            </c:extLst>
          </c:dPt>
          <c:dPt>
            <c:idx val="6"/>
            <c:invertIfNegative val="0"/>
            <c:bubble3D val="0"/>
            <c:spPr>
              <a:solidFill>
                <a:srgbClr val="D86B40"/>
              </a:solidFill>
              <a:ln>
                <a:noFill/>
              </a:ln>
              <a:effectLst/>
            </c:spPr>
            <c:extLst>
              <c:ext xmlns:c16="http://schemas.microsoft.com/office/drawing/2014/chart" uri="{C3380CC4-5D6E-409C-BE32-E72D297353CC}">
                <c16:uniqueId val="{0000000A-BFBC-4846-BE77-94EB5E846807}"/>
              </c:ext>
            </c:extLst>
          </c:dPt>
          <c:dPt>
            <c:idx val="7"/>
            <c:invertIfNegative val="0"/>
            <c:bubble3D val="0"/>
            <c:spPr>
              <a:solidFill>
                <a:srgbClr val="D86B40"/>
              </a:solidFill>
              <a:ln>
                <a:noFill/>
              </a:ln>
              <a:effectLst/>
            </c:spPr>
            <c:extLst>
              <c:ext xmlns:c16="http://schemas.microsoft.com/office/drawing/2014/chart" uri="{C3380CC4-5D6E-409C-BE32-E72D297353CC}">
                <c16:uniqueId val="{0000000B-BFBC-4846-BE77-94EB5E846807}"/>
              </c:ext>
            </c:extLst>
          </c:dPt>
          <c:dPt>
            <c:idx val="8"/>
            <c:invertIfNegative val="0"/>
            <c:bubble3D val="0"/>
            <c:spPr>
              <a:solidFill>
                <a:srgbClr val="D86B40"/>
              </a:solidFill>
              <a:ln>
                <a:noFill/>
              </a:ln>
              <a:effectLst/>
            </c:spPr>
            <c:extLst>
              <c:ext xmlns:c16="http://schemas.microsoft.com/office/drawing/2014/chart" uri="{C3380CC4-5D6E-409C-BE32-E72D297353CC}">
                <c16:uniqueId val="{0000000C-BFBC-4846-BE77-94EB5E84680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5">
                  <c:v>2017</c:v>
                </c:pt>
                <c:pt idx="6">
                  <c:v>2018</c:v>
                </c:pt>
                <c:pt idx="7">
                  <c:v>2019</c:v>
                </c:pt>
                <c:pt idx="8">
                  <c:v>2020</c:v>
                </c:pt>
              </c:strCache>
            </c:strRef>
          </c:cat>
          <c:val>
            <c:numRef>
              <c:f>Sheet1!$B$2:$B$10</c:f>
              <c:numCache>
                <c:formatCode>_-* #,##0_-;\-* #,##0_-;_-* "-"??_-;_-@_-</c:formatCode>
                <c:ptCount val="9"/>
                <c:pt idx="0">
                  <c:v>28.000000000000004</c:v>
                </c:pt>
                <c:pt idx="1">
                  <c:v>28.000000000000004</c:v>
                </c:pt>
                <c:pt idx="2">
                  <c:v>30</c:v>
                </c:pt>
                <c:pt idx="3">
                  <c:v>35</c:v>
                </c:pt>
                <c:pt idx="5">
                  <c:v>22</c:v>
                </c:pt>
                <c:pt idx="6">
                  <c:v>19</c:v>
                </c:pt>
                <c:pt idx="7">
                  <c:v>17</c:v>
                </c:pt>
                <c:pt idx="8">
                  <c:v>15</c:v>
                </c:pt>
              </c:numCache>
            </c:numRef>
          </c:val>
          <c:extLst>
            <c:ext xmlns:c16="http://schemas.microsoft.com/office/drawing/2014/chart" uri="{C3380CC4-5D6E-409C-BE32-E72D297353CC}">
              <c16:uniqueId val="{00000000-BFBC-4846-BE77-94EB5E846807}"/>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Pt>
            <c:idx val="5"/>
            <c:invertIfNegative val="0"/>
            <c:bubble3D val="0"/>
            <c:spPr>
              <a:solidFill>
                <a:srgbClr val="D86B40"/>
              </a:solidFill>
              <a:ln>
                <a:noFill/>
              </a:ln>
              <a:effectLst/>
            </c:spPr>
            <c:extLst>
              <c:ext xmlns:c16="http://schemas.microsoft.com/office/drawing/2014/chart" uri="{C3380CC4-5D6E-409C-BE32-E72D297353CC}">
                <c16:uniqueId val="{00000009-BFBC-4846-BE77-94EB5E846807}"/>
              </c:ext>
            </c:extLst>
          </c:dPt>
          <c:dPt>
            <c:idx val="6"/>
            <c:invertIfNegative val="0"/>
            <c:bubble3D val="0"/>
            <c:spPr>
              <a:solidFill>
                <a:srgbClr val="D86B40"/>
              </a:solidFill>
              <a:ln>
                <a:noFill/>
              </a:ln>
              <a:effectLst/>
            </c:spPr>
            <c:extLst>
              <c:ext xmlns:c16="http://schemas.microsoft.com/office/drawing/2014/chart" uri="{C3380CC4-5D6E-409C-BE32-E72D297353CC}">
                <c16:uniqueId val="{0000000A-BFBC-4846-BE77-94EB5E846807}"/>
              </c:ext>
            </c:extLst>
          </c:dPt>
          <c:dPt>
            <c:idx val="7"/>
            <c:invertIfNegative val="0"/>
            <c:bubble3D val="0"/>
            <c:spPr>
              <a:solidFill>
                <a:srgbClr val="D86B40"/>
              </a:solidFill>
              <a:ln>
                <a:noFill/>
              </a:ln>
              <a:effectLst/>
            </c:spPr>
            <c:extLst>
              <c:ext xmlns:c16="http://schemas.microsoft.com/office/drawing/2014/chart" uri="{C3380CC4-5D6E-409C-BE32-E72D297353CC}">
                <c16:uniqueId val="{0000000B-BFBC-4846-BE77-94EB5E846807}"/>
              </c:ext>
            </c:extLst>
          </c:dPt>
          <c:dPt>
            <c:idx val="8"/>
            <c:invertIfNegative val="0"/>
            <c:bubble3D val="0"/>
            <c:spPr>
              <a:solidFill>
                <a:srgbClr val="D86B40"/>
              </a:solidFill>
              <a:ln>
                <a:noFill/>
              </a:ln>
              <a:effectLst/>
            </c:spPr>
            <c:extLst>
              <c:ext xmlns:c16="http://schemas.microsoft.com/office/drawing/2014/chart" uri="{C3380CC4-5D6E-409C-BE32-E72D297353CC}">
                <c16:uniqueId val="{0000000C-BFBC-4846-BE77-94EB5E84680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5">
                  <c:v>2017</c:v>
                </c:pt>
                <c:pt idx="6">
                  <c:v>2018</c:v>
                </c:pt>
                <c:pt idx="7">
                  <c:v>2019</c:v>
                </c:pt>
                <c:pt idx="8">
                  <c:v>2020</c:v>
                </c:pt>
              </c:strCache>
            </c:strRef>
          </c:cat>
          <c:val>
            <c:numRef>
              <c:f>Sheet1!$B$2:$B$10</c:f>
              <c:numCache>
                <c:formatCode>_-* #,##0_-;\-* #,##0_-;_-* "-"??_-;_-@_-</c:formatCode>
                <c:ptCount val="9"/>
                <c:pt idx="0">
                  <c:v>37</c:v>
                </c:pt>
                <c:pt idx="1">
                  <c:v>38</c:v>
                </c:pt>
                <c:pt idx="2">
                  <c:v>41</c:v>
                </c:pt>
                <c:pt idx="3">
                  <c:v>48</c:v>
                </c:pt>
                <c:pt idx="5">
                  <c:v>17</c:v>
                </c:pt>
                <c:pt idx="6">
                  <c:v>15</c:v>
                </c:pt>
                <c:pt idx="7">
                  <c:v>14.000000000000002</c:v>
                </c:pt>
                <c:pt idx="8">
                  <c:v>11</c:v>
                </c:pt>
              </c:numCache>
            </c:numRef>
          </c:val>
          <c:extLst>
            <c:ext xmlns:c16="http://schemas.microsoft.com/office/drawing/2014/chart" uri="{C3380CC4-5D6E-409C-BE32-E72D297353CC}">
              <c16:uniqueId val="{00000000-BFBC-4846-BE77-94EB5E846807}"/>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Pt>
            <c:idx val="5"/>
            <c:invertIfNegative val="0"/>
            <c:bubble3D val="0"/>
            <c:spPr>
              <a:solidFill>
                <a:srgbClr val="D86B40"/>
              </a:solidFill>
              <a:ln>
                <a:noFill/>
              </a:ln>
              <a:effectLst/>
            </c:spPr>
            <c:extLst>
              <c:ext xmlns:c16="http://schemas.microsoft.com/office/drawing/2014/chart" uri="{C3380CC4-5D6E-409C-BE32-E72D297353CC}">
                <c16:uniqueId val="{00000009-BFBC-4846-BE77-94EB5E846807}"/>
              </c:ext>
            </c:extLst>
          </c:dPt>
          <c:dPt>
            <c:idx val="6"/>
            <c:invertIfNegative val="0"/>
            <c:bubble3D val="0"/>
            <c:spPr>
              <a:solidFill>
                <a:srgbClr val="D86B40"/>
              </a:solidFill>
              <a:ln>
                <a:noFill/>
              </a:ln>
              <a:effectLst/>
            </c:spPr>
            <c:extLst>
              <c:ext xmlns:c16="http://schemas.microsoft.com/office/drawing/2014/chart" uri="{C3380CC4-5D6E-409C-BE32-E72D297353CC}">
                <c16:uniqueId val="{0000000A-BFBC-4846-BE77-94EB5E846807}"/>
              </c:ext>
            </c:extLst>
          </c:dPt>
          <c:dPt>
            <c:idx val="7"/>
            <c:invertIfNegative val="0"/>
            <c:bubble3D val="0"/>
            <c:spPr>
              <a:solidFill>
                <a:srgbClr val="D86B40"/>
              </a:solidFill>
              <a:ln>
                <a:noFill/>
              </a:ln>
              <a:effectLst/>
            </c:spPr>
            <c:extLst>
              <c:ext xmlns:c16="http://schemas.microsoft.com/office/drawing/2014/chart" uri="{C3380CC4-5D6E-409C-BE32-E72D297353CC}">
                <c16:uniqueId val="{0000000B-BFBC-4846-BE77-94EB5E846807}"/>
              </c:ext>
            </c:extLst>
          </c:dPt>
          <c:dPt>
            <c:idx val="8"/>
            <c:invertIfNegative val="0"/>
            <c:bubble3D val="0"/>
            <c:spPr>
              <a:solidFill>
                <a:srgbClr val="D86B40"/>
              </a:solidFill>
              <a:ln>
                <a:noFill/>
              </a:ln>
              <a:effectLst/>
            </c:spPr>
            <c:extLst>
              <c:ext xmlns:c16="http://schemas.microsoft.com/office/drawing/2014/chart" uri="{C3380CC4-5D6E-409C-BE32-E72D297353CC}">
                <c16:uniqueId val="{0000000C-BFBC-4846-BE77-94EB5E84680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5">
                  <c:v>2017</c:v>
                </c:pt>
                <c:pt idx="6">
                  <c:v>2018</c:v>
                </c:pt>
                <c:pt idx="7">
                  <c:v>2019</c:v>
                </c:pt>
                <c:pt idx="8">
                  <c:v>2020</c:v>
                </c:pt>
              </c:strCache>
            </c:strRef>
          </c:cat>
          <c:val>
            <c:numRef>
              <c:f>Sheet1!$B$2:$B$10</c:f>
              <c:numCache>
                <c:formatCode>_-* #,##0_-;\-* #,##0_-;_-* "-"??_-;_-@_-</c:formatCode>
                <c:ptCount val="9"/>
                <c:pt idx="0">
                  <c:v>30</c:v>
                </c:pt>
                <c:pt idx="1">
                  <c:v>33</c:v>
                </c:pt>
                <c:pt idx="2">
                  <c:v>33</c:v>
                </c:pt>
                <c:pt idx="3">
                  <c:v>39</c:v>
                </c:pt>
                <c:pt idx="5">
                  <c:v>18</c:v>
                </c:pt>
                <c:pt idx="6">
                  <c:v>17</c:v>
                </c:pt>
                <c:pt idx="7">
                  <c:v>16</c:v>
                </c:pt>
                <c:pt idx="8">
                  <c:v>13</c:v>
                </c:pt>
              </c:numCache>
            </c:numRef>
          </c:val>
          <c:extLst>
            <c:ext xmlns:c16="http://schemas.microsoft.com/office/drawing/2014/chart" uri="{C3380CC4-5D6E-409C-BE32-E72D297353CC}">
              <c16:uniqueId val="{00000000-BFBC-4846-BE77-94EB5E846807}"/>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Pt>
            <c:idx val="5"/>
            <c:invertIfNegative val="0"/>
            <c:bubble3D val="0"/>
            <c:spPr>
              <a:solidFill>
                <a:srgbClr val="D86B40"/>
              </a:solidFill>
              <a:ln>
                <a:noFill/>
              </a:ln>
              <a:effectLst/>
            </c:spPr>
            <c:extLst>
              <c:ext xmlns:c16="http://schemas.microsoft.com/office/drawing/2014/chart" uri="{C3380CC4-5D6E-409C-BE32-E72D297353CC}">
                <c16:uniqueId val="{00000009-BFBC-4846-BE77-94EB5E846807}"/>
              </c:ext>
            </c:extLst>
          </c:dPt>
          <c:dPt>
            <c:idx val="6"/>
            <c:invertIfNegative val="0"/>
            <c:bubble3D val="0"/>
            <c:spPr>
              <a:solidFill>
                <a:srgbClr val="D86B40"/>
              </a:solidFill>
              <a:ln>
                <a:noFill/>
              </a:ln>
              <a:effectLst/>
            </c:spPr>
            <c:extLst>
              <c:ext xmlns:c16="http://schemas.microsoft.com/office/drawing/2014/chart" uri="{C3380CC4-5D6E-409C-BE32-E72D297353CC}">
                <c16:uniqueId val="{0000000A-BFBC-4846-BE77-94EB5E846807}"/>
              </c:ext>
            </c:extLst>
          </c:dPt>
          <c:dPt>
            <c:idx val="7"/>
            <c:invertIfNegative val="0"/>
            <c:bubble3D val="0"/>
            <c:spPr>
              <a:solidFill>
                <a:srgbClr val="D86B40"/>
              </a:solidFill>
              <a:ln>
                <a:noFill/>
              </a:ln>
              <a:effectLst/>
            </c:spPr>
            <c:extLst>
              <c:ext xmlns:c16="http://schemas.microsoft.com/office/drawing/2014/chart" uri="{C3380CC4-5D6E-409C-BE32-E72D297353CC}">
                <c16:uniqueId val="{0000000B-BFBC-4846-BE77-94EB5E846807}"/>
              </c:ext>
            </c:extLst>
          </c:dPt>
          <c:dPt>
            <c:idx val="8"/>
            <c:invertIfNegative val="0"/>
            <c:bubble3D val="0"/>
            <c:spPr>
              <a:solidFill>
                <a:srgbClr val="D86B40"/>
              </a:solidFill>
              <a:ln>
                <a:noFill/>
              </a:ln>
              <a:effectLst/>
            </c:spPr>
            <c:extLst>
              <c:ext xmlns:c16="http://schemas.microsoft.com/office/drawing/2014/chart" uri="{C3380CC4-5D6E-409C-BE32-E72D297353CC}">
                <c16:uniqueId val="{0000000C-BFBC-4846-BE77-94EB5E84680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5">
                  <c:v>2017</c:v>
                </c:pt>
                <c:pt idx="6">
                  <c:v>2018</c:v>
                </c:pt>
                <c:pt idx="7">
                  <c:v>2019</c:v>
                </c:pt>
                <c:pt idx="8">
                  <c:v>2020</c:v>
                </c:pt>
              </c:strCache>
            </c:strRef>
          </c:cat>
          <c:val>
            <c:numRef>
              <c:f>Sheet1!$B$2:$B$10</c:f>
              <c:numCache>
                <c:formatCode>_-* #,##0_-;\-* #,##0_-;_-* "-"??_-;_-@_-</c:formatCode>
                <c:ptCount val="9"/>
                <c:pt idx="0">
                  <c:v>31</c:v>
                </c:pt>
                <c:pt idx="1">
                  <c:v>33</c:v>
                </c:pt>
                <c:pt idx="2">
                  <c:v>34</c:v>
                </c:pt>
                <c:pt idx="3">
                  <c:v>39</c:v>
                </c:pt>
                <c:pt idx="5">
                  <c:v>15</c:v>
                </c:pt>
                <c:pt idx="6">
                  <c:v>12</c:v>
                </c:pt>
                <c:pt idx="7">
                  <c:v>10</c:v>
                </c:pt>
                <c:pt idx="8">
                  <c:v>9</c:v>
                </c:pt>
              </c:numCache>
            </c:numRef>
          </c:val>
          <c:extLst>
            <c:ext xmlns:c16="http://schemas.microsoft.com/office/drawing/2014/chart" uri="{C3380CC4-5D6E-409C-BE32-E72D297353CC}">
              <c16:uniqueId val="{00000000-BFBC-4846-BE77-94EB5E846807}"/>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c:v>
                </c:pt>
                <c:pt idx="1">
                  <c:v>2018</c:v>
                </c:pt>
                <c:pt idx="2">
                  <c:v>2019</c:v>
                </c:pt>
                <c:pt idx="3">
                  <c:v>2020</c:v>
                </c:pt>
              </c:strCache>
            </c:strRef>
          </c:cat>
          <c:val>
            <c:numRef>
              <c:f>Sheet1!$B$2:$B$5</c:f>
              <c:numCache>
                <c:formatCode>_-* #,##0_-;\-* #,##0_-;_-* "-"??_-;_-@_-</c:formatCode>
                <c:ptCount val="4"/>
                <c:pt idx="0">
                  <c:v>39.229252924371245</c:v>
                </c:pt>
                <c:pt idx="1">
                  <c:v>41.69366102607956</c:v>
                </c:pt>
                <c:pt idx="2">
                  <c:v>42.596972528229507</c:v>
                </c:pt>
                <c:pt idx="3">
                  <c:v>50.809350960945643</c:v>
                </c:pt>
              </c:numCache>
            </c:numRef>
          </c:val>
          <c:extLst>
            <c:ext xmlns:c16="http://schemas.microsoft.com/office/drawing/2014/chart" uri="{C3380CC4-5D6E-409C-BE32-E72D297353CC}">
              <c16:uniqueId val="{00000000-BFBC-4846-BE77-94EB5E846807}"/>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33604058676234E-2"/>
          <c:y val="6.8294657470760897E-2"/>
          <c:w val="0.89849918782397131"/>
          <c:h val="0.77917995568913567"/>
        </c:manualLayout>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c:v>
                </c:pt>
                <c:pt idx="1">
                  <c:v>2018</c:v>
                </c:pt>
                <c:pt idx="2">
                  <c:v>2019</c:v>
                </c:pt>
                <c:pt idx="3">
                  <c:v>2020</c:v>
                </c:pt>
              </c:strCache>
            </c:strRef>
          </c:cat>
          <c:val>
            <c:numRef>
              <c:f>Sheet1!$B$2:$B$5</c:f>
              <c:numCache>
                <c:formatCode>_-* #,##0_-;\-* #,##0_-;_-* "-"??_-;_-@_-</c:formatCode>
                <c:ptCount val="4"/>
                <c:pt idx="0">
                  <c:v>29.716751131906083</c:v>
                </c:pt>
                <c:pt idx="1">
                  <c:v>30.719530571872134</c:v>
                </c:pt>
                <c:pt idx="2">
                  <c:v>30.753594621996871</c:v>
                </c:pt>
                <c:pt idx="3">
                  <c:v>38.782505203115697</c:v>
                </c:pt>
              </c:numCache>
            </c:numRef>
          </c:val>
          <c:extLst>
            <c:ext xmlns:c16="http://schemas.microsoft.com/office/drawing/2014/chart" uri="{C3380CC4-5D6E-409C-BE32-E72D297353CC}">
              <c16:uniqueId val="{00000000-BFBC-4846-BE77-94EB5E846807}"/>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05093832526496E-3"/>
          <c:y val="6.8294657470760897E-2"/>
          <c:w val="0.97174517408414929"/>
          <c:h val="0.77917995568913567"/>
        </c:manualLayout>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c:v>
                </c:pt>
                <c:pt idx="1">
                  <c:v>2018</c:v>
                </c:pt>
                <c:pt idx="2">
                  <c:v>2019</c:v>
                </c:pt>
                <c:pt idx="3">
                  <c:v>2020</c:v>
                </c:pt>
              </c:strCache>
            </c:strRef>
          </c:cat>
          <c:val>
            <c:numRef>
              <c:f>Sheet1!$B$2:$B$5</c:f>
              <c:numCache>
                <c:formatCode>_-* #,##0_-;\-* #,##0_-;_-* "-"??_-;_-@_-</c:formatCode>
                <c:ptCount val="4"/>
                <c:pt idx="0">
                  <c:v>33.186359043746187</c:v>
                </c:pt>
                <c:pt idx="1">
                  <c:v>33.789483443839345</c:v>
                </c:pt>
                <c:pt idx="2">
                  <c:v>35.74720595331447</c:v>
                </c:pt>
                <c:pt idx="3">
                  <c:v>41.420456782347053</c:v>
                </c:pt>
              </c:numCache>
            </c:numRef>
          </c:val>
          <c:extLst>
            <c:ext xmlns:c16="http://schemas.microsoft.com/office/drawing/2014/chart" uri="{C3380CC4-5D6E-409C-BE32-E72D297353CC}">
              <c16:uniqueId val="{00000000-BFBC-4846-BE77-94EB5E846807}"/>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8294657470760897E-2"/>
          <c:w val="0.97722818054541827"/>
          <c:h val="0.77917995568913567"/>
        </c:manualLayout>
      </c:layout>
      <c:barChart>
        <c:barDir val="col"/>
        <c:grouping val="clustered"/>
        <c:varyColors val="0"/>
        <c:ser>
          <c:idx val="0"/>
          <c:order val="0"/>
          <c:tx>
            <c:strRef>
              <c:f>Sheet1!$B$1</c:f>
              <c:strCache>
                <c:ptCount val="1"/>
                <c:pt idx="0">
                  <c:v>Column1</c:v>
                </c:pt>
              </c:strCache>
            </c:strRef>
          </c:tx>
          <c:spPr>
            <a:solidFill>
              <a:srgbClr val="42A0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A1F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c:v>
                </c:pt>
                <c:pt idx="1">
                  <c:v>2018</c:v>
                </c:pt>
                <c:pt idx="2">
                  <c:v>2019</c:v>
                </c:pt>
                <c:pt idx="3">
                  <c:v>2020</c:v>
                </c:pt>
              </c:strCache>
            </c:strRef>
          </c:cat>
          <c:val>
            <c:numRef>
              <c:f>Sheet1!$B$2:$B$5</c:f>
              <c:numCache>
                <c:formatCode>_-* #,##0_-;\-* #,##0_-;_-* "-"??_-;_-@_-</c:formatCode>
                <c:ptCount val="4"/>
                <c:pt idx="0">
                  <c:v>21.702280683596832</c:v>
                </c:pt>
                <c:pt idx="1">
                  <c:v>23.52116415626578</c:v>
                </c:pt>
                <c:pt idx="2">
                  <c:v>21.672980996610914</c:v>
                </c:pt>
                <c:pt idx="3">
                  <c:v>27.612867723035833</c:v>
                </c:pt>
              </c:numCache>
            </c:numRef>
          </c:val>
          <c:extLst>
            <c:ext xmlns:c16="http://schemas.microsoft.com/office/drawing/2014/chart" uri="{C3380CC4-5D6E-409C-BE32-E72D297353CC}">
              <c16:uniqueId val="{00000000-BFBC-4846-BE77-94EB5E846807}"/>
            </c:ext>
          </c:extLst>
        </c:ser>
        <c:dLbls>
          <c:showLegendKey val="0"/>
          <c:showVal val="0"/>
          <c:showCatName val="0"/>
          <c:showSerName val="0"/>
          <c:showPercent val="0"/>
          <c:showBubbleSize val="0"/>
        </c:dLbls>
        <c:gapWidth val="219"/>
        <c:overlap val="-27"/>
        <c:axId val="852210127"/>
        <c:axId val="51984512"/>
      </c:barChart>
      <c:catAx>
        <c:axId val="852210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984512"/>
        <c:crosses val="autoZero"/>
        <c:auto val="1"/>
        <c:lblAlgn val="ctr"/>
        <c:lblOffset val="100"/>
        <c:noMultiLvlLbl val="0"/>
      </c:catAx>
      <c:valAx>
        <c:axId val="51984512"/>
        <c:scaling>
          <c:orientation val="minMax"/>
          <c:max val="70"/>
        </c:scaling>
        <c:delete val="1"/>
        <c:axPos val="l"/>
        <c:numFmt formatCode="_-* #,##0_-;\-* #,##0_-;_-* &quot;-&quot;??_-;_-@_-" sourceLinked="1"/>
        <c:majorTickMark val="out"/>
        <c:minorTickMark val="none"/>
        <c:tickLblPos val="nextTo"/>
        <c:crossAx val="85221012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0-08-04T12:23:27.938" idx="3">
    <p:pos x="7950" y="440"/>
    <p:text>change text to say: How has the public sector's reputation fared under COVID-19?</p:text>
    <p:extLst>
      <p:ext uri="{C676402C-5697-4E1C-873F-D02D1690AC5C}">
        <p15:threadingInfo xmlns:p15="http://schemas.microsoft.com/office/powerpoint/2012/main" timeZoneBias="-720"/>
      </p:ext>
    </p:extLst>
  </p:cm>
</p:cmLst>
</file>

<file path=ppt/drawings/drawing1.xml><?xml version="1.0" encoding="utf-8"?>
<c:userShapes xmlns:c="http://schemas.openxmlformats.org/drawingml/2006/chart">
  <cdr:relSizeAnchor xmlns:cdr="http://schemas.openxmlformats.org/drawingml/2006/chartDrawing">
    <cdr:from>
      <cdr:x>0.11558</cdr:x>
      <cdr:y>0.51861</cdr:y>
    </cdr:from>
    <cdr:to>
      <cdr:x>0.96496</cdr:x>
      <cdr:y>0.51861</cdr:y>
    </cdr:to>
    <cdr:cxnSp macro="">
      <cdr:nvCxnSpPr>
        <cdr:cNvPr id="3" name="Straight Connector 2">
          <a:extLst xmlns:a="http://schemas.openxmlformats.org/drawingml/2006/main">
            <a:ext uri="{FF2B5EF4-FFF2-40B4-BE49-F238E27FC236}">
              <a16:creationId xmlns:a16="http://schemas.microsoft.com/office/drawing/2014/main" id="{F6BE730F-CBE8-43C8-A904-94F23D60A107}"/>
            </a:ext>
          </a:extLst>
        </cdr:cNvPr>
        <cdr:cNvCxnSpPr/>
      </cdr:nvCxnSpPr>
      <cdr:spPr>
        <a:xfrm xmlns:a="http://schemas.openxmlformats.org/drawingml/2006/main">
          <a:off x="838624" y="2452170"/>
          <a:ext cx="6162675" cy="0"/>
        </a:xfrm>
        <a:prstGeom xmlns:a="http://schemas.openxmlformats.org/drawingml/2006/main" prst="line">
          <a:avLst/>
        </a:prstGeom>
        <a:ln xmlns:a="http://schemas.openxmlformats.org/drawingml/2006/main">
          <a:solidFill>
            <a:srgbClr val="0A1F2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8D0E19-DB1B-4A7A-BBF4-7F518F852033}"/>
              </a:ext>
            </a:extLst>
          </p:cNvPr>
          <p:cNvSpPr>
            <a:spLocks noGrp="1"/>
          </p:cNvSpPr>
          <p:nvPr>
            <p:ph type="hdr" sz="quarter"/>
          </p:nvPr>
        </p:nvSpPr>
        <p:spPr>
          <a:xfrm>
            <a:off x="0" y="1"/>
            <a:ext cx="4134227" cy="344258"/>
          </a:xfrm>
          <a:prstGeom prst="rect">
            <a:avLst/>
          </a:prstGeom>
        </p:spPr>
        <p:txBody>
          <a:bodyPr vert="horz" lIns="91440" tIns="45720" rIns="91440" bIns="45720" rtlCol="0"/>
          <a:lstStyle>
            <a:lvl1pPr algn="l">
              <a:defRPr sz="1200"/>
            </a:lvl1pPr>
          </a:lstStyle>
          <a:p>
            <a:endParaRPr lang="en-NZ" dirty="0"/>
          </a:p>
        </p:txBody>
      </p:sp>
      <p:sp>
        <p:nvSpPr>
          <p:cNvPr id="3" name="Date Placeholder 2">
            <a:extLst>
              <a:ext uri="{FF2B5EF4-FFF2-40B4-BE49-F238E27FC236}">
                <a16:creationId xmlns:a16="http://schemas.microsoft.com/office/drawing/2014/main" id="{2B209FE3-7446-4649-83C7-3C59C2F070B8}"/>
              </a:ext>
            </a:extLst>
          </p:cNvPr>
          <p:cNvSpPr>
            <a:spLocks noGrp="1"/>
          </p:cNvSpPr>
          <p:nvPr>
            <p:ph type="dt" sz="quarter" idx="1"/>
          </p:nvPr>
        </p:nvSpPr>
        <p:spPr>
          <a:xfrm>
            <a:off x="5403601" y="1"/>
            <a:ext cx="4135750" cy="344258"/>
          </a:xfrm>
          <a:prstGeom prst="rect">
            <a:avLst/>
          </a:prstGeom>
        </p:spPr>
        <p:txBody>
          <a:bodyPr vert="horz" lIns="91440" tIns="45720" rIns="91440" bIns="45720" rtlCol="0"/>
          <a:lstStyle>
            <a:lvl1pPr algn="r">
              <a:defRPr sz="1200"/>
            </a:lvl1pPr>
          </a:lstStyle>
          <a:p>
            <a:fld id="{F82EE80F-058B-47CC-9183-90ECA7AC6E59}" type="datetimeFigureOut">
              <a:rPr lang="en-NZ" smtClean="0"/>
              <a:t>11/08/2020</a:t>
            </a:fld>
            <a:endParaRPr lang="en-NZ" dirty="0"/>
          </a:p>
        </p:txBody>
      </p:sp>
      <p:sp>
        <p:nvSpPr>
          <p:cNvPr id="4" name="Footer Placeholder 3">
            <a:extLst>
              <a:ext uri="{FF2B5EF4-FFF2-40B4-BE49-F238E27FC236}">
                <a16:creationId xmlns:a16="http://schemas.microsoft.com/office/drawing/2014/main" id="{1D483151-74C0-4318-BD81-4AAE9003BF3F}"/>
              </a:ext>
            </a:extLst>
          </p:cNvPr>
          <p:cNvSpPr>
            <a:spLocks noGrp="1"/>
          </p:cNvSpPr>
          <p:nvPr>
            <p:ph type="ftr" sz="quarter" idx="2"/>
          </p:nvPr>
        </p:nvSpPr>
        <p:spPr>
          <a:xfrm>
            <a:off x="0" y="6521681"/>
            <a:ext cx="4134227" cy="34425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a:extLst>
              <a:ext uri="{FF2B5EF4-FFF2-40B4-BE49-F238E27FC236}">
                <a16:creationId xmlns:a16="http://schemas.microsoft.com/office/drawing/2014/main" id="{E4711938-3DEE-409B-98D1-05CD7EA6B471}"/>
              </a:ext>
            </a:extLst>
          </p:cNvPr>
          <p:cNvSpPr>
            <a:spLocks noGrp="1"/>
          </p:cNvSpPr>
          <p:nvPr>
            <p:ph type="sldNum" sz="quarter" idx="3"/>
          </p:nvPr>
        </p:nvSpPr>
        <p:spPr>
          <a:xfrm>
            <a:off x="5403601" y="6521681"/>
            <a:ext cx="4135750" cy="344257"/>
          </a:xfrm>
          <a:prstGeom prst="rect">
            <a:avLst/>
          </a:prstGeom>
        </p:spPr>
        <p:txBody>
          <a:bodyPr vert="horz" lIns="91440" tIns="45720" rIns="91440" bIns="45720" rtlCol="0" anchor="b"/>
          <a:lstStyle>
            <a:lvl1pPr algn="r">
              <a:defRPr sz="1200"/>
            </a:lvl1pPr>
          </a:lstStyle>
          <a:p>
            <a:fld id="{BCA5BD39-B551-4277-8C3C-5DFC3DA1B573}" type="slidenum">
              <a:rPr lang="en-NZ" smtClean="0"/>
              <a:t>‹#›</a:t>
            </a:fld>
            <a:endParaRPr lang="en-NZ" dirty="0"/>
          </a:p>
        </p:txBody>
      </p:sp>
    </p:spTree>
    <p:extLst>
      <p:ext uri="{BB962C8B-B14F-4D97-AF65-F5344CB8AC3E}">
        <p14:creationId xmlns:p14="http://schemas.microsoft.com/office/powerpoint/2010/main" val="3590124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34227" cy="34425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5403601" y="1"/>
            <a:ext cx="4135750" cy="344258"/>
          </a:xfrm>
          <a:prstGeom prst="rect">
            <a:avLst/>
          </a:prstGeom>
        </p:spPr>
        <p:txBody>
          <a:bodyPr vert="horz" lIns="91440" tIns="45720" rIns="91440" bIns="45720" rtlCol="0"/>
          <a:lstStyle>
            <a:lvl1pPr algn="r">
              <a:defRPr sz="1200"/>
            </a:lvl1pPr>
          </a:lstStyle>
          <a:p>
            <a:fld id="{4353D91F-1A75-4D5C-B661-39D0E851201B}" type="datetimeFigureOut">
              <a:rPr lang="en-NZ" smtClean="0"/>
              <a:t>11/08/2020</a:t>
            </a:fld>
            <a:endParaRPr lang="en-NZ" dirty="0"/>
          </a:p>
        </p:txBody>
      </p:sp>
      <p:sp>
        <p:nvSpPr>
          <p:cNvPr id="4" name="Slide Image Placeholder 3"/>
          <p:cNvSpPr>
            <a:spLocks noGrp="1" noRot="1" noChangeAspect="1"/>
          </p:cNvSpPr>
          <p:nvPr>
            <p:ph type="sldImg" idx="2"/>
          </p:nvPr>
        </p:nvSpPr>
        <p:spPr>
          <a:xfrm>
            <a:off x="2713038" y="858838"/>
            <a:ext cx="4114800" cy="2316162"/>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953935" y="3304873"/>
            <a:ext cx="7633005" cy="270282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6521681"/>
            <a:ext cx="4134227" cy="34425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5403601" y="6521681"/>
            <a:ext cx="4135750" cy="344257"/>
          </a:xfrm>
          <a:prstGeom prst="rect">
            <a:avLst/>
          </a:prstGeom>
        </p:spPr>
        <p:txBody>
          <a:bodyPr vert="horz" lIns="91440" tIns="45720" rIns="91440" bIns="45720" rtlCol="0" anchor="b"/>
          <a:lstStyle>
            <a:lvl1pPr algn="r">
              <a:defRPr sz="1200"/>
            </a:lvl1pPr>
          </a:lstStyle>
          <a:p>
            <a:fld id="{CD184952-9081-42E6-B490-11E011A6F0B6}" type="slidenum">
              <a:rPr lang="en-NZ" smtClean="0"/>
              <a:t>‹#›</a:t>
            </a:fld>
            <a:endParaRPr lang="en-NZ" dirty="0"/>
          </a:p>
        </p:txBody>
      </p:sp>
    </p:spTree>
    <p:extLst>
      <p:ext uri="{BB962C8B-B14F-4D97-AF65-F5344CB8AC3E}">
        <p14:creationId xmlns:p14="http://schemas.microsoft.com/office/powerpoint/2010/main" val="105637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D184952-9081-42E6-B490-11E011A6F0B6}" type="slidenum">
              <a:rPr lang="en-NZ" smtClean="0"/>
              <a:t>3</a:t>
            </a:fld>
            <a:endParaRPr lang="en-NZ" dirty="0"/>
          </a:p>
        </p:txBody>
      </p:sp>
    </p:spTree>
    <p:extLst>
      <p:ext uri="{BB962C8B-B14F-4D97-AF65-F5344CB8AC3E}">
        <p14:creationId xmlns:p14="http://schemas.microsoft.com/office/powerpoint/2010/main" val="85564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D184952-9081-42E6-B490-11E011A6F0B6}" type="slidenum">
              <a:rPr lang="en-NZ" smtClean="0"/>
              <a:t>8</a:t>
            </a:fld>
            <a:endParaRPr lang="en-NZ" dirty="0"/>
          </a:p>
        </p:txBody>
      </p:sp>
    </p:spTree>
    <p:extLst>
      <p:ext uri="{BB962C8B-B14F-4D97-AF65-F5344CB8AC3E}">
        <p14:creationId xmlns:p14="http://schemas.microsoft.com/office/powerpoint/2010/main" val="196401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5E99332-B86D-45F3-AC5B-1CB21EDB0876}" type="slidenum">
              <a:rPr lang="en-NZ" smtClean="0"/>
              <a:t>18</a:t>
            </a:fld>
            <a:endParaRPr lang="en-NZ" dirty="0"/>
          </a:p>
        </p:txBody>
      </p:sp>
    </p:spTree>
    <p:extLst>
      <p:ext uri="{BB962C8B-B14F-4D97-AF65-F5344CB8AC3E}">
        <p14:creationId xmlns:p14="http://schemas.microsoft.com/office/powerpoint/2010/main" val="208267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5E99332-B86D-45F3-AC5B-1CB21EDB0876}" type="slidenum">
              <a:rPr lang="en-NZ" smtClean="0"/>
              <a:t>19</a:t>
            </a:fld>
            <a:endParaRPr lang="en-NZ" dirty="0"/>
          </a:p>
        </p:txBody>
      </p:sp>
    </p:spTree>
    <p:extLst>
      <p:ext uri="{BB962C8B-B14F-4D97-AF65-F5344CB8AC3E}">
        <p14:creationId xmlns:p14="http://schemas.microsoft.com/office/powerpoint/2010/main" val="105287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5E99332-B86D-45F3-AC5B-1CB21EDB0876}" type="slidenum">
              <a:rPr lang="en-NZ" smtClean="0"/>
              <a:t>20</a:t>
            </a:fld>
            <a:endParaRPr lang="en-NZ" dirty="0"/>
          </a:p>
        </p:txBody>
      </p:sp>
    </p:spTree>
    <p:extLst>
      <p:ext uri="{BB962C8B-B14F-4D97-AF65-F5344CB8AC3E}">
        <p14:creationId xmlns:p14="http://schemas.microsoft.com/office/powerpoint/2010/main" val="303404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5E99332-B86D-45F3-AC5B-1CB21EDB0876}" type="slidenum">
              <a:rPr lang="en-NZ" smtClean="0"/>
              <a:t>21</a:t>
            </a:fld>
            <a:endParaRPr lang="en-NZ" dirty="0"/>
          </a:p>
        </p:txBody>
      </p:sp>
    </p:spTree>
    <p:extLst>
      <p:ext uri="{BB962C8B-B14F-4D97-AF65-F5344CB8AC3E}">
        <p14:creationId xmlns:p14="http://schemas.microsoft.com/office/powerpoint/2010/main" val="352319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4441E1-E932-4DA6-86A6-FD339C2B3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4658" y="6208230"/>
            <a:ext cx="1892709" cy="565152"/>
          </a:xfrm>
          <a:prstGeom prst="rect">
            <a:avLst/>
          </a:prstGeom>
        </p:spPr>
      </p:pic>
      <p:cxnSp>
        <p:nvCxnSpPr>
          <p:cNvPr id="9" name="Straight Connector 8">
            <a:extLst>
              <a:ext uri="{FF2B5EF4-FFF2-40B4-BE49-F238E27FC236}">
                <a16:creationId xmlns:a16="http://schemas.microsoft.com/office/drawing/2014/main" id="{F25E599D-A0EF-44E3-BEF6-285E495603FF}"/>
              </a:ext>
            </a:extLst>
          </p:cNvPr>
          <p:cNvCxnSpPr/>
          <p:nvPr userDrawn="1"/>
        </p:nvCxnSpPr>
        <p:spPr>
          <a:xfrm>
            <a:off x="0" y="6134986"/>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7C12219-45AF-43C2-A762-495A9608C8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76" y="6258906"/>
            <a:ext cx="1487941" cy="659670"/>
          </a:xfrm>
          <a:prstGeom prst="rect">
            <a:avLst/>
          </a:prstGeom>
        </p:spPr>
      </p:pic>
      <p:sp>
        <p:nvSpPr>
          <p:cNvPr id="4" name="TextBox 3">
            <a:extLst>
              <a:ext uri="{FF2B5EF4-FFF2-40B4-BE49-F238E27FC236}">
                <a16:creationId xmlns:a16="http://schemas.microsoft.com/office/drawing/2014/main" id="{DD03F3E9-F859-4B55-9CFF-27415F96F7FD}"/>
              </a:ext>
            </a:extLst>
          </p:cNvPr>
          <p:cNvSpPr txBox="1"/>
          <p:nvPr userDrawn="1"/>
        </p:nvSpPr>
        <p:spPr>
          <a:xfrm>
            <a:off x="11227980" y="6391900"/>
            <a:ext cx="836429" cy="261610"/>
          </a:xfrm>
          <a:prstGeom prst="rect">
            <a:avLst/>
          </a:prstGeom>
          <a:noFill/>
        </p:spPr>
        <p:txBody>
          <a:bodyPr wrap="square" rtlCol="0">
            <a:spAutoFit/>
          </a:bodyPr>
          <a:lstStyle/>
          <a:p>
            <a:pPr algn="r"/>
            <a:fld id="{6EDE1D79-79DF-42A8-996E-C6BEEAC95577}" type="slidenum">
              <a:rPr lang="en-NZ" sz="1050" smtClean="0"/>
              <a:pPr algn="r"/>
              <a:t>‹#›</a:t>
            </a:fld>
            <a:endParaRPr lang="en-NZ" sz="1050" dirty="0"/>
          </a:p>
        </p:txBody>
      </p:sp>
      <p:sp>
        <p:nvSpPr>
          <p:cNvPr id="5" name="Title 4">
            <a:extLst>
              <a:ext uri="{FF2B5EF4-FFF2-40B4-BE49-F238E27FC236}">
                <a16:creationId xmlns:a16="http://schemas.microsoft.com/office/drawing/2014/main" id="{637EDD2A-D590-4941-AD6C-1768D9C69005}"/>
              </a:ext>
            </a:extLst>
          </p:cNvPr>
          <p:cNvSpPr>
            <a:spLocks noGrp="1"/>
          </p:cNvSpPr>
          <p:nvPr>
            <p:ph type="title"/>
          </p:nvPr>
        </p:nvSpPr>
        <p:spPr>
          <a:xfrm>
            <a:off x="428767" y="60232"/>
            <a:ext cx="11417490" cy="1318192"/>
          </a:xfrm>
        </p:spPr>
        <p:txBody>
          <a:bodyPr>
            <a:normAutofit/>
          </a:bodyPr>
          <a:lstStyle>
            <a:lvl1pPr>
              <a:defRPr sz="2400" b="1"/>
            </a:lvl1pPr>
          </a:lstStyle>
          <a:p>
            <a:r>
              <a:rPr lang="en-US"/>
              <a:t>Click to edit Master title style</a:t>
            </a:r>
            <a:endParaRPr lang="en-NZ"/>
          </a:p>
        </p:txBody>
      </p:sp>
    </p:spTree>
    <p:extLst>
      <p:ext uri="{BB962C8B-B14F-4D97-AF65-F5344CB8AC3E}">
        <p14:creationId xmlns:p14="http://schemas.microsoft.com/office/powerpoint/2010/main" val="44078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BA26-EC19-46F3-BFD7-2752FB94C66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C81D41E-1D76-4DC0-B86D-858854171D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76F981C-10D9-4253-A909-13D169017DF2}"/>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5" name="Footer Placeholder 4">
            <a:extLst>
              <a:ext uri="{FF2B5EF4-FFF2-40B4-BE49-F238E27FC236}">
                <a16:creationId xmlns:a16="http://schemas.microsoft.com/office/drawing/2014/main" id="{0C54CD9C-9869-4BA9-B04C-80E56EF1973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BF70B69C-43B5-4D14-B4D2-9FFEA0B04A5D}"/>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414233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F3871-DE5E-4022-8256-4A3D67A9ED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678ABBB-73E8-4C75-A24F-2A830B1DEC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382BD12-B6F0-46FA-8F90-57BA4D2823C0}"/>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5" name="Footer Placeholder 4">
            <a:extLst>
              <a:ext uri="{FF2B5EF4-FFF2-40B4-BE49-F238E27FC236}">
                <a16:creationId xmlns:a16="http://schemas.microsoft.com/office/drawing/2014/main" id="{CE38111F-AD3E-4FDE-86E1-07B6AEA7E518}"/>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F087E955-2647-4061-870F-3CFA787EF561}"/>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27891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C9FDF6-6D21-4EA5-959A-B726564CDC5F}"/>
              </a:ext>
            </a:extLst>
          </p:cNvPr>
          <p:cNvSpPr/>
          <p:nvPr userDrawn="1"/>
        </p:nvSpPr>
        <p:spPr>
          <a:xfrm>
            <a:off x="0" y="6492875"/>
            <a:ext cx="12192000" cy="3651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8F31D22-3E66-40C8-9C83-FE66C8FE5061}"/>
              </a:ext>
            </a:extLst>
          </p:cNvPr>
          <p:cNvSpPr>
            <a:spLocks noGrp="1"/>
          </p:cNvSpPr>
          <p:nvPr>
            <p:ph type="title"/>
          </p:nvPr>
        </p:nvSpPr>
        <p:spPr>
          <a:xfrm>
            <a:off x="340359" y="248602"/>
            <a:ext cx="11383067" cy="559435"/>
          </a:xfrm>
        </p:spPr>
        <p:txBody>
          <a:bodyPr>
            <a:noAutofit/>
          </a:bodyPr>
          <a:lstStyle>
            <a:lvl1pPr>
              <a:defRPr sz="2000" b="1">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05D25865-2F4C-491B-BB9C-E1148B133FE6}"/>
              </a:ext>
            </a:extLst>
          </p:cNvPr>
          <p:cNvSpPr txBox="1"/>
          <p:nvPr userDrawn="1"/>
        </p:nvSpPr>
        <p:spPr>
          <a:xfrm>
            <a:off x="10829925" y="6555987"/>
            <a:ext cx="1285875" cy="246221"/>
          </a:xfrm>
          <a:prstGeom prst="rect">
            <a:avLst/>
          </a:prstGeom>
          <a:noFill/>
        </p:spPr>
        <p:txBody>
          <a:bodyPr wrap="square" rtlCol="0">
            <a:spAutoFit/>
          </a:bodyPr>
          <a:lstStyle/>
          <a:p>
            <a:pPr algn="r"/>
            <a:r>
              <a:rPr lang="en-NZ" sz="1000" kern="1200" spc="300" dirty="0">
                <a:solidFill>
                  <a:schemeClr val="bg1">
                    <a:lumMod val="65000"/>
                  </a:schemeClr>
                </a:solidFill>
                <a:latin typeface="Open Sans" panose="020B0606030504020204" pitchFamily="34" charset="0"/>
              </a:rPr>
              <a:t>SLIDE </a:t>
            </a:r>
            <a:fld id="{34322A19-D819-4C8C-843C-259FC720E8E9}" type="slidenum">
              <a:rPr lang="en-NZ" sz="1000" kern="1200" spc="300" smtClean="0">
                <a:solidFill>
                  <a:schemeClr val="bg1">
                    <a:lumMod val="65000"/>
                  </a:schemeClr>
                </a:solidFill>
                <a:latin typeface="Open Sans" panose="020B0606030504020204" pitchFamily="34" charset="0"/>
              </a:rPr>
              <a:pPr algn="r"/>
              <a:t>‹#›</a:t>
            </a:fld>
            <a:endParaRPr lang="en-NZ" sz="1000" kern="1200" spc="300" dirty="0">
              <a:solidFill>
                <a:schemeClr val="bg1">
                  <a:lumMod val="65000"/>
                </a:schemeClr>
              </a:solidFill>
              <a:latin typeface="Open Sans" panose="020B0606030504020204" pitchFamily="34" charset="0"/>
            </a:endParaRPr>
          </a:p>
        </p:txBody>
      </p:sp>
      <p:sp>
        <p:nvSpPr>
          <p:cNvPr id="7" name="Rectangle 6">
            <a:extLst>
              <a:ext uri="{FF2B5EF4-FFF2-40B4-BE49-F238E27FC236}">
                <a16:creationId xmlns:a16="http://schemas.microsoft.com/office/drawing/2014/main" id="{1A96E392-2153-432E-8AA5-1771B0CEF165}"/>
              </a:ext>
            </a:extLst>
          </p:cNvPr>
          <p:cNvSpPr/>
          <p:nvPr userDrawn="1"/>
        </p:nvSpPr>
        <p:spPr>
          <a:xfrm>
            <a:off x="8505121" y="6536937"/>
            <a:ext cx="2679644"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300" normalizeH="0" baseline="0" noProof="0" dirty="0">
                <a:ln>
                  <a:noFill/>
                </a:ln>
                <a:solidFill>
                  <a:prstClr val="black">
                    <a:tint val="75000"/>
                  </a:prstClr>
                </a:solidFill>
                <a:effectLst/>
                <a:uLnTx/>
                <a:uFillTx/>
                <a:latin typeface="+mn-lt"/>
                <a:ea typeface="+mn-ea"/>
                <a:cs typeface="+mn-cs"/>
              </a:rPr>
              <a:t>COLMAR BRUNTON 2019 │</a:t>
            </a:r>
          </a:p>
        </p:txBody>
      </p:sp>
    </p:spTree>
    <p:extLst>
      <p:ext uri="{BB962C8B-B14F-4D97-AF65-F5344CB8AC3E}">
        <p14:creationId xmlns:p14="http://schemas.microsoft.com/office/powerpoint/2010/main" val="111051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4441E1-E932-4DA6-86A6-FD339C2B3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4658" y="6208230"/>
            <a:ext cx="1892709" cy="565152"/>
          </a:xfrm>
          <a:prstGeom prst="rect">
            <a:avLst/>
          </a:prstGeom>
        </p:spPr>
      </p:pic>
      <p:cxnSp>
        <p:nvCxnSpPr>
          <p:cNvPr id="9" name="Straight Connector 8">
            <a:extLst>
              <a:ext uri="{FF2B5EF4-FFF2-40B4-BE49-F238E27FC236}">
                <a16:creationId xmlns:a16="http://schemas.microsoft.com/office/drawing/2014/main" id="{F25E599D-A0EF-44E3-BEF6-285E495603FF}"/>
              </a:ext>
            </a:extLst>
          </p:cNvPr>
          <p:cNvCxnSpPr/>
          <p:nvPr userDrawn="1"/>
        </p:nvCxnSpPr>
        <p:spPr>
          <a:xfrm>
            <a:off x="0" y="6134986"/>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03F3E9-F859-4B55-9CFF-27415F96F7FD}"/>
              </a:ext>
            </a:extLst>
          </p:cNvPr>
          <p:cNvSpPr txBox="1"/>
          <p:nvPr userDrawn="1"/>
        </p:nvSpPr>
        <p:spPr>
          <a:xfrm>
            <a:off x="11227980" y="6391900"/>
            <a:ext cx="836429" cy="261610"/>
          </a:xfrm>
          <a:prstGeom prst="rect">
            <a:avLst/>
          </a:prstGeom>
          <a:noFill/>
        </p:spPr>
        <p:txBody>
          <a:bodyPr wrap="square" rtlCol="0">
            <a:spAutoFit/>
          </a:bodyPr>
          <a:lstStyle/>
          <a:p>
            <a:pPr algn="r"/>
            <a:fld id="{6EDE1D79-79DF-42A8-996E-C6BEEAC95577}" type="slidenum">
              <a:rPr lang="en-NZ" sz="1050" smtClean="0"/>
              <a:pPr algn="r"/>
              <a:t>‹#›</a:t>
            </a:fld>
            <a:endParaRPr lang="en-NZ" sz="1050" dirty="0"/>
          </a:p>
        </p:txBody>
      </p:sp>
      <p:sp>
        <p:nvSpPr>
          <p:cNvPr id="5" name="Title 4">
            <a:extLst>
              <a:ext uri="{FF2B5EF4-FFF2-40B4-BE49-F238E27FC236}">
                <a16:creationId xmlns:a16="http://schemas.microsoft.com/office/drawing/2014/main" id="{637EDD2A-D590-4941-AD6C-1768D9C69005}"/>
              </a:ext>
            </a:extLst>
          </p:cNvPr>
          <p:cNvSpPr>
            <a:spLocks noGrp="1"/>
          </p:cNvSpPr>
          <p:nvPr>
            <p:ph type="title"/>
          </p:nvPr>
        </p:nvSpPr>
        <p:spPr>
          <a:xfrm>
            <a:off x="428767" y="60232"/>
            <a:ext cx="11417490" cy="1318192"/>
          </a:xfrm>
        </p:spPr>
        <p:txBody>
          <a:bodyPr>
            <a:normAutofit/>
          </a:bodyPr>
          <a:lstStyle>
            <a:lvl1pPr>
              <a:defRPr sz="2400" b="1"/>
            </a:lvl1pPr>
          </a:lstStyle>
          <a:p>
            <a:r>
              <a:rPr lang="en-US"/>
              <a:t>Click to edit Master title style</a:t>
            </a:r>
            <a:endParaRPr lang="en-NZ"/>
          </a:p>
        </p:txBody>
      </p:sp>
      <p:pic>
        <p:nvPicPr>
          <p:cNvPr id="7" name="Picture 6">
            <a:extLst>
              <a:ext uri="{FF2B5EF4-FFF2-40B4-BE49-F238E27FC236}">
                <a16:creationId xmlns:a16="http://schemas.microsoft.com/office/drawing/2014/main" id="{240E72CF-3016-4A34-B27D-9AE7971069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76" y="6258906"/>
            <a:ext cx="1487941" cy="659670"/>
          </a:xfrm>
          <a:prstGeom prst="rect">
            <a:avLst/>
          </a:prstGeom>
        </p:spPr>
      </p:pic>
      <p:sp>
        <p:nvSpPr>
          <p:cNvPr id="3" name="Text Placeholder 2">
            <a:extLst>
              <a:ext uri="{FF2B5EF4-FFF2-40B4-BE49-F238E27FC236}">
                <a16:creationId xmlns:a16="http://schemas.microsoft.com/office/drawing/2014/main" id="{85DFE5AD-44B4-4DCD-8A67-54188AAF6053}"/>
              </a:ext>
            </a:extLst>
          </p:cNvPr>
          <p:cNvSpPr>
            <a:spLocks noGrp="1"/>
          </p:cNvSpPr>
          <p:nvPr>
            <p:ph type="body" sz="quarter" idx="10" hasCustomPrompt="1"/>
          </p:nvPr>
        </p:nvSpPr>
        <p:spPr>
          <a:xfrm>
            <a:off x="1864406" y="6397016"/>
            <a:ext cx="7079297" cy="256482"/>
          </a:xfrm>
        </p:spPr>
        <p:txBody>
          <a:bodyPr anchor="ctr">
            <a:noAutofit/>
          </a:bodyPr>
          <a:lstStyle>
            <a:lvl1pPr marL="0" indent="0">
              <a:spcBef>
                <a:spcPts val="0"/>
              </a:spcBef>
              <a:buNone/>
              <a:defRPr sz="800">
                <a:solidFill>
                  <a:srgbClr val="333F50"/>
                </a:solidFill>
              </a:defRPr>
            </a:lvl1pPr>
          </a:lstStyle>
          <a:p>
            <a:pPr lvl="0"/>
            <a:r>
              <a:rPr lang="en-US" dirty="0"/>
              <a:t>Footer</a:t>
            </a:r>
            <a:endParaRPr lang="en-NZ" dirty="0"/>
          </a:p>
        </p:txBody>
      </p:sp>
    </p:spTree>
    <p:extLst>
      <p:ext uri="{BB962C8B-B14F-4D97-AF65-F5344CB8AC3E}">
        <p14:creationId xmlns:p14="http://schemas.microsoft.com/office/powerpoint/2010/main" val="386460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5C5BEC-BECA-4D61-B948-76C2FEDC3DE7}"/>
              </a:ext>
            </a:extLst>
          </p:cNvPr>
          <p:cNvSpPr/>
          <p:nvPr userDrawn="1"/>
        </p:nvSpPr>
        <p:spPr>
          <a:xfrm flipV="1">
            <a:off x="0" y="-1"/>
            <a:ext cx="12191999" cy="1275907"/>
          </a:xfrm>
          <a:prstGeom prst="rect">
            <a:avLst/>
          </a:prstGeom>
          <a:solidFill>
            <a:srgbClr val="6989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sp>
        <p:nvSpPr>
          <p:cNvPr id="2" name="Title 1">
            <a:extLst>
              <a:ext uri="{FF2B5EF4-FFF2-40B4-BE49-F238E27FC236}">
                <a16:creationId xmlns:a16="http://schemas.microsoft.com/office/drawing/2014/main" id="{D5A24708-CC09-45D7-A2BE-A5E6EB4C01BD}"/>
              </a:ext>
            </a:extLst>
          </p:cNvPr>
          <p:cNvSpPr>
            <a:spLocks noGrp="1"/>
          </p:cNvSpPr>
          <p:nvPr>
            <p:ph type="title"/>
          </p:nvPr>
        </p:nvSpPr>
        <p:spPr>
          <a:xfrm>
            <a:off x="203200" y="138224"/>
            <a:ext cx="10014688" cy="99946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grpSp>
        <p:nvGrpSpPr>
          <p:cNvPr id="5" name="Group 4">
            <a:extLst>
              <a:ext uri="{FF2B5EF4-FFF2-40B4-BE49-F238E27FC236}">
                <a16:creationId xmlns:a16="http://schemas.microsoft.com/office/drawing/2014/main" id="{AFB13729-2B49-4DD1-9D8E-9B84D55A9867}"/>
              </a:ext>
            </a:extLst>
          </p:cNvPr>
          <p:cNvGrpSpPr/>
          <p:nvPr userDrawn="1"/>
        </p:nvGrpSpPr>
        <p:grpSpPr>
          <a:xfrm>
            <a:off x="10319657" y="95250"/>
            <a:ext cx="1670735" cy="1180892"/>
            <a:chOff x="10319657" y="95250"/>
            <a:chExt cx="1670735" cy="1180892"/>
          </a:xfrm>
          <a:solidFill>
            <a:schemeClr val="bg1">
              <a:alpha val="50000"/>
            </a:schemeClr>
          </a:solidFill>
        </p:grpSpPr>
        <p:sp>
          <p:nvSpPr>
            <p:cNvPr id="21" name="Line 5">
              <a:extLst>
                <a:ext uri="{FF2B5EF4-FFF2-40B4-BE49-F238E27FC236}">
                  <a16:creationId xmlns:a16="http://schemas.microsoft.com/office/drawing/2014/main" id="{38AF3B9D-C7EC-474B-A898-EE835241D8AD}"/>
                </a:ext>
              </a:extLst>
            </p:cNvPr>
            <p:cNvSpPr>
              <a:spLocks noChangeShapeType="1"/>
            </p:cNvSpPr>
            <p:nvPr userDrawn="1"/>
          </p:nvSpPr>
          <p:spPr bwMode="auto">
            <a:xfrm>
              <a:off x="11871871" y="47451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2" name="Line 6">
              <a:extLst>
                <a:ext uri="{FF2B5EF4-FFF2-40B4-BE49-F238E27FC236}">
                  <a16:creationId xmlns:a16="http://schemas.microsoft.com/office/drawing/2014/main" id="{BB12E5EA-360C-48B2-9690-951815134145}"/>
                </a:ext>
              </a:extLst>
            </p:cNvPr>
            <p:cNvSpPr>
              <a:spLocks noChangeShapeType="1"/>
            </p:cNvSpPr>
            <p:nvPr userDrawn="1"/>
          </p:nvSpPr>
          <p:spPr bwMode="auto">
            <a:xfrm>
              <a:off x="11871871" y="47451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3" name="Line 7">
              <a:extLst>
                <a:ext uri="{FF2B5EF4-FFF2-40B4-BE49-F238E27FC236}">
                  <a16:creationId xmlns:a16="http://schemas.microsoft.com/office/drawing/2014/main" id="{9B77A8C1-4947-4D17-91D4-FFA697AF2CAC}"/>
                </a:ext>
              </a:extLst>
            </p:cNvPr>
            <p:cNvSpPr>
              <a:spLocks noChangeShapeType="1"/>
            </p:cNvSpPr>
            <p:nvPr userDrawn="1"/>
          </p:nvSpPr>
          <p:spPr bwMode="auto">
            <a:xfrm>
              <a:off x="11871871" y="106164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4" name="Line 8">
              <a:extLst>
                <a:ext uri="{FF2B5EF4-FFF2-40B4-BE49-F238E27FC236}">
                  <a16:creationId xmlns:a16="http://schemas.microsoft.com/office/drawing/2014/main" id="{5763BEF4-B284-42F2-BCEC-0EE399ACB50B}"/>
                </a:ext>
              </a:extLst>
            </p:cNvPr>
            <p:cNvSpPr>
              <a:spLocks noChangeShapeType="1"/>
            </p:cNvSpPr>
            <p:nvPr userDrawn="1"/>
          </p:nvSpPr>
          <p:spPr bwMode="auto">
            <a:xfrm>
              <a:off x="11871871" y="106164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5" name="Freeform 9">
              <a:extLst>
                <a:ext uri="{FF2B5EF4-FFF2-40B4-BE49-F238E27FC236}">
                  <a16:creationId xmlns:a16="http://schemas.microsoft.com/office/drawing/2014/main" id="{281FFFEE-CBE9-4C28-B8A8-900A766AB01A}"/>
                </a:ext>
              </a:extLst>
            </p:cNvPr>
            <p:cNvSpPr>
              <a:spLocks/>
            </p:cNvSpPr>
            <p:nvPr userDrawn="1"/>
          </p:nvSpPr>
          <p:spPr bwMode="auto">
            <a:xfrm>
              <a:off x="11784348" y="835549"/>
              <a:ext cx="3647"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6" name="Freeform 10">
              <a:extLst>
                <a:ext uri="{FF2B5EF4-FFF2-40B4-BE49-F238E27FC236}">
                  <a16:creationId xmlns:a16="http://schemas.microsoft.com/office/drawing/2014/main" id="{41116C7B-DE58-4366-9A67-05489EE6E970}"/>
                </a:ext>
              </a:extLst>
            </p:cNvPr>
            <p:cNvSpPr>
              <a:spLocks/>
            </p:cNvSpPr>
            <p:nvPr userDrawn="1"/>
          </p:nvSpPr>
          <p:spPr bwMode="auto">
            <a:xfrm>
              <a:off x="11787994" y="813668"/>
              <a:ext cx="122168" cy="23704"/>
            </a:xfrm>
            <a:custGeom>
              <a:avLst/>
              <a:gdLst>
                <a:gd name="T0" fmla="*/ 0 w 50"/>
                <a:gd name="T1" fmla="*/ 9 h 10"/>
                <a:gd name="T2" fmla="*/ 50 w 50"/>
                <a:gd name="T3" fmla="*/ 10 h 10"/>
                <a:gd name="T4" fmla="*/ 37 w 50"/>
                <a:gd name="T5" fmla="*/ 1 h 10"/>
                <a:gd name="T6" fmla="*/ 3 w 50"/>
                <a:gd name="T7" fmla="*/ 7 h 10"/>
                <a:gd name="T8" fmla="*/ 0 w 50"/>
                <a:gd name="T9" fmla="*/ 9 h 10"/>
              </a:gdLst>
              <a:ahLst/>
              <a:cxnLst>
                <a:cxn ang="0">
                  <a:pos x="T0" y="T1"/>
                </a:cxn>
                <a:cxn ang="0">
                  <a:pos x="T2" y="T3"/>
                </a:cxn>
                <a:cxn ang="0">
                  <a:pos x="T4" y="T5"/>
                </a:cxn>
                <a:cxn ang="0">
                  <a:pos x="T6" y="T7"/>
                </a:cxn>
                <a:cxn ang="0">
                  <a:pos x="T8" y="T9"/>
                </a:cxn>
              </a:cxnLst>
              <a:rect l="0" t="0" r="r" b="b"/>
              <a:pathLst>
                <a:path w="50" h="10">
                  <a:moveTo>
                    <a:pt x="0" y="9"/>
                  </a:moveTo>
                  <a:cubicBezTo>
                    <a:pt x="50" y="10"/>
                    <a:pt x="50" y="10"/>
                    <a:pt x="50" y="10"/>
                  </a:cubicBezTo>
                  <a:cubicBezTo>
                    <a:pt x="50" y="10"/>
                    <a:pt x="50" y="2"/>
                    <a:pt x="37" y="1"/>
                  </a:cubicBezTo>
                  <a:cubicBezTo>
                    <a:pt x="23" y="0"/>
                    <a:pt x="7" y="5"/>
                    <a:pt x="3" y="7"/>
                  </a:cubicBezTo>
                  <a:cubicBezTo>
                    <a:pt x="1" y="8"/>
                    <a:pt x="0"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7" name="Freeform 11">
              <a:extLst>
                <a:ext uri="{FF2B5EF4-FFF2-40B4-BE49-F238E27FC236}">
                  <a16:creationId xmlns:a16="http://schemas.microsoft.com/office/drawing/2014/main" id="{1E2ADA09-6F86-455F-AD22-DD697842651C}"/>
                </a:ext>
              </a:extLst>
            </p:cNvPr>
            <p:cNvSpPr>
              <a:spLocks/>
            </p:cNvSpPr>
            <p:nvPr userDrawn="1"/>
          </p:nvSpPr>
          <p:spPr bwMode="auto">
            <a:xfrm>
              <a:off x="11127925" y="820962"/>
              <a:ext cx="862467" cy="56525"/>
            </a:xfrm>
            <a:custGeom>
              <a:avLst/>
              <a:gdLst>
                <a:gd name="T0" fmla="*/ 349 w 349"/>
                <a:gd name="T1" fmla="*/ 16 h 23"/>
                <a:gd name="T2" fmla="*/ 320 w 349"/>
                <a:gd name="T3" fmla="*/ 10 h 23"/>
                <a:gd name="T4" fmla="*/ 325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5" y="14"/>
                    <a:pt x="325" y="14"/>
                    <a:pt x="325" y="14"/>
                  </a:cubicBezTo>
                  <a:cubicBezTo>
                    <a:pt x="25" y="2"/>
                    <a:pt x="25" y="2"/>
                    <a:pt x="25" y="2"/>
                  </a:cubicBezTo>
                  <a:cubicBezTo>
                    <a:pt x="0" y="0"/>
                    <a:pt x="0" y="0"/>
                    <a:pt x="0" y="0"/>
                  </a:cubicBezTo>
                  <a:cubicBezTo>
                    <a:pt x="13" y="2"/>
                    <a:pt x="67" y="15"/>
                    <a:pt x="67" y="15"/>
                  </a:cubicBezTo>
                  <a:cubicBezTo>
                    <a:pt x="67" y="15"/>
                    <a:pt x="287" y="17"/>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8" name="Freeform 12">
              <a:extLst>
                <a:ext uri="{FF2B5EF4-FFF2-40B4-BE49-F238E27FC236}">
                  <a16:creationId xmlns:a16="http://schemas.microsoft.com/office/drawing/2014/main" id="{F0A5B6B4-2801-44D8-80D6-B586A6E7B390}"/>
                </a:ext>
              </a:extLst>
            </p:cNvPr>
            <p:cNvSpPr>
              <a:spLocks/>
            </p:cNvSpPr>
            <p:nvPr userDrawn="1"/>
          </p:nvSpPr>
          <p:spPr bwMode="auto">
            <a:xfrm>
              <a:off x="11111515" y="95250"/>
              <a:ext cx="742123" cy="700184"/>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37" name="Freeform: Shape 36">
              <a:extLst>
                <a:ext uri="{FF2B5EF4-FFF2-40B4-BE49-F238E27FC236}">
                  <a16:creationId xmlns:a16="http://schemas.microsoft.com/office/drawing/2014/main" id="{F50C2354-A628-487C-8A44-603FAEE32EA7}"/>
                </a:ext>
              </a:extLst>
            </p:cNvPr>
            <p:cNvSpPr>
              <a:spLocks/>
            </p:cNvSpPr>
            <p:nvPr userDrawn="1"/>
          </p:nvSpPr>
          <p:spPr bwMode="auto">
            <a:xfrm>
              <a:off x="11729188" y="985067"/>
              <a:ext cx="128098" cy="291075"/>
            </a:xfrm>
            <a:custGeom>
              <a:avLst/>
              <a:gdLst>
                <a:gd name="connsiteX0" fmla="*/ 81179 w 128098"/>
                <a:gd name="connsiteY0" fmla="*/ 0 h 291075"/>
                <a:gd name="connsiteX1" fmla="*/ 128098 w 128098"/>
                <a:gd name="connsiteY1" fmla="*/ 12344 h 291075"/>
                <a:gd name="connsiteX2" fmla="*/ 77002 w 128098"/>
                <a:gd name="connsiteY2" fmla="*/ 225102 h 291075"/>
                <a:gd name="connsiteX3" fmla="*/ 47161 w 128098"/>
                <a:gd name="connsiteY3" fmla="*/ 291075 h 291075"/>
                <a:gd name="connsiteX4" fmla="*/ 0 w 128098"/>
                <a:gd name="connsiteY4" fmla="*/ 291075 h 291075"/>
                <a:gd name="connsiteX5" fmla="*/ 34249 w 128098"/>
                <a:gd name="connsiteY5" fmla="*/ 211711 h 291075"/>
                <a:gd name="connsiteX6" fmla="*/ 81179 w 128098"/>
                <a:gd name="connsiteY6" fmla="*/ 0 h 29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98" h="291075">
                  <a:moveTo>
                    <a:pt x="81179" y="0"/>
                  </a:moveTo>
                  <a:cubicBezTo>
                    <a:pt x="81179" y="0"/>
                    <a:pt x="81179" y="0"/>
                    <a:pt x="128098" y="12344"/>
                  </a:cubicBezTo>
                  <a:cubicBezTo>
                    <a:pt x="119764" y="86871"/>
                    <a:pt x="102314" y="158273"/>
                    <a:pt x="77002" y="225102"/>
                  </a:cubicBezTo>
                  <a:lnTo>
                    <a:pt x="47161" y="291075"/>
                  </a:lnTo>
                  <a:lnTo>
                    <a:pt x="0" y="291075"/>
                  </a:lnTo>
                  <a:lnTo>
                    <a:pt x="34249" y="211711"/>
                  </a:lnTo>
                  <a:cubicBezTo>
                    <a:pt x="58172" y="145090"/>
                    <a:pt x="74233" y="74064"/>
                    <a:pt x="81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NZ" dirty="0"/>
            </a:p>
          </p:txBody>
        </p:sp>
        <p:sp>
          <p:nvSpPr>
            <p:cNvPr id="36" name="Freeform: Shape 35">
              <a:extLst>
                <a:ext uri="{FF2B5EF4-FFF2-40B4-BE49-F238E27FC236}">
                  <a16:creationId xmlns:a16="http://schemas.microsoft.com/office/drawing/2014/main" id="{8FE301C8-E810-4A0A-90C7-5874E318F2B7}"/>
                </a:ext>
              </a:extLst>
            </p:cNvPr>
            <p:cNvSpPr>
              <a:spLocks/>
            </p:cNvSpPr>
            <p:nvPr userDrawn="1"/>
          </p:nvSpPr>
          <p:spPr bwMode="auto">
            <a:xfrm>
              <a:off x="10319657" y="414235"/>
              <a:ext cx="1571298" cy="861906"/>
            </a:xfrm>
            <a:custGeom>
              <a:avLst/>
              <a:gdLst>
                <a:gd name="connsiteX0" fmla="*/ 661237 w 1571298"/>
                <a:gd name="connsiteY0" fmla="*/ 99 h 861906"/>
                <a:gd name="connsiteX1" fmla="*/ 786176 w 1571298"/>
                <a:gd name="connsiteY1" fmla="*/ 25436 h 861906"/>
                <a:gd name="connsiteX2" fmla="*/ 840470 w 1571298"/>
                <a:gd name="connsiteY2" fmla="*/ 64926 h 861906"/>
                <a:gd name="connsiteX3" fmla="*/ 833067 w 1571298"/>
                <a:gd name="connsiteY3" fmla="*/ 106883 h 861906"/>
                <a:gd name="connsiteX4" fmla="*/ 833067 w 1571298"/>
                <a:gd name="connsiteY4" fmla="*/ 114288 h 861906"/>
                <a:gd name="connsiteX5" fmla="*/ 842939 w 1571298"/>
                <a:gd name="connsiteY5" fmla="*/ 153777 h 861906"/>
                <a:gd name="connsiteX6" fmla="*/ 835535 w 1571298"/>
                <a:gd name="connsiteY6" fmla="*/ 173522 h 861906"/>
                <a:gd name="connsiteX7" fmla="*/ 835535 w 1571298"/>
                <a:gd name="connsiteY7" fmla="*/ 185862 h 861906"/>
                <a:gd name="connsiteX8" fmla="*/ 867619 w 1571298"/>
                <a:gd name="connsiteY8" fmla="*/ 230289 h 861906"/>
                <a:gd name="connsiteX9" fmla="*/ 865150 w 1571298"/>
                <a:gd name="connsiteY9" fmla="*/ 247565 h 861906"/>
                <a:gd name="connsiteX10" fmla="*/ 845407 w 1571298"/>
                <a:gd name="connsiteY10" fmla="*/ 252502 h 861906"/>
                <a:gd name="connsiteX11" fmla="*/ 845407 w 1571298"/>
                <a:gd name="connsiteY11" fmla="*/ 277183 h 861906"/>
                <a:gd name="connsiteX12" fmla="*/ 842939 w 1571298"/>
                <a:gd name="connsiteY12" fmla="*/ 289523 h 861906"/>
                <a:gd name="connsiteX13" fmla="*/ 842939 w 1571298"/>
                <a:gd name="connsiteY13" fmla="*/ 306800 h 861906"/>
                <a:gd name="connsiteX14" fmla="*/ 840470 w 1571298"/>
                <a:gd name="connsiteY14" fmla="*/ 338885 h 861906"/>
                <a:gd name="connsiteX15" fmla="*/ 820727 w 1571298"/>
                <a:gd name="connsiteY15" fmla="*/ 368503 h 861906"/>
                <a:gd name="connsiteX16" fmla="*/ 759028 w 1571298"/>
                <a:gd name="connsiteY16" fmla="*/ 363566 h 861906"/>
                <a:gd name="connsiteX17" fmla="*/ 729413 w 1571298"/>
                <a:gd name="connsiteY17" fmla="*/ 385779 h 861906"/>
                <a:gd name="connsiteX18" fmla="*/ 729413 w 1571298"/>
                <a:gd name="connsiteY18" fmla="*/ 388247 h 861906"/>
                <a:gd name="connsiteX19" fmla="*/ 726945 w 1571298"/>
                <a:gd name="connsiteY19" fmla="*/ 398119 h 861906"/>
                <a:gd name="connsiteX20" fmla="*/ 726945 w 1571298"/>
                <a:gd name="connsiteY20" fmla="*/ 405524 h 861906"/>
                <a:gd name="connsiteX21" fmla="*/ 820727 w 1571298"/>
                <a:gd name="connsiteY21" fmla="*/ 427737 h 861906"/>
                <a:gd name="connsiteX22" fmla="*/ 953996 w 1571298"/>
                <a:gd name="connsiteY22" fmla="*/ 459823 h 861906"/>
                <a:gd name="connsiteX23" fmla="*/ 958932 w 1571298"/>
                <a:gd name="connsiteY23" fmla="*/ 459823 h 861906"/>
                <a:gd name="connsiteX24" fmla="*/ 1479669 w 1571298"/>
                <a:gd name="connsiteY24" fmla="*/ 467227 h 861906"/>
                <a:gd name="connsiteX25" fmla="*/ 1558643 w 1571298"/>
                <a:gd name="connsiteY25" fmla="*/ 464759 h 861906"/>
                <a:gd name="connsiteX26" fmla="*/ 1566047 w 1571298"/>
                <a:gd name="connsiteY26" fmla="*/ 486971 h 861906"/>
                <a:gd name="connsiteX27" fmla="*/ 1546303 w 1571298"/>
                <a:gd name="connsiteY27" fmla="*/ 514121 h 861906"/>
                <a:gd name="connsiteX28" fmla="*/ 1519156 w 1571298"/>
                <a:gd name="connsiteY28" fmla="*/ 541270 h 861906"/>
                <a:gd name="connsiteX29" fmla="*/ 1469798 w 1571298"/>
                <a:gd name="connsiteY29" fmla="*/ 526461 h 861906"/>
                <a:gd name="connsiteX30" fmla="*/ 1417971 w 1571298"/>
                <a:gd name="connsiteY30" fmla="*/ 521526 h 861906"/>
                <a:gd name="connsiteX31" fmla="*/ 1413034 w 1571298"/>
                <a:gd name="connsiteY31" fmla="*/ 521526 h 861906"/>
                <a:gd name="connsiteX32" fmla="*/ 1311849 w 1571298"/>
                <a:gd name="connsiteY32" fmla="*/ 553611 h 861906"/>
                <a:gd name="connsiteX33" fmla="*/ 1136624 w 1571298"/>
                <a:gd name="connsiteY33" fmla="*/ 561016 h 861906"/>
                <a:gd name="connsiteX34" fmla="*/ 1062586 w 1571298"/>
                <a:gd name="connsiteY34" fmla="*/ 588164 h 861906"/>
                <a:gd name="connsiteX35" fmla="*/ 909573 w 1571298"/>
                <a:gd name="connsiteY35" fmla="*/ 622718 h 861906"/>
                <a:gd name="connsiteX36" fmla="*/ 852811 w 1571298"/>
                <a:gd name="connsiteY36" fmla="*/ 721442 h 861906"/>
                <a:gd name="connsiteX37" fmla="*/ 833723 w 1571298"/>
                <a:gd name="connsiteY37" fmla="*/ 841184 h 861906"/>
                <a:gd name="connsiteX38" fmla="*/ 827401 w 1571298"/>
                <a:gd name="connsiteY38" fmla="*/ 861906 h 861906"/>
                <a:gd name="connsiteX39" fmla="*/ 431018 w 1571298"/>
                <a:gd name="connsiteY39" fmla="*/ 861906 h 861906"/>
                <a:gd name="connsiteX40" fmla="*/ 421628 w 1571298"/>
                <a:gd name="connsiteY40" fmla="*/ 842031 h 861906"/>
                <a:gd name="connsiteX41" fmla="*/ 383901 w 1571298"/>
                <a:gd name="connsiteY41" fmla="*/ 711570 h 861906"/>
                <a:gd name="connsiteX42" fmla="*/ 366625 w 1571298"/>
                <a:gd name="connsiteY42" fmla="*/ 669612 h 861906"/>
                <a:gd name="connsiteX43" fmla="*/ 359221 w 1571298"/>
                <a:gd name="connsiteY43" fmla="*/ 662208 h 861906"/>
                <a:gd name="connsiteX44" fmla="*/ 329606 w 1571298"/>
                <a:gd name="connsiteY44" fmla="*/ 657271 h 861906"/>
                <a:gd name="connsiteX45" fmla="*/ 272843 w 1571298"/>
                <a:gd name="connsiteY45" fmla="*/ 630122 h 861906"/>
                <a:gd name="connsiteX46" fmla="*/ 206209 w 1571298"/>
                <a:gd name="connsiteY46" fmla="*/ 607909 h 861906"/>
                <a:gd name="connsiteX47" fmla="*/ 100086 w 1571298"/>
                <a:gd name="connsiteY47" fmla="*/ 598037 h 861906"/>
                <a:gd name="connsiteX48" fmla="*/ 11240 w 1571298"/>
                <a:gd name="connsiteY48" fmla="*/ 546207 h 861906"/>
                <a:gd name="connsiteX49" fmla="*/ 21112 w 1571298"/>
                <a:gd name="connsiteY49" fmla="*/ 511652 h 861906"/>
                <a:gd name="connsiteX50" fmla="*/ 23581 w 1571298"/>
                <a:gd name="connsiteY50" fmla="*/ 509185 h 861906"/>
                <a:gd name="connsiteX51" fmla="*/ 176593 w 1571298"/>
                <a:gd name="connsiteY51" fmla="*/ 442546 h 861906"/>
                <a:gd name="connsiteX52" fmla="*/ 366625 w 1571298"/>
                <a:gd name="connsiteY52" fmla="*/ 425269 h 861906"/>
                <a:gd name="connsiteX53" fmla="*/ 406111 w 1571298"/>
                <a:gd name="connsiteY53" fmla="*/ 420333 h 861906"/>
                <a:gd name="connsiteX54" fmla="*/ 415984 w 1571298"/>
                <a:gd name="connsiteY54" fmla="*/ 415397 h 861906"/>
                <a:gd name="connsiteX55" fmla="*/ 425856 w 1571298"/>
                <a:gd name="connsiteY55" fmla="*/ 403056 h 861906"/>
                <a:gd name="connsiteX56" fmla="*/ 507298 w 1571298"/>
                <a:gd name="connsiteY56" fmla="*/ 385779 h 861906"/>
                <a:gd name="connsiteX57" fmla="*/ 524573 w 1571298"/>
                <a:gd name="connsiteY57" fmla="*/ 390716 h 861906"/>
                <a:gd name="connsiteX58" fmla="*/ 531977 w 1571298"/>
                <a:gd name="connsiteY58" fmla="*/ 390716 h 861906"/>
                <a:gd name="connsiteX59" fmla="*/ 551721 w 1571298"/>
                <a:gd name="connsiteY59" fmla="*/ 383312 h 861906"/>
                <a:gd name="connsiteX60" fmla="*/ 559125 w 1571298"/>
                <a:gd name="connsiteY60" fmla="*/ 375907 h 861906"/>
                <a:gd name="connsiteX61" fmla="*/ 561592 w 1571298"/>
                <a:gd name="connsiteY61" fmla="*/ 366035 h 861906"/>
                <a:gd name="connsiteX62" fmla="*/ 561592 w 1571298"/>
                <a:gd name="connsiteY62" fmla="*/ 363566 h 861906"/>
                <a:gd name="connsiteX63" fmla="*/ 566529 w 1571298"/>
                <a:gd name="connsiteY63" fmla="*/ 321609 h 861906"/>
                <a:gd name="connsiteX64" fmla="*/ 561592 w 1571298"/>
                <a:gd name="connsiteY64" fmla="*/ 311736 h 861906"/>
                <a:gd name="connsiteX65" fmla="*/ 556657 w 1571298"/>
                <a:gd name="connsiteY65" fmla="*/ 287055 h 861906"/>
                <a:gd name="connsiteX66" fmla="*/ 541849 w 1571298"/>
                <a:gd name="connsiteY66" fmla="*/ 222884 h 861906"/>
                <a:gd name="connsiteX67" fmla="*/ 517169 w 1571298"/>
                <a:gd name="connsiteY67" fmla="*/ 141437 h 861906"/>
                <a:gd name="connsiteX68" fmla="*/ 544317 w 1571298"/>
                <a:gd name="connsiteY68" fmla="*/ 50117 h 861906"/>
                <a:gd name="connsiteX69" fmla="*/ 578868 w 1571298"/>
                <a:gd name="connsiteY69" fmla="*/ 25436 h 861906"/>
                <a:gd name="connsiteX70" fmla="*/ 635631 w 1571298"/>
                <a:gd name="connsiteY70" fmla="*/ 755 h 861906"/>
                <a:gd name="connsiteX71" fmla="*/ 661237 w 1571298"/>
                <a:gd name="connsiteY71" fmla="*/ 99 h 86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71298" h="861906">
                  <a:moveTo>
                    <a:pt x="661237" y="99"/>
                  </a:moveTo>
                  <a:cubicBezTo>
                    <a:pt x="693165" y="909"/>
                    <a:pt x="741753" y="6925"/>
                    <a:pt x="786176" y="25436"/>
                  </a:cubicBezTo>
                  <a:cubicBezTo>
                    <a:pt x="825663" y="32840"/>
                    <a:pt x="835535" y="52585"/>
                    <a:pt x="840470" y="64926"/>
                  </a:cubicBezTo>
                  <a:cubicBezTo>
                    <a:pt x="842939" y="84670"/>
                    <a:pt x="840470" y="101947"/>
                    <a:pt x="833067" y="106883"/>
                  </a:cubicBezTo>
                  <a:cubicBezTo>
                    <a:pt x="833067" y="106883"/>
                    <a:pt x="833067" y="111819"/>
                    <a:pt x="833067" y="114288"/>
                  </a:cubicBezTo>
                  <a:cubicBezTo>
                    <a:pt x="835535" y="124160"/>
                    <a:pt x="840470" y="143905"/>
                    <a:pt x="842939" y="153777"/>
                  </a:cubicBezTo>
                  <a:cubicBezTo>
                    <a:pt x="842939" y="161181"/>
                    <a:pt x="840470" y="168586"/>
                    <a:pt x="835535" y="173522"/>
                  </a:cubicBezTo>
                  <a:cubicBezTo>
                    <a:pt x="833067" y="178459"/>
                    <a:pt x="833067" y="183394"/>
                    <a:pt x="835535" y="185862"/>
                  </a:cubicBezTo>
                  <a:cubicBezTo>
                    <a:pt x="835535" y="185862"/>
                    <a:pt x="835535" y="185862"/>
                    <a:pt x="867619" y="230289"/>
                  </a:cubicBezTo>
                  <a:cubicBezTo>
                    <a:pt x="867619" y="230289"/>
                    <a:pt x="870086" y="240161"/>
                    <a:pt x="865150" y="247565"/>
                  </a:cubicBezTo>
                  <a:cubicBezTo>
                    <a:pt x="857746" y="254970"/>
                    <a:pt x="847874" y="247565"/>
                    <a:pt x="845407" y="252502"/>
                  </a:cubicBezTo>
                  <a:cubicBezTo>
                    <a:pt x="840470" y="257438"/>
                    <a:pt x="835535" y="269779"/>
                    <a:pt x="845407" y="277183"/>
                  </a:cubicBezTo>
                  <a:cubicBezTo>
                    <a:pt x="852811" y="282119"/>
                    <a:pt x="842939" y="289523"/>
                    <a:pt x="842939" y="289523"/>
                  </a:cubicBezTo>
                  <a:cubicBezTo>
                    <a:pt x="842939" y="289523"/>
                    <a:pt x="852811" y="299395"/>
                    <a:pt x="842939" y="306800"/>
                  </a:cubicBezTo>
                  <a:cubicBezTo>
                    <a:pt x="835535" y="314204"/>
                    <a:pt x="838003" y="331481"/>
                    <a:pt x="840470" y="338885"/>
                  </a:cubicBezTo>
                  <a:cubicBezTo>
                    <a:pt x="842939" y="348757"/>
                    <a:pt x="835535" y="366035"/>
                    <a:pt x="820727" y="368503"/>
                  </a:cubicBezTo>
                  <a:cubicBezTo>
                    <a:pt x="803451" y="370971"/>
                    <a:pt x="776304" y="363566"/>
                    <a:pt x="759028" y="363566"/>
                  </a:cubicBezTo>
                  <a:cubicBezTo>
                    <a:pt x="739285" y="366035"/>
                    <a:pt x="731881" y="378375"/>
                    <a:pt x="729413" y="385779"/>
                  </a:cubicBezTo>
                  <a:cubicBezTo>
                    <a:pt x="729413" y="388247"/>
                    <a:pt x="729413" y="388247"/>
                    <a:pt x="729413" y="388247"/>
                  </a:cubicBezTo>
                  <a:cubicBezTo>
                    <a:pt x="729413" y="388247"/>
                    <a:pt x="729413" y="388247"/>
                    <a:pt x="726945" y="398119"/>
                  </a:cubicBezTo>
                  <a:cubicBezTo>
                    <a:pt x="726945" y="398119"/>
                    <a:pt x="726945" y="398119"/>
                    <a:pt x="726945" y="405524"/>
                  </a:cubicBezTo>
                  <a:cubicBezTo>
                    <a:pt x="751624" y="415397"/>
                    <a:pt x="783708" y="422800"/>
                    <a:pt x="820727" y="427737"/>
                  </a:cubicBezTo>
                  <a:cubicBezTo>
                    <a:pt x="899701" y="435141"/>
                    <a:pt x="944124" y="454886"/>
                    <a:pt x="953996" y="459823"/>
                  </a:cubicBezTo>
                  <a:cubicBezTo>
                    <a:pt x="956464" y="459823"/>
                    <a:pt x="958932" y="459823"/>
                    <a:pt x="958932" y="459823"/>
                  </a:cubicBezTo>
                  <a:cubicBezTo>
                    <a:pt x="958932" y="459823"/>
                    <a:pt x="958932" y="459823"/>
                    <a:pt x="1479669" y="467227"/>
                  </a:cubicBezTo>
                  <a:lnTo>
                    <a:pt x="1558643" y="464759"/>
                  </a:lnTo>
                  <a:cubicBezTo>
                    <a:pt x="1570983" y="464759"/>
                    <a:pt x="1575919" y="479567"/>
                    <a:pt x="1566047" y="486971"/>
                  </a:cubicBezTo>
                  <a:cubicBezTo>
                    <a:pt x="1551239" y="496845"/>
                    <a:pt x="1546303" y="514121"/>
                    <a:pt x="1546303" y="514121"/>
                  </a:cubicBezTo>
                  <a:cubicBezTo>
                    <a:pt x="1546303" y="514121"/>
                    <a:pt x="1546303" y="543738"/>
                    <a:pt x="1519156" y="541270"/>
                  </a:cubicBezTo>
                  <a:cubicBezTo>
                    <a:pt x="1492009" y="531398"/>
                    <a:pt x="1487073" y="528930"/>
                    <a:pt x="1469798" y="526461"/>
                  </a:cubicBezTo>
                  <a:cubicBezTo>
                    <a:pt x="1454990" y="523993"/>
                    <a:pt x="1427842" y="521526"/>
                    <a:pt x="1417971" y="521526"/>
                  </a:cubicBezTo>
                  <a:cubicBezTo>
                    <a:pt x="1415502" y="521526"/>
                    <a:pt x="1415502" y="521526"/>
                    <a:pt x="1413034" y="521526"/>
                  </a:cubicBezTo>
                  <a:cubicBezTo>
                    <a:pt x="1403163" y="526461"/>
                    <a:pt x="1376015" y="538802"/>
                    <a:pt x="1311849" y="553611"/>
                  </a:cubicBezTo>
                  <a:cubicBezTo>
                    <a:pt x="1230406" y="573356"/>
                    <a:pt x="1166240" y="570888"/>
                    <a:pt x="1136624" y="561016"/>
                  </a:cubicBezTo>
                  <a:cubicBezTo>
                    <a:pt x="1107009" y="551142"/>
                    <a:pt x="1094670" y="568419"/>
                    <a:pt x="1062586" y="588164"/>
                  </a:cubicBezTo>
                  <a:cubicBezTo>
                    <a:pt x="1028035" y="607909"/>
                    <a:pt x="978675" y="605441"/>
                    <a:pt x="909573" y="622718"/>
                  </a:cubicBezTo>
                  <a:cubicBezTo>
                    <a:pt x="840470" y="642463"/>
                    <a:pt x="857746" y="684421"/>
                    <a:pt x="852811" y="721442"/>
                  </a:cubicBezTo>
                  <a:cubicBezTo>
                    <a:pt x="850960" y="749208"/>
                    <a:pt x="851886" y="776975"/>
                    <a:pt x="833723" y="841184"/>
                  </a:cubicBezTo>
                  <a:lnTo>
                    <a:pt x="827401" y="861906"/>
                  </a:lnTo>
                  <a:lnTo>
                    <a:pt x="431018" y="861906"/>
                  </a:lnTo>
                  <a:lnTo>
                    <a:pt x="421628" y="842031"/>
                  </a:lnTo>
                  <a:cubicBezTo>
                    <a:pt x="399625" y="784254"/>
                    <a:pt x="388220" y="732086"/>
                    <a:pt x="383901" y="711570"/>
                  </a:cubicBezTo>
                  <a:cubicBezTo>
                    <a:pt x="376497" y="686889"/>
                    <a:pt x="371561" y="674549"/>
                    <a:pt x="366625" y="669612"/>
                  </a:cubicBezTo>
                  <a:cubicBezTo>
                    <a:pt x="366625" y="664675"/>
                    <a:pt x="361689" y="662208"/>
                    <a:pt x="359221" y="662208"/>
                  </a:cubicBezTo>
                  <a:cubicBezTo>
                    <a:pt x="346882" y="662208"/>
                    <a:pt x="337010" y="659740"/>
                    <a:pt x="329606" y="657271"/>
                  </a:cubicBezTo>
                  <a:cubicBezTo>
                    <a:pt x="309863" y="652335"/>
                    <a:pt x="290118" y="644931"/>
                    <a:pt x="272843" y="630122"/>
                  </a:cubicBezTo>
                  <a:cubicBezTo>
                    <a:pt x="260503" y="620250"/>
                    <a:pt x="238291" y="607909"/>
                    <a:pt x="206209" y="607909"/>
                  </a:cubicBezTo>
                  <a:cubicBezTo>
                    <a:pt x="151913" y="610378"/>
                    <a:pt x="117362" y="602973"/>
                    <a:pt x="100086" y="598037"/>
                  </a:cubicBezTo>
                  <a:cubicBezTo>
                    <a:pt x="82811" y="593100"/>
                    <a:pt x="45792" y="568419"/>
                    <a:pt x="11240" y="546207"/>
                  </a:cubicBezTo>
                  <a:cubicBezTo>
                    <a:pt x="-15907" y="523993"/>
                    <a:pt x="13708" y="514121"/>
                    <a:pt x="21112" y="511652"/>
                  </a:cubicBezTo>
                  <a:cubicBezTo>
                    <a:pt x="21112" y="511652"/>
                    <a:pt x="21112" y="509185"/>
                    <a:pt x="23581" y="509185"/>
                  </a:cubicBezTo>
                  <a:cubicBezTo>
                    <a:pt x="33452" y="501780"/>
                    <a:pt x="97619" y="459823"/>
                    <a:pt x="176593" y="442546"/>
                  </a:cubicBezTo>
                  <a:cubicBezTo>
                    <a:pt x="265439" y="422800"/>
                    <a:pt x="233356" y="440078"/>
                    <a:pt x="366625" y="425269"/>
                  </a:cubicBezTo>
                  <a:cubicBezTo>
                    <a:pt x="381433" y="425269"/>
                    <a:pt x="393772" y="422800"/>
                    <a:pt x="406111" y="420333"/>
                  </a:cubicBezTo>
                  <a:cubicBezTo>
                    <a:pt x="411048" y="420333"/>
                    <a:pt x="413515" y="417865"/>
                    <a:pt x="415984" y="415397"/>
                  </a:cubicBezTo>
                  <a:cubicBezTo>
                    <a:pt x="418452" y="410460"/>
                    <a:pt x="420919" y="405524"/>
                    <a:pt x="425856" y="403056"/>
                  </a:cubicBezTo>
                  <a:cubicBezTo>
                    <a:pt x="433260" y="398119"/>
                    <a:pt x="475214" y="383312"/>
                    <a:pt x="507298" y="385779"/>
                  </a:cubicBezTo>
                  <a:cubicBezTo>
                    <a:pt x="514702" y="388247"/>
                    <a:pt x="519638" y="388247"/>
                    <a:pt x="524573" y="390716"/>
                  </a:cubicBezTo>
                  <a:cubicBezTo>
                    <a:pt x="527041" y="390716"/>
                    <a:pt x="529510" y="390716"/>
                    <a:pt x="531977" y="390716"/>
                  </a:cubicBezTo>
                  <a:cubicBezTo>
                    <a:pt x="539381" y="388247"/>
                    <a:pt x="546785" y="385779"/>
                    <a:pt x="551721" y="383312"/>
                  </a:cubicBezTo>
                  <a:cubicBezTo>
                    <a:pt x="554189" y="380843"/>
                    <a:pt x="556657" y="378375"/>
                    <a:pt x="559125" y="375907"/>
                  </a:cubicBezTo>
                  <a:cubicBezTo>
                    <a:pt x="559125" y="373438"/>
                    <a:pt x="561592" y="368503"/>
                    <a:pt x="561592" y="366035"/>
                  </a:cubicBezTo>
                  <a:cubicBezTo>
                    <a:pt x="561592" y="366035"/>
                    <a:pt x="561592" y="366035"/>
                    <a:pt x="561592" y="363566"/>
                  </a:cubicBezTo>
                  <a:cubicBezTo>
                    <a:pt x="564061" y="351226"/>
                    <a:pt x="566529" y="336417"/>
                    <a:pt x="566529" y="321609"/>
                  </a:cubicBezTo>
                  <a:cubicBezTo>
                    <a:pt x="566529" y="316672"/>
                    <a:pt x="564061" y="314204"/>
                    <a:pt x="561592" y="311736"/>
                  </a:cubicBezTo>
                  <a:cubicBezTo>
                    <a:pt x="559125" y="309267"/>
                    <a:pt x="556657" y="304332"/>
                    <a:pt x="556657" y="287055"/>
                  </a:cubicBezTo>
                  <a:cubicBezTo>
                    <a:pt x="556657" y="274714"/>
                    <a:pt x="549253" y="245098"/>
                    <a:pt x="541849" y="222884"/>
                  </a:cubicBezTo>
                  <a:cubicBezTo>
                    <a:pt x="534445" y="203140"/>
                    <a:pt x="517169" y="168586"/>
                    <a:pt x="517169" y="141437"/>
                  </a:cubicBezTo>
                  <a:cubicBezTo>
                    <a:pt x="519638" y="114288"/>
                    <a:pt x="522106" y="69861"/>
                    <a:pt x="544317" y="50117"/>
                  </a:cubicBezTo>
                  <a:cubicBezTo>
                    <a:pt x="566529" y="32840"/>
                    <a:pt x="571465" y="27904"/>
                    <a:pt x="578868" y="25436"/>
                  </a:cubicBezTo>
                  <a:cubicBezTo>
                    <a:pt x="591208" y="18031"/>
                    <a:pt x="610952" y="5690"/>
                    <a:pt x="635631" y="755"/>
                  </a:cubicBezTo>
                  <a:cubicBezTo>
                    <a:pt x="641801" y="138"/>
                    <a:pt x="650592" y="-171"/>
                    <a:pt x="66123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NZ" dirty="0"/>
            </a:p>
          </p:txBody>
        </p:sp>
      </p:grpSp>
      <p:sp>
        <p:nvSpPr>
          <p:cNvPr id="31" name="Footer Placeholder 4">
            <a:extLst>
              <a:ext uri="{FF2B5EF4-FFF2-40B4-BE49-F238E27FC236}">
                <a16:creationId xmlns:a16="http://schemas.microsoft.com/office/drawing/2014/main" id="{2B7EDDDE-66ED-40F4-B9F4-134272C88B9D}"/>
              </a:ext>
            </a:extLst>
          </p:cNvPr>
          <p:cNvSpPr>
            <a:spLocks noGrp="1"/>
          </p:cNvSpPr>
          <p:nvPr userDrawn="1">
            <p:ph type="ftr" sz="quarter" idx="11"/>
          </p:nvPr>
        </p:nvSpPr>
        <p:spPr>
          <a:xfrm>
            <a:off x="276448" y="6421799"/>
            <a:ext cx="6602818" cy="436201"/>
          </a:xfrm>
          <a:prstGeom prst="rect">
            <a:avLst/>
          </a:prstGeom>
        </p:spPr>
        <p:txBody>
          <a:bodyPr anchor="ctr"/>
          <a:lstStyle>
            <a:lvl1pPr algn="l">
              <a:lnSpc>
                <a:spcPct val="80000"/>
              </a:lnSpc>
              <a:defRPr sz="800">
                <a:solidFill>
                  <a:srgbClr val="7E8B9E"/>
                </a:solidFill>
                <a:latin typeface="Arial" panose="020B0604020202020204" pitchFamily="34" charset="0"/>
                <a:cs typeface="Arial" panose="020B0604020202020204" pitchFamily="34" charset="0"/>
              </a:defRPr>
            </a:lvl1pPr>
          </a:lstStyle>
          <a:p>
            <a:r>
              <a:rPr lang="en-NZ" dirty="0"/>
              <a:t>Write your footer here Write your footer here</a:t>
            </a:r>
          </a:p>
          <a:p>
            <a:r>
              <a:rPr lang="en-NZ" dirty="0"/>
              <a:t>Write your footer here Write your footer here</a:t>
            </a:r>
          </a:p>
        </p:txBody>
      </p:sp>
      <p:cxnSp>
        <p:nvCxnSpPr>
          <p:cNvPr id="34" name="Straight Connector 33">
            <a:extLst>
              <a:ext uri="{FF2B5EF4-FFF2-40B4-BE49-F238E27FC236}">
                <a16:creationId xmlns:a16="http://schemas.microsoft.com/office/drawing/2014/main" id="{ABC0E147-A8E8-4F8F-A049-44A0EC21190D}"/>
              </a:ext>
            </a:extLst>
          </p:cNvPr>
          <p:cNvCxnSpPr/>
          <p:nvPr userDrawn="1"/>
        </p:nvCxnSpPr>
        <p:spPr>
          <a:xfrm>
            <a:off x="0" y="6390168"/>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7B2D1B0-58E7-45BB-9E24-E20CB858AF0B}"/>
              </a:ext>
            </a:extLst>
          </p:cNvPr>
          <p:cNvSpPr>
            <a:spLocks noGrp="1"/>
          </p:cNvSpPr>
          <p:nvPr>
            <p:ph type="body" sz="quarter" idx="13"/>
          </p:nvPr>
        </p:nvSpPr>
        <p:spPr>
          <a:xfrm>
            <a:off x="201613" y="1456669"/>
            <a:ext cx="11728450" cy="4604405"/>
          </a:xfrm>
        </p:spPr>
        <p:txBody>
          <a:bodyPr>
            <a:norm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20" name="Slide Number Placeholder 5">
            <a:extLst>
              <a:ext uri="{FF2B5EF4-FFF2-40B4-BE49-F238E27FC236}">
                <a16:creationId xmlns:a16="http://schemas.microsoft.com/office/drawing/2014/main" id="{8D22E2B0-95E8-4553-A829-D6F29A290698}"/>
              </a:ext>
            </a:extLst>
          </p:cNvPr>
          <p:cNvSpPr txBox="1">
            <a:spLocks/>
          </p:cNvSpPr>
          <p:nvPr userDrawn="1"/>
        </p:nvSpPr>
        <p:spPr>
          <a:xfrm>
            <a:off x="9784794" y="6448191"/>
            <a:ext cx="2044140" cy="35487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b="0" spc="200" baseline="0" dirty="0">
                <a:solidFill>
                  <a:srgbClr val="7E8B9E"/>
                </a:solidFill>
              </a:rPr>
              <a:t>COLMAR BRUNTON 2020</a:t>
            </a:r>
          </a:p>
        </p:txBody>
      </p:sp>
      <p:sp>
        <p:nvSpPr>
          <p:cNvPr id="29" name="TextBox 28">
            <a:extLst>
              <a:ext uri="{FF2B5EF4-FFF2-40B4-BE49-F238E27FC236}">
                <a16:creationId xmlns:a16="http://schemas.microsoft.com/office/drawing/2014/main" id="{8524ECAF-1495-4619-9702-534CB3958756}"/>
              </a:ext>
            </a:extLst>
          </p:cNvPr>
          <p:cNvSpPr txBox="1"/>
          <p:nvPr userDrawn="1"/>
        </p:nvSpPr>
        <p:spPr>
          <a:xfrm>
            <a:off x="11653284" y="6517906"/>
            <a:ext cx="421758" cy="215444"/>
          </a:xfrm>
          <a:prstGeom prst="rect">
            <a:avLst/>
          </a:prstGeom>
          <a:noFill/>
        </p:spPr>
        <p:txBody>
          <a:bodyPr wrap="square" rtlCol="0">
            <a:spAutoFit/>
          </a:bodyPr>
          <a:lstStyle/>
          <a:p>
            <a:pPr algn="r"/>
            <a:fld id="{D2AC53BE-FC99-4313-9A7F-37F64202BC93}" type="slidenum">
              <a:rPr lang="en-NZ" sz="800" smtClean="0">
                <a:solidFill>
                  <a:srgbClr val="7E8B9E"/>
                </a:solidFill>
              </a:rPr>
              <a:pPr algn="r"/>
              <a:t>‹#›</a:t>
            </a:fld>
            <a:endParaRPr lang="en-NZ" sz="800" dirty="0">
              <a:solidFill>
                <a:srgbClr val="7E8B9E"/>
              </a:solidFill>
            </a:endParaRPr>
          </a:p>
        </p:txBody>
      </p:sp>
    </p:spTree>
    <p:extLst>
      <p:ext uri="{BB962C8B-B14F-4D97-AF65-F5344CB8AC3E}">
        <p14:creationId xmlns:p14="http://schemas.microsoft.com/office/powerpoint/2010/main" val="216670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4441E1-E932-4DA6-86A6-FD339C2B3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2999" y="6208230"/>
            <a:ext cx="1892709" cy="565152"/>
          </a:xfrm>
          <a:prstGeom prst="rect">
            <a:avLst/>
          </a:prstGeom>
        </p:spPr>
      </p:pic>
      <p:cxnSp>
        <p:nvCxnSpPr>
          <p:cNvPr id="9" name="Straight Connector 8">
            <a:extLst>
              <a:ext uri="{FF2B5EF4-FFF2-40B4-BE49-F238E27FC236}">
                <a16:creationId xmlns:a16="http://schemas.microsoft.com/office/drawing/2014/main" id="{F25E599D-A0EF-44E3-BEF6-285E495603FF}"/>
              </a:ext>
            </a:extLst>
          </p:cNvPr>
          <p:cNvCxnSpPr/>
          <p:nvPr userDrawn="1"/>
        </p:nvCxnSpPr>
        <p:spPr>
          <a:xfrm>
            <a:off x="0" y="6134986"/>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7C12219-45AF-43C2-A762-495A9608C8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76" y="6258906"/>
            <a:ext cx="1487941" cy="659670"/>
          </a:xfrm>
          <a:prstGeom prst="rect">
            <a:avLst/>
          </a:prstGeom>
        </p:spPr>
      </p:pic>
    </p:spTree>
    <p:extLst>
      <p:ext uri="{BB962C8B-B14F-4D97-AF65-F5344CB8AC3E}">
        <p14:creationId xmlns:p14="http://schemas.microsoft.com/office/powerpoint/2010/main" val="42721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8BD8-A9C7-4051-864D-853800F3E5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4321A58-E1F9-4074-B5F8-927F2BAC6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B26ADB-2052-4343-8153-A8F1F17E1C55}"/>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5" name="Footer Placeholder 4">
            <a:extLst>
              <a:ext uri="{FF2B5EF4-FFF2-40B4-BE49-F238E27FC236}">
                <a16:creationId xmlns:a16="http://schemas.microsoft.com/office/drawing/2014/main" id="{AEE11B4F-2CFF-4CD6-8B2D-C069C7B4BC90}"/>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48D0EF8-0DD5-44EE-BA47-E4051FFB307F}"/>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83504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770E-5E61-42CA-86AF-1EB4B413CB8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93D3631-6956-4252-A3A4-1FE019F376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FE72F19-B2B4-463B-9683-93CB446510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6D7687F-1117-4AF5-BF27-5C18A5050322}"/>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6" name="Footer Placeholder 5">
            <a:extLst>
              <a:ext uri="{FF2B5EF4-FFF2-40B4-BE49-F238E27FC236}">
                <a16:creationId xmlns:a16="http://schemas.microsoft.com/office/drawing/2014/main" id="{3A4609C4-E5A0-4910-AB91-E6BE2DAEB322}"/>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28AFA3D9-5969-463D-B4AD-FF155F395BFD}"/>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102452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D5D4-8422-4523-B9D3-3A4D572A7F0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CCB5499-BE10-495B-93E2-60B4E15FD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57087D-78C7-4BCD-BBD2-7C4310D1A5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C9874F2-5EA6-41AF-9F9A-4902D07A2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35E93B-6D9D-45FB-A41F-96BAF1DFAE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B51AE6E-5AB5-4C78-B183-169CAA51F92C}"/>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8" name="Footer Placeholder 7">
            <a:extLst>
              <a:ext uri="{FF2B5EF4-FFF2-40B4-BE49-F238E27FC236}">
                <a16:creationId xmlns:a16="http://schemas.microsoft.com/office/drawing/2014/main" id="{7EC0DCEF-E6A5-42E2-A4B7-B5249311A32A}"/>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3F6FA4E4-EDDE-4606-94BC-982102A9E5E4}"/>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271222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0CFB-A068-4214-8736-7EB3D18134C9}"/>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86A178F-9412-41CB-B2FC-8178355C1AF4}"/>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4" name="Footer Placeholder 3">
            <a:extLst>
              <a:ext uri="{FF2B5EF4-FFF2-40B4-BE49-F238E27FC236}">
                <a16:creationId xmlns:a16="http://schemas.microsoft.com/office/drawing/2014/main" id="{CD85F429-2C3D-4A79-BF76-809119171D8C}"/>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2B750887-A2BC-4B1D-9DB6-0436A579E7D9}"/>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134841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3D746-D2BF-4250-95E4-A7D068ABE2FC}"/>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3" name="Footer Placeholder 2">
            <a:extLst>
              <a:ext uri="{FF2B5EF4-FFF2-40B4-BE49-F238E27FC236}">
                <a16:creationId xmlns:a16="http://schemas.microsoft.com/office/drawing/2014/main" id="{7D1C90E7-24E5-4D2C-BDE2-EB11E0D1AC5A}"/>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E7D81AB7-5AC7-4BB8-AE99-C738D2D22D48}"/>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97961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0B64-A251-441E-A963-04C88B81BA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89EF980-00D9-4344-BCC1-1B5A4AFF8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FAA5235-5094-434B-A48F-8AE0EC728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696F9C-30DE-4DD3-A01F-AE9AB3751C77}"/>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6" name="Footer Placeholder 5">
            <a:extLst>
              <a:ext uri="{FF2B5EF4-FFF2-40B4-BE49-F238E27FC236}">
                <a16:creationId xmlns:a16="http://schemas.microsoft.com/office/drawing/2014/main" id="{1862B041-D7E8-4E1D-9579-427CE2514FA2}"/>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91A30F66-0290-4D9F-9886-AA8290A5C923}"/>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72336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F6D0-7776-4525-99D7-B504A8668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467B905-B8AC-414F-99FC-6C3117C06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EA30F2B0-4E9A-4642-B7AF-735FADA7D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909A0D-E80B-4131-8EAC-1F84DFE33DC3}"/>
              </a:ext>
            </a:extLst>
          </p:cNvPr>
          <p:cNvSpPr>
            <a:spLocks noGrp="1"/>
          </p:cNvSpPr>
          <p:nvPr>
            <p:ph type="dt" sz="half" idx="10"/>
          </p:nvPr>
        </p:nvSpPr>
        <p:spPr/>
        <p:txBody>
          <a:bodyPr/>
          <a:lstStyle/>
          <a:p>
            <a:fld id="{C5895D45-36E3-4B9A-B6B6-6AE07E2A51E5}" type="datetimeFigureOut">
              <a:rPr lang="en-NZ" smtClean="0"/>
              <a:t>11/08/2020</a:t>
            </a:fld>
            <a:endParaRPr lang="en-NZ" dirty="0"/>
          </a:p>
        </p:txBody>
      </p:sp>
      <p:sp>
        <p:nvSpPr>
          <p:cNvPr id="6" name="Footer Placeholder 5">
            <a:extLst>
              <a:ext uri="{FF2B5EF4-FFF2-40B4-BE49-F238E27FC236}">
                <a16:creationId xmlns:a16="http://schemas.microsoft.com/office/drawing/2014/main" id="{87AA44A1-84E6-4D98-B8AF-7B83CC08E5B6}"/>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07A01723-F726-4161-A3C1-7A0B574C01E6}"/>
              </a:ext>
            </a:extLst>
          </p:cNvPr>
          <p:cNvSpPr>
            <a:spLocks noGrp="1"/>
          </p:cNvSpPr>
          <p:nvPr>
            <p:ph type="sldNum" sz="quarter" idx="12"/>
          </p:nvPr>
        </p:nvSpPr>
        <p:spPr/>
        <p:txBody>
          <a:bodyPr/>
          <a:lstStyle/>
          <a:p>
            <a:fld id="{E932D48C-5D79-4DDC-B43E-12EF6186E358}" type="slidenum">
              <a:rPr lang="en-NZ" smtClean="0"/>
              <a:t>‹#›</a:t>
            </a:fld>
            <a:endParaRPr lang="en-NZ" dirty="0"/>
          </a:p>
        </p:txBody>
      </p:sp>
    </p:spTree>
    <p:extLst>
      <p:ext uri="{BB962C8B-B14F-4D97-AF65-F5344CB8AC3E}">
        <p14:creationId xmlns:p14="http://schemas.microsoft.com/office/powerpoint/2010/main" val="423338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E27BC-70D8-4C25-9E12-77A30728A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25E7E12-AA59-4015-BBE3-8AD60F3CD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EEEBE56-18A2-4605-BC46-47EE3919F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95D45-36E3-4B9A-B6B6-6AE07E2A51E5}" type="datetimeFigureOut">
              <a:rPr lang="en-NZ" smtClean="0"/>
              <a:t>11/08/2020</a:t>
            </a:fld>
            <a:endParaRPr lang="en-NZ" dirty="0"/>
          </a:p>
        </p:txBody>
      </p:sp>
      <p:sp>
        <p:nvSpPr>
          <p:cNvPr id="5" name="Footer Placeholder 4">
            <a:extLst>
              <a:ext uri="{FF2B5EF4-FFF2-40B4-BE49-F238E27FC236}">
                <a16:creationId xmlns:a16="http://schemas.microsoft.com/office/drawing/2014/main" id="{812459E5-5480-4508-A85E-A304EBAD3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B38EBAAE-5ED9-4233-AF13-568C3ACE5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2D48C-5D79-4DDC-B43E-12EF6186E358}" type="slidenum">
              <a:rPr lang="en-NZ" smtClean="0"/>
              <a:t>‹#›</a:t>
            </a:fld>
            <a:endParaRPr lang="en-NZ" dirty="0"/>
          </a:p>
        </p:txBody>
      </p:sp>
    </p:spTree>
    <p:extLst>
      <p:ext uri="{BB962C8B-B14F-4D97-AF65-F5344CB8AC3E}">
        <p14:creationId xmlns:p14="http://schemas.microsoft.com/office/powerpoint/2010/main" val="1115324796"/>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chart" Target="../charts/chart17.xml"/><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chart" Target="../charts/chart18.xml"/><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uff.co.nz/national/politics/300042986/coronavirus-ashley-bloomfield-recommended-new-zealand-spend-most-of-june-in-level-2"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7551E8-0A28-4E6C-AF7B-9268507DB4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
          <a:stretch/>
        </p:blipFill>
        <p:spPr>
          <a:xfrm>
            <a:off x="0" y="0"/>
            <a:ext cx="12192000" cy="6858000"/>
          </a:xfrm>
          <a:prstGeom prst="rect">
            <a:avLst/>
          </a:prstGeom>
        </p:spPr>
      </p:pic>
      <p:sp>
        <p:nvSpPr>
          <p:cNvPr id="36" name="Rectangle 35">
            <a:extLst>
              <a:ext uri="{FF2B5EF4-FFF2-40B4-BE49-F238E27FC236}">
                <a16:creationId xmlns:a16="http://schemas.microsoft.com/office/drawing/2014/main" id="{97E6870D-CCF6-4CA7-90A2-1E2D25538CD8}"/>
              </a:ext>
            </a:extLst>
          </p:cNvPr>
          <p:cNvSpPr/>
          <p:nvPr/>
        </p:nvSpPr>
        <p:spPr>
          <a:xfrm>
            <a:off x="0" y="0"/>
            <a:ext cx="12192000" cy="6852803"/>
          </a:xfrm>
          <a:prstGeom prst="rect">
            <a:avLst/>
          </a:prstGeom>
          <a:gradFill flip="none" rotWithShape="1">
            <a:gsLst>
              <a:gs pos="0">
                <a:srgbClr val="102F43"/>
              </a:gs>
              <a:gs pos="51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Rectangle 34">
            <a:extLst>
              <a:ext uri="{FF2B5EF4-FFF2-40B4-BE49-F238E27FC236}">
                <a16:creationId xmlns:a16="http://schemas.microsoft.com/office/drawing/2014/main" id="{0AE31B31-CD47-4EBE-AEEC-41BDE81B7F86}"/>
              </a:ext>
            </a:extLst>
          </p:cNvPr>
          <p:cNvSpPr/>
          <p:nvPr/>
        </p:nvSpPr>
        <p:spPr>
          <a:xfrm>
            <a:off x="426963" y="913454"/>
            <a:ext cx="4492487" cy="382904"/>
          </a:xfrm>
          <a:prstGeom prst="rect">
            <a:avLst/>
          </a:prstGeom>
          <a:solidFill>
            <a:srgbClr val="69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b="1" dirty="0">
              <a:latin typeface="Mont ExtraLight DEMO" panose="00000400000000000000" pitchFamily="50" charset="0"/>
            </a:endParaRPr>
          </a:p>
        </p:txBody>
      </p:sp>
      <p:sp>
        <p:nvSpPr>
          <p:cNvPr id="5" name="AutoShape 3">
            <a:extLst>
              <a:ext uri="{FF2B5EF4-FFF2-40B4-BE49-F238E27FC236}">
                <a16:creationId xmlns:a16="http://schemas.microsoft.com/office/drawing/2014/main" id="{F2065C1F-C54A-440B-B7DA-07117EBEFC97}"/>
              </a:ext>
            </a:extLst>
          </p:cNvPr>
          <p:cNvSpPr>
            <a:spLocks noChangeAspect="1" noChangeArrowheads="1" noTextEdit="1"/>
          </p:cNvSpPr>
          <p:nvPr/>
        </p:nvSpPr>
        <p:spPr bwMode="auto">
          <a:xfrm>
            <a:off x="1959804" y="2157964"/>
            <a:ext cx="359782" cy="48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pic>
        <p:nvPicPr>
          <p:cNvPr id="31" name="Picture 30">
            <a:extLst>
              <a:ext uri="{FF2B5EF4-FFF2-40B4-BE49-F238E27FC236}">
                <a16:creationId xmlns:a16="http://schemas.microsoft.com/office/drawing/2014/main" id="{407E92A4-FA79-47D8-AEDB-26C72B33C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9059" y="5861196"/>
            <a:ext cx="2620261" cy="782395"/>
          </a:xfrm>
          <a:prstGeom prst="rect">
            <a:avLst/>
          </a:prstGeom>
        </p:spPr>
      </p:pic>
      <p:sp>
        <p:nvSpPr>
          <p:cNvPr id="33" name="Rectangle 32">
            <a:extLst>
              <a:ext uri="{FF2B5EF4-FFF2-40B4-BE49-F238E27FC236}">
                <a16:creationId xmlns:a16="http://schemas.microsoft.com/office/drawing/2014/main" id="{ADED78FF-D082-4D43-8D5D-5331330EA145}"/>
              </a:ext>
            </a:extLst>
          </p:cNvPr>
          <p:cNvSpPr/>
          <p:nvPr/>
        </p:nvSpPr>
        <p:spPr>
          <a:xfrm>
            <a:off x="1252187" y="917049"/>
            <a:ext cx="3181320" cy="369332"/>
          </a:xfrm>
          <a:prstGeom prst="rect">
            <a:avLst/>
          </a:prstGeom>
        </p:spPr>
        <p:txBody>
          <a:bodyPr wrap="none">
            <a:spAutoFit/>
          </a:bodyPr>
          <a:lstStyle/>
          <a:p>
            <a:pPr lvl="0" algn="ctr"/>
            <a:r>
              <a:rPr lang="en-NZ" spc="600" dirty="0">
                <a:solidFill>
                  <a:prstClr val="white"/>
                </a:solidFill>
              </a:rPr>
              <a:t>PUBLIC SECTOR </a:t>
            </a:r>
          </a:p>
        </p:txBody>
      </p:sp>
      <p:pic>
        <p:nvPicPr>
          <p:cNvPr id="34" name="Picture 33">
            <a:extLst>
              <a:ext uri="{FF2B5EF4-FFF2-40B4-BE49-F238E27FC236}">
                <a16:creationId xmlns:a16="http://schemas.microsoft.com/office/drawing/2014/main" id="{49FF671F-BF23-49A8-BFD0-3F47F31B338E}"/>
              </a:ext>
            </a:extLst>
          </p:cNvPr>
          <p:cNvPicPr>
            <a:picLocks noChangeAspect="1"/>
          </p:cNvPicPr>
          <p:nvPr/>
        </p:nvPicPr>
        <p:blipFill>
          <a:blip r:embed="rId4"/>
          <a:stretch>
            <a:fillRect/>
          </a:stretch>
        </p:blipFill>
        <p:spPr>
          <a:xfrm>
            <a:off x="0" y="1204219"/>
            <a:ext cx="5541744" cy="2145978"/>
          </a:xfrm>
          <a:prstGeom prst="rect">
            <a:avLst/>
          </a:prstGeom>
        </p:spPr>
      </p:pic>
    </p:spTree>
    <p:extLst>
      <p:ext uri="{BB962C8B-B14F-4D97-AF65-F5344CB8AC3E}">
        <p14:creationId xmlns:p14="http://schemas.microsoft.com/office/powerpoint/2010/main" val="34049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D61748C-B53F-4059-92FD-D625707C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1E68600C-C80C-47E1-A4DE-FECC66A18259}"/>
              </a:ext>
            </a:extLst>
          </p:cNvPr>
          <p:cNvSpPr/>
          <p:nvPr/>
        </p:nvSpPr>
        <p:spPr>
          <a:xfrm>
            <a:off x="0" y="0"/>
            <a:ext cx="12192000" cy="6852803"/>
          </a:xfrm>
          <a:prstGeom prst="rect">
            <a:avLst/>
          </a:prstGeom>
          <a:gradFill flip="none" rotWithShape="1">
            <a:gsLst>
              <a:gs pos="0">
                <a:srgbClr val="102F43"/>
              </a:gs>
              <a:gs pos="51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3" name="Picture 22">
            <a:extLst>
              <a:ext uri="{FF2B5EF4-FFF2-40B4-BE49-F238E27FC236}">
                <a16:creationId xmlns:a16="http://schemas.microsoft.com/office/drawing/2014/main" id="{8B45BA4D-B599-40D0-B8BB-E13981CA6D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9059" y="5861196"/>
            <a:ext cx="2620261" cy="782395"/>
          </a:xfrm>
          <a:prstGeom prst="rect">
            <a:avLst/>
          </a:prstGeom>
        </p:spPr>
      </p:pic>
      <p:sp>
        <p:nvSpPr>
          <p:cNvPr id="21" name="Rectangle 20">
            <a:extLst>
              <a:ext uri="{FF2B5EF4-FFF2-40B4-BE49-F238E27FC236}">
                <a16:creationId xmlns:a16="http://schemas.microsoft.com/office/drawing/2014/main" id="{944BF74E-966E-4371-85A8-137EFB22B46A}"/>
              </a:ext>
            </a:extLst>
          </p:cNvPr>
          <p:cNvSpPr/>
          <p:nvPr/>
        </p:nvSpPr>
        <p:spPr>
          <a:xfrm>
            <a:off x="0" y="3562066"/>
            <a:ext cx="5786651" cy="2129049"/>
          </a:xfrm>
          <a:prstGeom prst="rect">
            <a:avLst/>
          </a:prstGeom>
          <a:solidFill>
            <a:srgbClr val="42A0BE">
              <a:alpha val="8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Title 1">
            <a:extLst>
              <a:ext uri="{FF2B5EF4-FFF2-40B4-BE49-F238E27FC236}">
                <a16:creationId xmlns:a16="http://schemas.microsoft.com/office/drawing/2014/main" id="{2F9C55E4-FD24-45B3-A4ED-78162D8A7A2E}"/>
              </a:ext>
            </a:extLst>
          </p:cNvPr>
          <p:cNvSpPr txBox="1">
            <a:spLocks/>
          </p:cNvSpPr>
          <p:nvPr/>
        </p:nvSpPr>
        <p:spPr>
          <a:xfrm>
            <a:off x="664586" y="3766737"/>
            <a:ext cx="4457477" cy="17197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5400" b="1" dirty="0">
                <a:solidFill>
                  <a:schemeClr val="bg1"/>
                </a:solidFill>
                <a:latin typeface="Arial Black" panose="020B0A04020102020204" pitchFamily="34" charset="0"/>
              </a:rPr>
              <a:t>Customer</a:t>
            </a:r>
          </a:p>
          <a:p>
            <a:r>
              <a:rPr lang="en-NZ" sz="5400" b="1" dirty="0">
                <a:solidFill>
                  <a:schemeClr val="bg1"/>
                </a:solidFill>
                <a:latin typeface="Arial Black" panose="020B0A04020102020204" pitchFamily="34" charset="0"/>
              </a:rPr>
              <a:t>Experience</a:t>
            </a:r>
          </a:p>
        </p:txBody>
      </p:sp>
    </p:spTree>
    <p:extLst>
      <p:ext uri="{BB962C8B-B14F-4D97-AF65-F5344CB8AC3E}">
        <p14:creationId xmlns:p14="http://schemas.microsoft.com/office/powerpoint/2010/main" val="23544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12C7E2-BCDA-482F-B2D3-74D66BDDC1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525"/>
            <a:ext cx="12192001" cy="6167638"/>
          </a:xfrm>
          <a:prstGeom prst="rect">
            <a:avLst/>
          </a:prstGeom>
        </p:spPr>
      </p:pic>
      <p:sp>
        <p:nvSpPr>
          <p:cNvPr id="8" name="Rectangle 7">
            <a:extLst>
              <a:ext uri="{FF2B5EF4-FFF2-40B4-BE49-F238E27FC236}">
                <a16:creationId xmlns:a16="http://schemas.microsoft.com/office/drawing/2014/main" id="{3464EC4E-0DF8-4704-9B5B-01B4CF5D54E9}"/>
              </a:ext>
            </a:extLst>
          </p:cNvPr>
          <p:cNvSpPr/>
          <p:nvPr/>
        </p:nvSpPr>
        <p:spPr>
          <a:xfrm>
            <a:off x="6677026" y="1"/>
            <a:ext cx="5162550" cy="6177162"/>
          </a:xfrm>
          <a:prstGeom prst="rect">
            <a:avLst/>
          </a:prstGeom>
          <a:solidFill>
            <a:srgbClr val="42A0B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Content Placeholder 2">
            <a:extLst>
              <a:ext uri="{FF2B5EF4-FFF2-40B4-BE49-F238E27FC236}">
                <a16:creationId xmlns:a16="http://schemas.microsoft.com/office/drawing/2014/main" id="{ED9C9FA5-5211-41F9-A262-94CECE922F40}"/>
              </a:ext>
            </a:extLst>
          </p:cNvPr>
          <p:cNvSpPr>
            <a:spLocks noGrp="1"/>
          </p:cNvSpPr>
          <p:nvPr>
            <p:ph idx="4294967295"/>
          </p:nvPr>
        </p:nvSpPr>
        <p:spPr>
          <a:xfrm>
            <a:off x="6953970" y="776290"/>
            <a:ext cx="4777729" cy="5260453"/>
          </a:xfrm>
        </p:spPr>
        <p:txBody>
          <a:bodyPr>
            <a:noAutofit/>
          </a:bodyPr>
          <a:lstStyle/>
          <a:p>
            <a:pPr marL="0" indent="0">
              <a:spcAft>
                <a:spcPts val="1200"/>
              </a:spcAft>
              <a:buNone/>
            </a:pPr>
            <a:r>
              <a:rPr lang="en-NZ" b="1" dirty="0">
                <a:solidFill>
                  <a:schemeClr val="bg1"/>
                </a:solidFill>
              </a:rPr>
              <a:t>In 2019, we showed that the experience delivered by an agency to the public can have a significant impact on the proportion of advocates and critics.</a:t>
            </a:r>
          </a:p>
          <a:p>
            <a:pPr marL="0" indent="0">
              <a:buNone/>
            </a:pPr>
            <a:r>
              <a:rPr lang="en-NZ" b="1" dirty="0">
                <a:solidFill>
                  <a:schemeClr val="bg1"/>
                </a:solidFill>
              </a:rPr>
              <a:t>Good experiences stick in people's memories and bad experiences are particularly damaging initially but linger for up </a:t>
            </a:r>
            <a:br>
              <a:rPr lang="en-NZ" b="1" dirty="0">
                <a:solidFill>
                  <a:schemeClr val="bg1"/>
                </a:solidFill>
              </a:rPr>
            </a:br>
            <a:r>
              <a:rPr lang="en-NZ" b="1" dirty="0">
                <a:solidFill>
                  <a:schemeClr val="bg1"/>
                </a:solidFill>
              </a:rPr>
              <a:t>to ten years.</a:t>
            </a:r>
          </a:p>
        </p:txBody>
      </p:sp>
      <p:sp>
        <p:nvSpPr>
          <p:cNvPr id="9" name="Title 1">
            <a:extLst>
              <a:ext uri="{FF2B5EF4-FFF2-40B4-BE49-F238E27FC236}">
                <a16:creationId xmlns:a16="http://schemas.microsoft.com/office/drawing/2014/main" id="{BE6F0F7D-0009-49E6-8413-98B628822DF2}"/>
              </a:ext>
            </a:extLst>
          </p:cNvPr>
          <p:cNvSpPr txBox="1">
            <a:spLocks/>
          </p:cNvSpPr>
          <p:nvPr/>
        </p:nvSpPr>
        <p:spPr>
          <a:xfrm>
            <a:off x="264093" y="776290"/>
            <a:ext cx="5013200" cy="17197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4400" b="1" dirty="0">
                <a:solidFill>
                  <a:schemeClr val="bg1"/>
                </a:solidFill>
                <a:latin typeface="Arial Black" panose="020B0A04020102020204" pitchFamily="34" charset="0"/>
              </a:rPr>
              <a:t>Experiences matter</a:t>
            </a:r>
          </a:p>
        </p:txBody>
      </p:sp>
    </p:spTree>
    <p:extLst>
      <p:ext uri="{BB962C8B-B14F-4D97-AF65-F5344CB8AC3E}">
        <p14:creationId xmlns:p14="http://schemas.microsoft.com/office/powerpoint/2010/main" val="45673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F72805-FED5-4231-AAAB-5CCFE8FAD5A3}"/>
              </a:ext>
            </a:extLst>
          </p:cNvPr>
          <p:cNvSpPr/>
          <p:nvPr/>
        </p:nvSpPr>
        <p:spPr>
          <a:xfrm>
            <a:off x="-3545" y="1038853"/>
            <a:ext cx="12192000" cy="509613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Rectangle 5">
            <a:extLst>
              <a:ext uri="{FF2B5EF4-FFF2-40B4-BE49-F238E27FC236}">
                <a16:creationId xmlns:a16="http://schemas.microsoft.com/office/drawing/2014/main" id="{C9F680E1-25A8-47DE-B845-C4A2D8124D44}"/>
              </a:ext>
            </a:extLst>
          </p:cNvPr>
          <p:cNvSpPr/>
          <p:nvPr/>
        </p:nvSpPr>
        <p:spPr>
          <a:xfrm>
            <a:off x="557854" y="2515059"/>
            <a:ext cx="10822455" cy="23380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 name="TextBox 11">
            <a:extLst>
              <a:ext uri="{FF2B5EF4-FFF2-40B4-BE49-F238E27FC236}">
                <a16:creationId xmlns:a16="http://schemas.microsoft.com/office/drawing/2014/main" id="{AE61842B-AC97-4315-BC11-8AF9E848AB3D}"/>
              </a:ext>
            </a:extLst>
          </p:cNvPr>
          <p:cNvSpPr txBox="1"/>
          <p:nvPr/>
        </p:nvSpPr>
        <p:spPr>
          <a:xfrm>
            <a:off x="9928250" y="5012829"/>
            <a:ext cx="1601721"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effectLst/>
                <a:uLnTx/>
                <a:uFillTx/>
                <a:latin typeface="Arial"/>
                <a:ea typeface="+mn-ea"/>
                <a:cs typeface="+mn-cs"/>
              </a:rPr>
              <a:t>DELIVERING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effectLst/>
                <a:uLnTx/>
                <a:uFillTx/>
                <a:latin typeface="Arial"/>
                <a:ea typeface="+mn-ea"/>
                <a:cs typeface="+mn-cs"/>
              </a:rPr>
              <a:t>MORE 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effectLst/>
                <a:uLnTx/>
                <a:uFillTx/>
                <a:latin typeface="Arial"/>
                <a:ea typeface="+mn-ea"/>
                <a:cs typeface="+mn-cs"/>
              </a:rPr>
              <a:t> EXPERIENCES</a:t>
            </a:r>
          </a:p>
        </p:txBody>
      </p:sp>
      <p:sp>
        <p:nvSpPr>
          <p:cNvPr id="13" name="TextBox 12">
            <a:extLst>
              <a:ext uri="{FF2B5EF4-FFF2-40B4-BE49-F238E27FC236}">
                <a16:creationId xmlns:a16="http://schemas.microsoft.com/office/drawing/2014/main" id="{6C3B48E3-2B7D-4750-B0AD-509BC15FE27D}"/>
              </a:ext>
            </a:extLst>
          </p:cNvPr>
          <p:cNvSpPr txBox="1"/>
          <p:nvPr/>
        </p:nvSpPr>
        <p:spPr>
          <a:xfrm>
            <a:off x="428767" y="5012829"/>
            <a:ext cx="1532792" cy="738664"/>
          </a:xfrm>
          <a:prstGeom prst="rect">
            <a:avLst/>
          </a:prstGeom>
          <a:noFill/>
        </p:spPr>
        <p:txBody>
          <a:bodyPr wrap="none" rtlCol="0">
            <a:spAutoFit/>
          </a:bodyPr>
          <a:lstStyle/>
          <a:p>
            <a:pPr lvl="0" algn="ctr">
              <a:defRPr/>
            </a:pPr>
            <a:r>
              <a:rPr lang="en-NZ" sz="1400" b="1" dirty="0"/>
              <a:t>DELIVERING</a:t>
            </a:r>
          </a:p>
          <a:p>
            <a:pPr lvl="0" algn="ctr">
              <a:defRPr/>
            </a:pPr>
            <a:r>
              <a:rPr lang="en-NZ" sz="1400" b="1" dirty="0"/>
              <a:t>LESS POSITIVE</a:t>
            </a:r>
          </a:p>
          <a:p>
            <a:pPr lvl="0" algn="ctr">
              <a:defRPr/>
            </a:pPr>
            <a:r>
              <a:rPr lang="en-NZ" sz="1400" b="1" dirty="0"/>
              <a:t>EXPERIENCES</a:t>
            </a:r>
          </a:p>
        </p:txBody>
      </p:sp>
      <p:cxnSp>
        <p:nvCxnSpPr>
          <p:cNvPr id="15" name="Straight Arrow Connector 14">
            <a:extLst>
              <a:ext uri="{FF2B5EF4-FFF2-40B4-BE49-F238E27FC236}">
                <a16:creationId xmlns:a16="http://schemas.microsoft.com/office/drawing/2014/main" id="{04BE79B9-C3BE-4B3A-AF3A-15ABA9F476E2}"/>
              </a:ext>
            </a:extLst>
          </p:cNvPr>
          <p:cNvCxnSpPr>
            <a:cxnSpLocks/>
          </p:cNvCxnSpPr>
          <p:nvPr/>
        </p:nvCxnSpPr>
        <p:spPr>
          <a:xfrm>
            <a:off x="2080250" y="5217903"/>
            <a:ext cx="7848000" cy="0"/>
          </a:xfrm>
          <a:prstGeom prst="straightConnector1">
            <a:avLst/>
          </a:prstGeom>
          <a:ln w="76200">
            <a:solidFill>
              <a:srgbClr val="0A1F2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C599029-A4BC-4176-9056-69BF054077A2}"/>
              </a:ext>
            </a:extLst>
          </p:cNvPr>
          <p:cNvSpPr/>
          <p:nvPr/>
        </p:nvSpPr>
        <p:spPr>
          <a:xfrm>
            <a:off x="6040314" y="1600840"/>
            <a:ext cx="5328000" cy="3252317"/>
          </a:xfrm>
          <a:prstGeom prst="rect">
            <a:avLst/>
          </a:prstGeom>
          <a:solidFill>
            <a:srgbClr val="D1B41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p>
        </p:txBody>
      </p:sp>
      <p:sp>
        <p:nvSpPr>
          <p:cNvPr id="2" name="Title 1">
            <a:extLst>
              <a:ext uri="{FF2B5EF4-FFF2-40B4-BE49-F238E27FC236}">
                <a16:creationId xmlns:a16="http://schemas.microsoft.com/office/drawing/2014/main" id="{16EFA44C-F029-47FF-973F-9FBDBAF0F1BB}"/>
              </a:ext>
            </a:extLst>
          </p:cNvPr>
          <p:cNvSpPr>
            <a:spLocks noGrp="1"/>
          </p:cNvSpPr>
          <p:nvPr>
            <p:ph type="title"/>
          </p:nvPr>
        </p:nvSpPr>
        <p:spPr>
          <a:xfrm>
            <a:off x="428766" y="60232"/>
            <a:ext cx="11598133" cy="903020"/>
          </a:xfrm>
        </p:spPr>
        <p:txBody>
          <a:bodyPr>
            <a:normAutofit fontScale="90000"/>
          </a:bodyPr>
          <a:lstStyle/>
          <a:p>
            <a:r>
              <a:rPr lang="en-NZ" dirty="0"/>
              <a:t>The experience delivered by an agency to the public can have a significant impact on the proportion of advocates and critics. Yet many are still leaving a poor impression.</a:t>
            </a:r>
          </a:p>
        </p:txBody>
      </p:sp>
      <p:cxnSp>
        <p:nvCxnSpPr>
          <p:cNvPr id="23" name="Straight Connector 22">
            <a:extLst>
              <a:ext uri="{FF2B5EF4-FFF2-40B4-BE49-F238E27FC236}">
                <a16:creationId xmlns:a16="http://schemas.microsoft.com/office/drawing/2014/main" id="{FEAEBA7C-7BF6-4D95-881E-BB510C105900}"/>
              </a:ext>
            </a:extLst>
          </p:cNvPr>
          <p:cNvCxnSpPr/>
          <p:nvPr/>
        </p:nvCxnSpPr>
        <p:spPr>
          <a:xfrm>
            <a:off x="0" y="6134986"/>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5">
            <a:extLst>
              <a:ext uri="{FF2B5EF4-FFF2-40B4-BE49-F238E27FC236}">
                <a16:creationId xmlns:a16="http://schemas.microsoft.com/office/drawing/2014/main" id="{2851E93E-A438-4558-89A8-D0179F0C99A6}"/>
              </a:ext>
            </a:extLst>
          </p:cNvPr>
          <p:cNvGraphicFramePr>
            <a:graphicFrameLocks/>
          </p:cNvGraphicFramePr>
          <p:nvPr/>
        </p:nvGraphicFramePr>
        <p:xfrm>
          <a:off x="658771" y="2849620"/>
          <a:ext cx="10810662" cy="17826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933EA06-6028-4ED0-B080-5A487F1EDA13}"/>
              </a:ext>
            </a:extLst>
          </p:cNvPr>
          <p:cNvSpPr txBox="1"/>
          <p:nvPr/>
        </p:nvSpPr>
        <p:spPr>
          <a:xfrm>
            <a:off x="7277252" y="1932252"/>
            <a:ext cx="30334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effectLst/>
                <a:uLnTx/>
                <a:uFillTx/>
                <a:latin typeface="Arial"/>
                <a:ea typeface="+mn-ea"/>
                <a:cs typeface="+mn-cs"/>
              </a:rPr>
              <a:t>56% of agencies</a:t>
            </a:r>
            <a:endParaRPr kumimoji="0" lang="en-NZ" sz="1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EFA6A396-AD5F-4769-ADA8-23C6F30880BB}"/>
              </a:ext>
            </a:extLst>
          </p:cNvPr>
          <p:cNvSpPr txBox="1"/>
          <p:nvPr/>
        </p:nvSpPr>
        <p:spPr>
          <a:xfrm>
            <a:off x="1884929" y="6376901"/>
            <a:ext cx="3502495" cy="215444"/>
          </a:xfrm>
          <a:prstGeom prst="rect">
            <a:avLst/>
          </a:prstGeom>
          <a:noFill/>
        </p:spPr>
        <p:txBody>
          <a:bodyPr wrap="square" rtlCol="0">
            <a:spAutoFit/>
          </a:bodyPr>
          <a:lstStyle/>
          <a:p>
            <a:pPr fontAlgn="ctr"/>
            <a:r>
              <a:rPr lang="en-NZ" sz="800" dirty="0">
                <a:solidFill>
                  <a:srgbClr val="333F50"/>
                </a:solidFill>
              </a:rPr>
              <a:t>Footnote: New question in 2019</a:t>
            </a:r>
          </a:p>
        </p:txBody>
      </p:sp>
      <p:sp>
        <p:nvSpPr>
          <p:cNvPr id="3" name="Rectangle 2">
            <a:extLst>
              <a:ext uri="{FF2B5EF4-FFF2-40B4-BE49-F238E27FC236}">
                <a16:creationId xmlns:a16="http://schemas.microsoft.com/office/drawing/2014/main" id="{41065695-FE76-4C3D-8F49-D05E07C21593}"/>
              </a:ext>
            </a:extLst>
          </p:cNvPr>
          <p:cNvSpPr/>
          <p:nvPr/>
        </p:nvSpPr>
        <p:spPr>
          <a:xfrm>
            <a:off x="4692439" y="4552796"/>
            <a:ext cx="2848857" cy="307777"/>
          </a:xfrm>
          <a:prstGeom prst="rect">
            <a:avLst/>
          </a:prstGeom>
        </p:spPr>
        <p:txBody>
          <a:bodyPr wrap="none">
            <a:spAutoFit/>
          </a:bodyPr>
          <a:lstStyle/>
          <a:p>
            <a:r>
              <a:rPr lang="en-NZ" sz="1400" b="1" dirty="0"/>
              <a:t>% experiences that are positive</a:t>
            </a:r>
          </a:p>
        </p:txBody>
      </p:sp>
      <p:sp>
        <p:nvSpPr>
          <p:cNvPr id="9" name="TextBox 8">
            <a:extLst>
              <a:ext uri="{FF2B5EF4-FFF2-40B4-BE49-F238E27FC236}">
                <a16:creationId xmlns:a16="http://schemas.microsoft.com/office/drawing/2014/main" id="{D6F42DD1-81D7-4094-810A-582896F56ADF}"/>
              </a:ext>
            </a:extLst>
          </p:cNvPr>
          <p:cNvSpPr txBox="1"/>
          <p:nvPr/>
        </p:nvSpPr>
        <p:spPr>
          <a:xfrm>
            <a:off x="2192494" y="1932252"/>
            <a:ext cx="26069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b="1" dirty="0">
                <a:latin typeface="Arial"/>
                <a:cs typeface="Arial" panose="020B0604020202020204" pitchFamily="34" charset="0"/>
              </a:rPr>
              <a:t>44% of agencies</a:t>
            </a:r>
            <a:endParaRPr kumimoji="0" lang="en-NZ" sz="1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42C0633-EECA-4789-AB4D-54A80E41821E}"/>
              </a:ext>
            </a:extLst>
          </p:cNvPr>
          <p:cNvSpPr/>
          <p:nvPr/>
        </p:nvSpPr>
        <p:spPr>
          <a:xfrm>
            <a:off x="4102590" y="5392352"/>
            <a:ext cx="3732984" cy="313932"/>
          </a:xfrm>
          <a:prstGeom prst="rect">
            <a:avLst/>
          </a:prstGeom>
        </p:spPr>
        <p:txBody>
          <a:bodyPr wrap="square">
            <a:spAutoFit/>
          </a:bodyPr>
          <a:lstStyle/>
          <a:p>
            <a:pPr lvl="0" algn="ctr">
              <a:lnSpc>
                <a:spcPct val="80000"/>
              </a:lnSpc>
            </a:pPr>
            <a:r>
              <a:rPr lang="en-NZ" b="1" dirty="0">
                <a:solidFill>
                  <a:srgbClr val="0A1F2C"/>
                </a:solidFill>
              </a:rPr>
              <a:t>Experience Score</a:t>
            </a:r>
          </a:p>
        </p:txBody>
      </p:sp>
      <p:sp>
        <p:nvSpPr>
          <p:cNvPr id="24" name="TextBox 23">
            <a:extLst>
              <a:ext uri="{FF2B5EF4-FFF2-40B4-BE49-F238E27FC236}">
                <a16:creationId xmlns:a16="http://schemas.microsoft.com/office/drawing/2014/main" id="{B9C4F74B-C738-408E-9550-4E3D5128E8F0}"/>
              </a:ext>
            </a:extLst>
          </p:cNvPr>
          <p:cNvSpPr txBox="1"/>
          <p:nvPr/>
        </p:nvSpPr>
        <p:spPr>
          <a:xfrm>
            <a:off x="3158888" y="5672815"/>
            <a:ext cx="5786076" cy="261610"/>
          </a:xfrm>
          <a:prstGeom prst="rect">
            <a:avLst/>
          </a:prstGeom>
          <a:noFill/>
        </p:spPr>
        <p:txBody>
          <a:bodyPr wrap="square" rtlCol="0">
            <a:spAutoFit/>
          </a:bodyPr>
          <a:lstStyle/>
          <a:p>
            <a:pPr algn="ctr"/>
            <a:r>
              <a:rPr lang="en-NZ" sz="1100" i="1" dirty="0"/>
              <a:t>What proportion of agencies are delivering positive experiences.</a:t>
            </a:r>
          </a:p>
        </p:txBody>
      </p:sp>
      <p:sp>
        <p:nvSpPr>
          <p:cNvPr id="25" name="TextBox 24">
            <a:extLst>
              <a:ext uri="{FF2B5EF4-FFF2-40B4-BE49-F238E27FC236}">
                <a16:creationId xmlns:a16="http://schemas.microsoft.com/office/drawing/2014/main" id="{62A5D22B-8267-4CF6-83A2-8BB4FF31F71D}"/>
              </a:ext>
            </a:extLst>
          </p:cNvPr>
          <p:cNvSpPr txBox="1"/>
          <p:nvPr/>
        </p:nvSpPr>
        <p:spPr>
          <a:xfrm rot="16200000">
            <a:off x="-982450" y="3519872"/>
            <a:ext cx="2616581" cy="369332"/>
          </a:xfrm>
          <a:prstGeom prst="rect">
            <a:avLst/>
          </a:prstGeom>
          <a:noFill/>
        </p:spPr>
        <p:txBody>
          <a:bodyPr wrap="square" rtlCol="0">
            <a:spAutoFit/>
          </a:bodyPr>
          <a:lstStyle/>
          <a:p>
            <a:pPr algn="ctr"/>
            <a:r>
              <a:rPr lang="en-NZ" b="1" dirty="0"/>
              <a:t>Number of agencies</a:t>
            </a:r>
          </a:p>
        </p:txBody>
      </p:sp>
    </p:spTree>
    <p:extLst>
      <p:ext uri="{BB962C8B-B14F-4D97-AF65-F5344CB8AC3E}">
        <p14:creationId xmlns:p14="http://schemas.microsoft.com/office/powerpoint/2010/main" val="68803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9E76F3D-8823-4553-ABC7-6F70D22AB0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 r="-1"/>
          <a:stretch/>
        </p:blipFill>
        <p:spPr>
          <a:xfrm>
            <a:off x="0" y="0"/>
            <a:ext cx="12191637" cy="6858000"/>
          </a:xfrm>
          <a:prstGeom prst="rect">
            <a:avLst/>
          </a:prstGeom>
        </p:spPr>
      </p:pic>
      <p:sp>
        <p:nvSpPr>
          <p:cNvPr id="20" name="Rectangle 19">
            <a:extLst>
              <a:ext uri="{FF2B5EF4-FFF2-40B4-BE49-F238E27FC236}">
                <a16:creationId xmlns:a16="http://schemas.microsoft.com/office/drawing/2014/main" id="{F4003899-F83B-4DBC-BB9E-3B1E365BEC30}"/>
              </a:ext>
            </a:extLst>
          </p:cNvPr>
          <p:cNvSpPr/>
          <p:nvPr/>
        </p:nvSpPr>
        <p:spPr>
          <a:xfrm>
            <a:off x="0" y="0"/>
            <a:ext cx="12192000" cy="6852803"/>
          </a:xfrm>
          <a:prstGeom prst="rect">
            <a:avLst/>
          </a:prstGeom>
          <a:gradFill flip="none" rotWithShape="1">
            <a:gsLst>
              <a:gs pos="0">
                <a:srgbClr val="102F43"/>
              </a:gs>
              <a:gs pos="51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1" name="Picture 20">
            <a:extLst>
              <a:ext uri="{FF2B5EF4-FFF2-40B4-BE49-F238E27FC236}">
                <a16:creationId xmlns:a16="http://schemas.microsoft.com/office/drawing/2014/main" id="{D178FE99-E69F-4A3E-B433-C2CAEB967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9059" y="5861196"/>
            <a:ext cx="2620261" cy="782395"/>
          </a:xfrm>
          <a:prstGeom prst="rect">
            <a:avLst/>
          </a:prstGeom>
        </p:spPr>
      </p:pic>
      <p:sp>
        <p:nvSpPr>
          <p:cNvPr id="22" name="Rectangle 21">
            <a:extLst>
              <a:ext uri="{FF2B5EF4-FFF2-40B4-BE49-F238E27FC236}">
                <a16:creationId xmlns:a16="http://schemas.microsoft.com/office/drawing/2014/main" id="{4967A9A3-09B3-4377-9D50-0D41C072FD83}"/>
              </a:ext>
            </a:extLst>
          </p:cNvPr>
          <p:cNvSpPr/>
          <p:nvPr/>
        </p:nvSpPr>
        <p:spPr>
          <a:xfrm>
            <a:off x="-363" y="1098983"/>
            <a:ext cx="5143500" cy="3487423"/>
          </a:xfrm>
          <a:prstGeom prst="rect">
            <a:avLst/>
          </a:prstGeom>
          <a:solidFill>
            <a:srgbClr val="D1B4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31" name="Picture 30">
            <a:extLst>
              <a:ext uri="{FF2B5EF4-FFF2-40B4-BE49-F238E27FC236}">
                <a16:creationId xmlns:a16="http://schemas.microsoft.com/office/drawing/2014/main" id="{CEE97A6D-E1A2-4DED-BEF6-384B3D89F9E0}"/>
              </a:ext>
            </a:extLst>
          </p:cNvPr>
          <p:cNvPicPr>
            <a:picLocks noChangeAspect="1"/>
          </p:cNvPicPr>
          <p:nvPr/>
        </p:nvPicPr>
        <p:blipFill>
          <a:blip r:embed="rId4"/>
          <a:stretch>
            <a:fillRect/>
          </a:stretch>
        </p:blipFill>
        <p:spPr>
          <a:xfrm>
            <a:off x="284385" y="1098983"/>
            <a:ext cx="4858933" cy="3493311"/>
          </a:xfrm>
          <a:prstGeom prst="rect">
            <a:avLst/>
          </a:prstGeom>
        </p:spPr>
      </p:pic>
    </p:spTree>
    <p:extLst>
      <p:ext uri="{BB962C8B-B14F-4D97-AF65-F5344CB8AC3E}">
        <p14:creationId xmlns:p14="http://schemas.microsoft.com/office/powerpoint/2010/main" val="25421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46731C7-2BDF-46C4-9790-CA963C697B7A}"/>
              </a:ext>
            </a:extLst>
          </p:cNvPr>
          <p:cNvSpPr/>
          <p:nvPr/>
        </p:nvSpPr>
        <p:spPr>
          <a:xfrm>
            <a:off x="0" y="1196974"/>
            <a:ext cx="12192000" cy="49718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 name="Rectangle 17">
            <a:extLst>
              <a:ext uri="{FF2B5EF4-FFF2-40B4-BE49-F238E27FC236}">
                <a16:creationId xmlns:a16="http://schemas.microsoft.com/office/drawing/2014/main" id="{018AD020-3DDB-497D-AEC4-6E6A415CB572}"/>
              </a:ext>
            </a:extLst>
          </p:cNvPr>
          <p:cNvSpPr/>
          <p:nvPr/>
        </p:nvSpPr>
        <p:spPr>
          <a:xfrm>
            <a:off x="0" y="0"/>
            <a:ext cx="12192000" cy="1690229"/>
          </a:xfrm>
          <a:prstGeom prst="rect">
            <a:avLst/>
          </a:prstGeom>
          <a:solidFill>
            <a:srgbClr val="102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2EE0C857-A95F-44B5-8A44-AC4AC175B11D}"/>
              </a:ext>
            </a:extLst>
          </p:cNvPr>
          <p:cNvSpPr>
            <a:spLocks noGrp="1"/>
          </p:cNvSpPr>
          <p:nvPr>
            <p:ph type="title"/>
          </p:nvPr>
        </p:nvSpPr>
        <p:spPr>
          <a:xfrm>
            <a:off x="188055" y="246626"/>
            <a:ext cx="6872433" cy="1196975"/>
          </a:xfrm>
        </p:spPr>
        <p:txBody>
          <a:bodyPr>
            <a:noAutofit/>
          </a:bodyPr>
          <a:lstStyle/>
          <a:p>
            <a:pPr algn="r"/>
            <a:r>
              <a:rPr lang="en-NZ" sz="2400" b="1" dirty="0">
                <a:solidFill>
                  <a:schemeClr val="bg1"/>
                </a:solidFill>
              </a:rPr>
              <a:t>Most agencies have majority support for their purpose, with ten agencies having support of at least 75% of adult New Zealanders. </a:t>
            </a:r>
          </a:p>
        </p:txBody>
      </p:sp>
      <p:sp>
        <p:nvSpPr>
          <p:cNvPr id="4" name="TextBox 3">
            <a:extLst>
              <a:ext uri="{FF2B5EF4-FFF2-40B4-BE49-F238E27FC236}">
                <a16:creationId xmlns:a16="http://schemas.microsoft.com/office/drawing/2014/main" id="{21A87697-9836-4E0E-ACF1-97622AB70A1D}"/>
              </a:ext>
            </a:extLst>
          </p:cNvPr>
          <p:cNvSpPr txBox="1"/>
          <p:nvPr/>
        </p:nvSpPr>
        <p:spPr>
          <a:xfrm>
            <a:off x="7522542" y="659946"/>
            <a:ext cx="3547095" cy="830997"/>
          </a:xfrm>
          <a:prstGeom prst="rect">
            <a:avLst/>
          </a:prstGeom>
          <a:noFill/>
        </p:spPr>
        <p:txBody>
          <a:bodyPr wrap="square" rtlCol="0">
            <a:spAutoFit/>
          </a:bodyPr>
          <a:lstStyle/>
          <a:p>
            <a:r>
              <a:rPr lang="en-NZ" sz="1600" dirty="0">
                <a:solidFill>
                  <a:schemeClr val="bg1"/>
                </a:solidFill>
              </a:rPr>
              <a:t>How much do you agree or disagree that what the agency does is important for New Zealand? </a:t>
            </a:r>
          </a:p>
        </p:txBody>
      </p:sp>
      <p:grpSp>
        <p:nvGrpSpPr>
          <p:cNvPr id="3" name="Group 2">
            <a:extLst>
              <a:ext uri="{FF2B5EF4-FFF2-40B4-BE49-F238E27FC236}">
                <a16:creationId xmlns:a16="http://schemas.microsoft.com/office/drawing/2014/main" id="{0E66E2E2-1C1C-493F-B50A-5106EE1D57CD}"/>
              </a:ext>
            </a:extLst>
          </p:cNvPr>
          <p:cNvGrpSpPr/>
          <p:nvPr/>
        </p:nvGrpSpPr>
        <p:grpSpPr>
          <a:xfrm>
            <a:off x="354502" y="1921991"/>
            <a:ext cx="11435269" cy="3304555"/>
            <a:chOff x="3132296" y="2236095"/>
            <a:chExt cx="8657476" cy="2299876"/>
          </a:xfrm>
        </p:grpSpPr>
        <p:sp>
          <p:nvSpPr>
            <p:cNvPr id="20" name="TextBox 19">
              <a:extLst>
                <a:ext uri="{FF2B5EF4-FFF2-40B4-BE49-F238E27FC236}">
                  <a16:creationId xmlns:a16="http://schemas.microsoft.com/office/drawing/2014/main" id="{5940E987-AA7C-4D83-B264-D348A55F529E}"/>
                </a:ext>
              </a:extLst>
            </p:cNvPr>
            <p:cNvSpPr txBox="1"/>
            <p:nvPr/>
          </p:nvSpPr>
          <p:spPr>
            <a:xfrm rot="16200000">
              <a:off x="2199559" y="3168832"/>
              <a:ext cx="2145090" cy="279616"/>
            </a:xfrm>
            <a:prstGeom prst="rect">
              <a:avLst/>
            </a:prstGeom>
            <a:noFill/>
          </p:spPr>
          <p:txBody>
            <a:bodyPr wrap="square" rtlCol="0">
              <a:spAutoFit/>
            </a:bodyPr>
            <a:lstStyle/>
            <a:p>
              <a:pPr algn="ctr"/>
              <a:r>
                <a:rPr lang="en-NZ" b="1" dirty="0">
                  <a:solidFill>
                    <a:srgbClr val="0A1F2C"/>
                  </a:solidFill>
                </a:rPr>
                <a:t>Number of agencies</a:t>
              </a:r>
            </a:p>
          </p:txBody>
        </p:sp>
        <p:graphicFrame>
          <p:nvGraphicFramePr>
            <p:cNvPr id="11" name="Content Placeholder 5">
              <a:extLst>
                <a:ext uri="{FF2B5EF4-FFF2-40B4-BE49-F238E27FC236}">
                  <a16:creationId xmlns:a16="http://schemas.microsoft.com/office/drawing/2014/main" id="{36E03DB1-369E-4317-9768-806F928E11F3}"/>
                </a:ext>
              </a:extLst>
            </p:cNvPr>
            <p:cNvGraphicFramePr>
              <a:graphicFrameLocks/>
            </p:cNvGraphicFramePr>
            <p:nvPr>
              <p:extLst>
                <p:ext uri="{D42A27DB-BD31-4B8C-83A1-F6EECF244321}">
                  <p14:modId xmlns:p14="http://schemas.microsoft.com/office/powerpoint/2010/main" val="1784702131"/>
                </p:ext>
              </p:extLst>
            </p:nvPr>
          </p:nvGraphicFramePr>
          <p:xfrm>
            <a:off x="3366886" y="2263374"/>
            <a:ext cx="8422886" cy="2272597"/>
          </p:xfrm>
          <a:graphic>
            <a:graphicData uri="http://schemas.openxmlformats.org/drawingml/2006/chart">
              <c:chart xmlns:c="http://schemas.openxmlformats.org/drawingml/2006/chart" xmlns:r="http://schemas.openxmlformats.org/officeDocument/2006/relationships" r:id="rId2"/>
            </a:graphicData>
          </a:graphic>
        </p:graphicFrame>
      </p:grpSp>
      <p:cxnSp>
        <p:nvCxnSpPr>
          <p:cNvPr id="17" name="Straight Arrow Connector 16">
            <a:extLst>
              <a:ext uri="{FF2B5EF4-FFF2-40B4-BE49-F238E27FC236}">
                <a16:creationId xmlns:a16="http://schemas.microsoft.com/office/drawing/2014/main" id="{0C7BB29A-DEFD-44A9-9060-309EDA165FB8}"/>
              </a:ext>
            </a:extLst>
          </p:cNvPr>
          <p:cNvCxnSpPr/>
          <p:nvPr/>
        </p:nvCxnSpPr>
        <p:spPr>
          <a:xfrm>
            <a:off x="8009850" y="2369867"/>
            <a:ext cx="0" cy="1224000"/>
          </a:xfrm>
          <a:prstGeom prst="straightConnector1">
            <a:avLst/>
          </a:prstGeom>
          <a:ln w="28575">
            <a:solidFill>
              <a:srgbClr val="42A0B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B33A69-F3E6-466A-90CC-E24EC3A87122}"/>
              </a:ext>
            </a:extLst>
          </p:cNvPr>
          <p:cNvCxnSpPr>
            <a:cxnSpLocks/>
          </p:cNvCxnSpPr>
          <p:nvPr/>
        </p:nvCxnSpPr>
        <p:spPr>
          <a:xfrm>
            <a:off x="7279223" y="277893"/>
            <a:ext cx="0" cy="11657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086656-894D-4214-9476-E244B220E376}"/>
              </a:ext>
            </a:extLst>
          </p:cNvPr>
          <p:cNvSpPr txBox="1"/>
          <p:nvPr/>
        </p:nvSpPr>
        <p:spPr>
          <a:xfrm>
            <a:off x="7060488" y="2166656"/>
            <a:ext cx="1775129" cy="226027"/>
          </a:xfrm>
          <a:prstGeom prst="rect">
            <a:avLst/>
          </a:prstGeom>
          <a:solidFill>
            <a:srgbClr val="FFFFFF"/>
          </a:solidFill>
          <a:ln w="28575">
            <a:solidFill>
              <a:srgbClr val="42A0BE"/>
            </a:solidFill>
            <a:prstDash val="solid"/>
          </a:ln>
        </p:spPr>
        <p:txBody>
          <a:bodyPr wrap="square" rtlCol="0" anchor="ctr">
            <a:noAutofit/>
          </a:bodyPr>
          <a:lstStyle/>
          <a:p>
            <a:pPr algn="ctr"/>
            <a:r>
              <a:rPr lang="en-NZ" sz="1000" dirty="0"/>
              <a:t>Average agreement (67%)</a:t>
            </a:r>
          </a:p>
        </p:txBody>
      </p:sp>
      <p:sp>
        <p:nvSpPr>
          <p:cNvPr id="7" name="TextBox 6">
            <a:extLst>
              <a:ext uri="{FF2B5EF4-FFF2-40B4-BE49-F238E27FC236}">
                <a16:creationId xmlns:a16="http://schemas.microsoft.com/office/drawing/2014/main" id="{2B86700B-FA65-40F9-B9C5-FA15E2AF9B9A}"/>
              </a:ext>
            </a:extLst>
          </p:cNvPr>
          <p:cNvSpPr txBox="1"/>
          <p:nvPr/>
        </p:nvSpPr>
        <p:spPr>
          <a:xfrm>
            <a:off x="10916490" y="4909028"/>
            <a:ext cx="7617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effectLst/>
                <a:uLnTx/>
                <a:uFillTx/>
                <a:latin typeface="Arial"/>
                <a:ea typeface="+mn-ea"/>
                <a:cs typeface="+mn-cs"/>
              </a:rPr>
              <a:t>HIGH</a:t>
            </a:r>
            <a:endParaRPr kumimoji="0" lang="en-NZ" sz="1800" b="1" i="0" u="none" strike="noStrike" kern="1200" cap="none" spc="0" normalizeH="0" baseline="0" noProof="0" dirty="0">
              <a:ln>
                <a:noFill/>
              </a:ln>
              <a:effectLst/>
              <a:uLnTx/>
              <a:uFillTx/>
              <a:latin typeface="Arial"/>
            </a:endParaRPr>
          </a:p>
        </p:txBody>
      </p:sp>
      <p:sp>
        <p:nvSpPr>
          <p:cNvPr id="8" name="TextBox 7">
            <a:extLst>
              <a:ext uri="{FF2B5EF4-FFF2-40B4-BE49-F238E27FC236}">
                <a16:creationId xmlns:a16="http://schemas.microsoft.com/office/drawing/2014/main" id="{0B45F205-97FF-491B-AAD0-CC2F8E9D8C35}"/>
              </a:ext>
            </a:extLst>
          </p:cNvPr>
          <p:cNvSpPr txBox="1"/>
          <p:nvPr/>
        </p:nvSpPr>
        <p:spPr>
          <a:xfrm>
            <a:off x="722626" y="4909028"/>
            <a:ext cx="723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effectLst/>
                <a:uLnTx/>
                <a:uFillTx/>
                <a:latin typeface="Arial"/>
                <a:ea typeface="+mn-ea"/>
                <a:cs typeface="+mn-cs"/>
              </a:rPr>
              <a:t>LOW</a:t>
            </a:r>
          </a:p>
        </p:txBody>
      </p:sp>
      <p:cxnSp>
        <p:nvCxnSpPr>
          <p:cNvPr id="9" name="Straight Arrow Connector 8">
            <a:extLst>
              <a:ext uri="{FF2B5EF4-FFF2-40B4-BE49-F238E27FC236}">
                <a16:creationId xmlns:a16="http://schemas.microsoft.com/office/drawing/2014/main" id="{05DD2D27-2CD1-41C1-822B-178AA95DF39A}"/>
              </a:ext>
            </a:extLst>
          </p:cNvPr>
          <p:cNvCxnSpPr>
            <a:cxnSpLocks/>
          </p:cNvCxnSpPr>
          <p:nvPr/>
        </p:nvCxnSpPr>
        <p:spPr>
          <a:xfrm>
            <a:off x="1543050" y="5093694"/>
            <a:ext cx="9239250" cy="0"/>
          </a:xfrm>
          <a:prstGeom prst="straightConnector1">
            <a:avLst/>
          </a:prstGeom>
          <a:ln w="76200">
            <a:solidFill>
              <a:srgbClr val="42A0B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B2B0482-9379-478F-B0BA-5A5433E369E5}"/>
              </a:ext>
            </a:extLst>
          </p:cNvPr>
          <p:cNvSpPr/>
          <p:nvPr/>
        </p:nvSpPr>
        <p:spPr>
          <a:xfrm>
            <a:off x="5737678" y="5228279"/>
            <a:ext cx="3732984" cy="313932"/>
          </a:xfrm>
          <a:prstGeom prst="rect">
            <a:avLst/>
          </a:prstGeom>
        </p:spPr>
        <p:txBody>
          <a:bodyPr wrap="square">
            <a:spAutoFit/>
          </a:bodyPr>
          <a:lstStyle/>
          <a:p>
            <a:pPr lvl="0" algn="ctr">
              <a:lnSpc>
                <a:spcPct val="80000"/>
              </a:lnSpc>
            </a:pPr>
            <a:r>
              <a:rPr lang="en-NZ" b="1" dirty="0"/>
              <a:t>Legitimacy of purpose</a:t>
            </a:r>
          </a:p>
        </p:txBody>
      </p:sp>
      <p:sp>
        <p:nvSpPr>
          <p:cNvPr id="13" name="TextBox 12">
            <a:extLst>
              <a:ext uri="{FF2B5EF4-FFF2-40B4-BE49-F238E27FC236}">
                <a16:creationId xmlns:a16="http://schemas.microsoft.com/office/drawing/2014/main" id="{3389C5D9-EE84-4641-BD6C-FE85D6C63628}"/>
              </a:ext>
            </a:extLst>
          </p:cNvPr>
          <p:cNvSpPr txBox="1"/>
          <p:nvPr/>
        </p:nvSpPr>
        <p:spPr>
          <a:xfrm>
            <a:off x="5839350" y="5580550"/>
            <a:ext cx="3523725" cy="430887"/>
          </a:xfrm>
          <a:prstGeom prst="rect">
            <a:avLst/>
          </a:prstGeom>
          <a:noFill/>
        </p:spPr>
        <p:txBody>
          <a:bodyPr wrap="square" rtlCol="0">
            <a:spAutoFit/>
          </a:bodyPr>
          <a:lstStyle/>
          <a:p>
            <a:pPr algn="ctr"/>
            <a:r>
              <a:rPr lang="en-NZ" sz="1100" i="1" dirty="0"/>
              <a:t>The proportion of people who agree that the agency’s</a:t>
            </a:r>
          </a:p>
          <a:p>
            <a:pPr algn="ctr"/>
            <a:r>
              <a:rPr lang="en-NZ" sz="1100" i="1" dirty="0"/>
              <a:t>work is important for New Zealand</a:t>
            </a:r>
          </a:p>
        </p:txBody>
      </p:sp>
      <p:pic>
        <p:nvPicPr>
          <p:cNvPr id="28" name="Picture 27">
            <a:extLst>
              <a:ext uri="{FF2B5EF4-FFF2-40B4-BE49-F238E27FC236}">
                <a16:creationId xmlns:a16="http://schemas.microsoft.com/office/drawing/2014/main" id="{C89DEF72-6A5B-478D-BB42-FF07D1949497}"/>
              </a:ext>
            </a:extLst>
          </p:cNvPr>
          <p:cNvPicPr>
            <a:picLocks noChangeAspect="1"/>
          </p:cNvPicPr>
          <p:nvPr/>
        </p:nvPicPr>
        <p:blipFill>
          <a:blip r:embed="rId3"/>
          <a:stretch>
            <a:fillRect/>
          </a:stretch>
        </p:blipFill>
        <p:spPr>
          <a:xfrm>
            <a:off x="7407610" y="189005"/>
            <a:ext cx="3987130" cy="646232"/>
          </a:xfrm>
          <a:prstGeom prst="rect">
            <a:avLst/>
          </a:prstGeom>
        </p:spPr>
      </p:pic>
    </p:spTree>
    <p:extLst>
      <p:ext uri="{BB962C8B-B14F-4D97-AF65-F5344CB8AC3E}">
        <p14:creationId xmlns:p14="http://schemas.microsoft.com/office/powerpoint/2010/main" val="84021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F94730F-BB51-442D-BDB0-956C1A6C42D9}"/>
              </a:ext>
            </a:extLst>
          </p:cNvPr>
          <p:cNvSpPr/>
          <p:nvPr/>
        </p:nvSpPr>
        <p:spPr>
          <a:xfrm>
            <a:off x="0" y="0"/>
            <a:ext cx="4642572" cy="6168788"/>
          </a:xfrm>
          <a:prstGeom prst="rect">
            <a:avLst/>
          </a:prstGeom>
          <a:solidFill>
            <a:srgbClr val="102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3" name="Rectangle 22">
            <a:extLst>
              <a:ext uri="{FF2B5EF4-FFF2-40B4-BE49-F238E27FC236}">
                <a16:creationId xmlns:a16="http://schemas.microsoft.com/office/drawing/2014/main" id="{B579E0D2-FF98-444A-AD58-93125DDA7CC1}"/>
              </a:ext>
            </a:extLst>
          </p:cNvPr>
          <p:cNvSpPr/>
          <p:nvPr/>
        </p:nvSpPr>
        <p:spPr>
          <a:xfrm>
            <a:off x="4133850" y="0"/>
            <a:ext cx="8058150" cy="61687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A1F2C"/>
              </a:solidFill>
            </a:endParaRPr>
          </a:p>
        </p:txBody>
      </p:sp>
      <p:sp>
        <p:nvSpPr>
          <p:cNvPr id="2" name="Title 1">
            <a:extLst>
              <a:ext uri="{FF2B5EF4-FFF2-40B4-BE49-F238E27FC236}">
                <a16:creationId xmlns:a16="http://schemas.microsoft.com/office/drawing/2014/main" id="{2EE0C857-A95F-44B5-8A44-AC4AC175B11D}"/>
              </a:ext>
            </a:extLst>
          </p:cNvPr>
          <p:cNvSpPr>
            <a:spLocks noGrp="1"/>
          </p:cNvSpPr>
          <p:nvPr>
            <p:ph type="title"/>
          </p:nvPr>
        </p:nvSpPr>
        <p:spPr>
          <a:xfrm>
            <a:off x="242285" y="287637"/>
            <a:ext cx="3432917" cy="4371450"/>
          </a:xfrm>
        </p:spPr>
        <p:txBody>
          <a:bodyPr anchor="t">
            <a:noAutofit/>
          </a:bodyPr>
          <a:lstStyle/>
          <a:p>
            <a:r>
              <a:rPr lang="en-NZ" sz="2200" dirty="0">
                <a:solidFill>
                  <a:schemeClr val="bg1"/>
                </a:solidFill>
              </a:rPr>
              <a:t>Agencies which have clearly established their purpose in the eyes of the public are at an advantage. </a:t>
            </a:r>
            <a:br>
              <a:rPr lang="en-NZ" sz="2200" dirty="0">
                <a:solidFill>
                  <a:schemeClr val="bg1"/>
                </a:solidFill>
              </a:rPr>
            </a:br>
            <a:br>
              <a:rPr lang="en-NZ" sz="2200" dirty="0">
                <a:solidFill>
                  <a:schemeClr val="bg1"/>
                </a:solidFill>
              </a:rPr>
            </a:br>
            <a:r>
              <a:rPr lang="en-NZ" sz="2200" dirty="0">
                <a:solidFill>
                  <a:schemeClr val="bg1"/>
                </a:solidFill>
              </a:rPr>
              <a:t>However, it is still possible for agencies with moderate legitimacy of purpose </a:t>
            </a:r>
            <a:br>
              <a:rPr lang="en-NZ" sz="2200" dirty="0">
                <a:solidFill>
                  <a:schemeClr val="bg1"/>
                </a:solidFill>
              </a:rPr>
            </a:br>
            <a:r>
              <a:rPr lang="en-NZ" sz="2200" dirty="0">
                <a:solidFill>
                  <a:schemeClr val="bg1"/>
                </a:solidFill>
              </a:rPr>
              <a:t>to deliver a strong reputation performance, if they deliver on the four pillars.</a:t>
            </a:r>
          </a:p>
        </p:txBody>
      </p:sp>
      <p:sp>
        <p:nvSpPr>
          <p:cNvPr id="7" name="TextBox 6">
            <a:extLst>
              <a:ext uri="{FF2B5EF4-FFF2-40B4-BE49-F238E27FC236}">
                <a16:creationId xmlns:a16="http://schemas.microsoft.com/office/drawing/2014/main" id="{2B86700B-FA65-40F9-B9C5-FA15E2AF9B9A}"/>
              </a:ext>
            </a:extLst>
          </p:cNvPr>
          <p:cNvSpPr txBox="1"/>
          <p:nvPr/>
        </p:nvSpPr>
        <p:spPr>
          <a:xfrm>
            <a:off x="11094076" y="4886650"/>
            <a:ext cx="7617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effectLst/>
                <a:uLnTx/>
                <a:uFillTx/>
                <a:latin typeface="Arial"/>
                <a:ea typeface="+mn-ea"/>
                <a:cs typeface="+mn-cs"/>
              </a:rPr>
              <a:t>HIGH</a:t>
            </a:r>
            <a:endParaRPr kumimoji="0" lang="en-NZ" sz="1800" b="1" i="0" u="none" strike="noStrike" kern="1200" cap="none" spc="0" normalizeH="0" baseline="0" noProof="0" dirty="0">
              <a:ln>
                <a:noFill/>
              </a:ln>
              <a:effectLst/>
              <a:uLnTx/>
              <a:uFillTx/>
              <a:latin typeface="Arial"/>
            </a:endParaRPr>
          </a:p>
        </p:txBody>
      </p:sp>
      <p:sp>
        <p:nvSpPr>
          <p:cNvPr id="8" name="TextBox 7">
            <a:extLst>
              <a:ext uri="{FF2B5EF4-FFF2-40B4-BE49-F238E27FC236}">
                <a16:creationId xmlns:a16="http://schemas.microsoft.com/office/drawing/2014/main" id="{0B45F205-97FF-491B-AAD0-CC2F8E9D8C35}"/>
              </a:ext>
            </a:extLst>
          </p:cNvPr>
          <p:cNvSpPr txBox="1"/>
          <p:nvPr/>
        </p:nvSpPr>
        <p:spPr>
          <a:xfrm>
            <a:off x="4662550" y="4886650"/>
            <a:ext cx="723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effectLst/>
                <a:uLnTx/>
                <a:uFillTx/>
                <a:latin typeface="Arial"/>
                <a:ea typeface="+mn-ea"/>
                <a:cs typeface="+mn-cs"/>
              </a:rPr>
              <a:t>LOW</a:t>
            </a:r>
          </a:p>
        </p:txBody>
      </p:sp>
      <p:cxnSp>
        <p:nvCxnSpPr>
          <p:cNvPr id="9" name="Straight Arrow Connector 8">
            <a:extLst>
              <a:ext uri="{FF2B5EF4-FFF2-40B4-BE49-F238E27FC236}">
                <a16:creationId xmlns:a16="http://schemas.microsoft.com/office/drawing/2014/main" id="{05DD2D27-2CD1-41C1-822B-178AA95DF39A}"/>
              </a:ext>
            </a:extLst>
          </p:cNvPr>
          <p:cNvCxnSpPr>
            <a:cxnSpLocks/>
          </p:cNvCxnSpPr>
          <p:nvPr/>
        </p:nvCxnSpPr>
        <p:spPr>
          <a:xfrm>
            <a:off x="5651170" y="5065535"/>
            <a:ext cx="5332514" cy="0"/>
          </a:xfrm>
          <a:prstGeom prst="straightConnector1">
            <a:avLst/>
          </a:prstGeom>
          <a:ln w="76200">
            <a:solidFill>
              <a:srgbClr val="D1B41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B2B0482-9379-478F-B0BA-5A5433E369E5}"/>
              </a:ext>
            </a:extLst>
          </p:cNvPr>
          <p:cNvSpPr/>
          <p:nvPr/>
        </p:nvSpPr>
        <p:spPr>
          <a:xfrm>
            <a:off x="6623115" y="5229878"/>
            <a:ext cx="3732984" cy="313932"/>
          </a:xfrm>
          <a:prstGeom prst="rect">
            <a:avLst/>
          </a:prstGeom>
        </p:spPr>
        <p:txBody>
          <a:bodyPr wrap="square">
            <a:spAutoFit/>
          </a:bodyPr>
          <a:lstStyle/>
          <a:p>
            <a:pPr lvl="0" algn="ctr">
              <a:lnSpc>
                <a:spcPct val="80000"/>
              </a:lnSpc>
            </a:pPr>
            <a:r>
              <a:rPr lang="en-NZ" b="1" dirty="0"/>
              <a:t>Legitimacy of purpose</a:t>
            </a:r>
          </a:p>
        </p:txBody>
      </p:sp>
      <p:sp>
        <p:nvSpPr>
          <p:cNvPr id="13" name="TextBox 12">
            <a:extLst>
              <a:ext uri="{FF2B5EF4-FFF2-40B4-BE49-F238E27FC236}">
                <a16:creationId xmlns:a16="http://schemas.microsoft.com/office/drawing/2014/main" id="{3389C5D9-EE84-4641-BD6C-FE85D6C63628}"/>
              </a:ext>
            </a:extLst>
          </p:cNvPr>
          <p:cNvSpPr txBox="1"/>
          <p:nvPr/>
        </p:nvSpPr>
        <p:spPr>
          <a:xfrm>
            <a:off x="6623115" y="5492708"/>
            <a:ext cx="3732983" cy="430887"/>
          </a:xfrm>
          <a:prstGeom prst="rect">
            <a:avLst/>
          </a:prstGeom>
          <a:noFill/>
        </p:spPr>
        <p:txBody>
          <a:bodyPr wrap="square" rtlCol="0">
            <a:spAutoFit/>
          </a:bodyPr>
          <a:lstStyle/>
          <a:p>
            <a:pPr algn="ctr"/>
            <a:r>
              <a:rPr lang="en-NZ" sz="1100" i="1" dirty="0"/>
              <a:t>The proportion of people who agree that the agency’s</a:t>
            </a:r>
          </a:p>
          <a:p>
            <a:pPr algn="ctr"/>
            <a:r>
              <a:rPr lang="en-NZ" sz="1100" i="1" dirty="0"/>
              <a:t>work is important for New Zealand</a:t>
            </a:r>
          </a:p>
        </p:txBody>
      </p:sp>
      <p:graphicFrame>
        <p:nvGraphicFramePr>
          <p:cNvPr id="15" name="Chart 14">
            <a:extLst>
              <a:ext uri="{FF2B5EF4-FFF2-40B4-BE49-F238E27FC236}">
                <a16:creationId xmlns:a16="http://schemas.microsoft.com/office/drawing/2014/main" id="{D7BDE611-9509-4C0F-AF04-DAA30AA4235B}"/>
              </a:ext>
            </a:extLst>
          </p:cNvPr>
          <p:cNvGraphicFramePr>
            <a:graphicFrameLocks/>
          </p:cNvGraphicFramePr>
          <p:nvPr>
            <p:extLst>
              <p:ext uri="{D42A27DB-BD31-4B8C-83A1-F6EECF244321}">
                <p14:modId xmlns:p14="http://schemas.microsoft.com/office/powerpoint/2010/main" val="3566728"/>
              </p:ext>
            </p:extLst>
          </p:nvPr>
        </p:nvGraphicFramePr>
        <p:xfrm>
          <a:off x="4204651" y="1167881"/>
          <a:ext cx="7916548" cy="372501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8794330D-9D60-4A17-B3AF-20AEAA5D833F}"/>
              </a:ext>
            </a:extLst>
          </p:cNvPr>
          <p:cNvSpPr/>
          <p:nvPr/>
        </p:nvSpPr>
        <p:spPr>
          <a:xfrm>
            <a:off x="4966020" y="846003"/>
            <a:ext cx="1977241" cy="33912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a:t>89</a:t>
            </a:r>
          </a:p>
        </p:txBody>
      </p:sp>
      <p:sp>
        <p:nvSpPr>
          <p:cNvPr id="10" name="TextBox 9">
            <a:extLst>
              <a:ext uri="{FF2B5EF4-FFF2-40B4-BE49-F238E27FC236}">
                <a16:creationId xmlns:a16="http://schemas.microsoft.com/office/drawing/2014/main" id="{334BF8DB-7488-4638-AF7D-1008F7FBD000}"/>
              </a:ext>
            </a:extLst>
          </p:cNvPr>
          <p:cNvSpPr txBox="1"/>
          <p:nvPr/>
        </p:nvSpPr>
        <p:spPr>
          <a:xfrm>
            <a:off x="5003872" y="540295"/>
            <a:ext cx="1901536" cy="276999"/>
          </a:xfrm>
          <a:prstGeom prst="rect">
            <a:avLst/>
          </a:prstGeom>
          <a:noFill/>
        </p:spPr>
        <p:txBody>
          <a:bodyPr wrap="square" rtlCol="0">
            <a:spAutoFit/>
          </a:bodyPr>
          <a:lstStyle/>
          <a:p>
            <a:pPr algn="ctr"/>
            <a:r>
              <a:rPr lang="en-NZ" sz="1200" i="1" dirty="0"/>
              <a:t>Low (0% to 55%)</a:t>
            </a:r>
          </a:p>
        </p:txBody>
      </p:sp>
      <p:sp>
        <p:nvSpPr>
          <p:cNvPr id="18" name="Rectangle: Rounded Corners 17">
            <a:extLst>
              <a:ext uri="{FF2B5EF4-FFF2-40B4-BE49-F238E27FC236}">
                <a16:creationId xmlns:a16="http://schemas.microsoft.com/office/drawing/2014/main" id="{238205BF-7EBE-44F3-80D0-D008E029BD71}"/>
              </a:ext>
            </a:extLst>
          </p:cNvPr>
          <p:cNvSpPr/>
          <p:nvPr/>
        </p:nvSpPr>
        <p:spPr>
          <a:xfrm>
            <a:off x="6981113" y="846003"/>
            <a:ext cx="2715739" cy="339125"/>
          </a:xfrm>
          <a:prstGeom prst="roundRect">
            <a:avLst>
              <a:gd name="adj" fmla="val 50000"/>
            </a:avLst>
          </a:prstGeom>
          <a:solidFill>
            <a:srgbClr val="D86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                        99</a:t>
            </a:r>
          </a:p>
        </p:txBody>
      </p:sp>
      <p:sp>
        <p:nvSpPr>
          <p:cNvPr id="19" name="TextBox 18">
            <a:extLst>
              <a:ext uri="{FF2B5EF4-FFF2-40B4-BE49-F238E27FC236}">
                <a16:creationId xmlns:a16="http://schemas.microsoft.com/office/drawing/2014/main" id="{786E4A31-0015-40F4-8E9F-6DC98B9FA74E}"/>
              </a:ext>
            </a:extLst>
          </p:cNvPr>
          <p:cNvSpPr txBox="1"/>
          <p:nvPr/>
        </p:nvSpPr>
        <p:spPr>
          <a:xfrm>
            <a:off x="7018965" y="540295"/>
            <a:ext cx="2611758" cy="276999"/>
          </a:xfrm>
          <a:prstGeom prst="rect">
            <a:avLst/>
          </a:prstGeom>
          <a:noFill/>
        </p:spPr>
        <p:txBody>
          <a:bodyPr wrap="square" rtlCol="0">
            <a:spAutoFit/>
          </a:bodyPr>
          <a:lstStyle/>
          <a:p>
            <a:pPr algn="ctr"/>
            <a:r>
              <a:rPr lang="en-NZ" sz="1200" i="1" dirty="0"/>
              <a:t>Moderate (56% to 74%)</a:t>
            </a:r>
          </a:p>
        </p:txBody>
      </p:sp>
      <p:sp>
        <p:nvSpPr>
          <p:cNvPr id="21" name="Rectangle: Rounded Corners 20">
            <a:extLst>
              <a:ext uri="{FF2B5EF4-FFF2-40B4-BE49-F238E27FC236}">
                <a16:creationId xmlns:a16="http://schemas.microsoft.com/office/drawing/2014/main" id="{C075491E-585D-4C8C-8391-3D82A646D922}"/>
              </a:ext>
            </a:extLst>
          </p:cNvPr>
          <p:cNvSpPr/>
          <p:nvPr/>
        </p:nvSpPr>
        <p:spPr>
          <a:xfrm>
            <a:off x="9753509" y="839733"/>
            <a:ext cx="2115043" cy="339125"/>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                     108</a:t>
            </a:r>
          </a:p>
        </p:txBody>
      </p:sp>
      <p:sp>
        <p:nvSpPr>
          <p:cNvPr id="22" name="TextBox 21">
            <a:extLst>
              <a:ext uri="{FF2B5EF4-FFF2-40B4-BE49-F238E27FC236}">
                <a16:creationId xmlns:a16="http://schemas.microsoft.com/office/drawing/2014/main" id="{8F52383D-80DD-44D0-A594-A08C58935325}"/>
              </a:ext>
            </a:extLst>
          </p:cNvPr>
          <p:cNvSpPr txBox="1"/>
          <p:nvPr/>
        </p:nvSpPr>
        <p:spPr>
          <a:xfrm>
            <a:off x="9791361" y="534025"/>
            <a:ext cx="2034062" cy="276999"/>
          </a:xfrm>
          <a:prstGeom prst="rect">
            <a:avLst/>
          </a:prstGeom>
          <a:noFill/>
        </p:spPr>
        <p:txBody>
          <a:bodyPr wrap="square" rtlCol="0">
            <a:spAutoFit/>
          </a:bodyPr>
          <a:lstStyle/>
          <a:p>
            <a:pPr algn="ctr"/>
            <a:r>
              <a:rPr lang="en-NZ" sz="1200" i="1" dirty="0"/>
              <a:t>High (75% to 100%)</a:t>
            </a:r>
          </a:p>
        </p:txBody>
      </p:sp>
      <p:sp>
        <p:nvSpPr>
          <p:cNvPr id="4" name="Rectangle 3">
            <a:extLst>
              <a:ext uri="{FF2B5EF4-FFF2-40B4-BE49-F238E27FC236}">
                <a16:creationId xmlns:a16="http://schemas.microsoft.com/office/drawing/2014/main" id="{BDEA29B7-1574-429F-B670-EFEE7AEDD80A}"/>
              </a:ext>
            </a:extLst>
          </p:cNvPr>
          <p:cNvSpPr/>
          <p:nvPr/>
        </p:nvSpPr>
        <p:spPr>
          <a:xfrm>
            <a:off x="5066414" y="871081"/>
            <a:ext cx="1490857" cy="307777"/>
          </a:xfrm>
          <a:prstGeom prst="rect">
            <a:avLst/>
          </a:prstGeom>
        </p:spPr>
        <p:txBody>
          <a:bodyPr wrap="none">
            <a:spAutoFit/>
          </a:bodyPr>
          <a:lstStyle/>
          <a:p>
            <a:r>
              <a:rPr lang="en-NZ" sz="1400" b="1" dirty="0">
                <a:solidFill>
                  <a:schemeClr val="bg1"/>
                </a:solidFill>
              </a:rPr>
              <a:t>Average RepZ: </a:t>
            </a:r>
          </a:p>
        </p:txBody>
      </p:sp>
      <p:sp>
        <p:nvSpPr>
          <p:cNvPr id="24" name="Rectangle 23">
            <a:extLst>
              <a:ext uri="{FF2B5EF4-FFF2-40B4-BE49-F238E27FC236}">
                <a16:creationId xmlns:a16="http://schemas.microsoft.com/office/drawing/2014/main" id="{67CD1461-33CB-4E14-B915-5AE9D71E6DAE}"/>
              </a:ext>
            </a:extLst>
          </p:cNvPr>
          <p:cNvSpPr/>
          <p:nvPr/>
        </p:nvSpPr>
        <p:spPr>
          <a:xfrm>
            <a:off x="7516721" y="871081"/>
            <a:ext cx="1490857" cy="307777"/>
          </a:xfrm>
          <a:prstGeom prst="rect">
            <a:avLst/>
          </a:prstGeom>
        </p:spPr>
        <p:txBody>
          <a:bodyPr wrap="none">
            <a:spAutoFit/>
          </a:bodyPr>
          <a:lstStyle/>
          <a:p>
            <a:r>
              <a:rPr lang="en-NZ" sz="1400" b="1" dirty="0">
                <a:solidFill>
                  <a:schemeClr val="bg1"/>
                </a:solidFill>
              </a:rPr>
              <a:t>Average RepZ: </a:t>
            </a:r>
          </a:p>
        </p:txBody>
      </p:sp>
      <p:sp>
        <p:nvSpPr>
          <p:cNvPr id="25" name="Rectangle 24">
            <a:extLst>
              <a:ext uri="{FF2B5EF4-FFF2-40B4-BE49-F238E27FC236}">
                <a16:creationId xmlns:a16="http://schemas.microsoft.com/office/drawing/2014/main" id="{E5792C92-85AB-4740-9A0A-3C2B18128115}"/>
              </a:ext>
            </a:extLst>
          </p:cNvPr>
          <p:cNvSpPr/>
          <p:nvPr/>
        </p:nvSpPr>
        <p:spPr>
          <a:xfrm>
            <a:off x="9848246" y="871081"/>
            <a:ext cx="1490857" cy="307777"/>
          </a:xfrm>
          <a:prstGeom prst="rect">
            <a:avLst/>
          </a:prstGeom>
        </p:spPr>
        <p:txBody>
          <a:bodyPr wrap="none">
            <a:spAutoFit/>
          </a:bodyPr>
          <a:lstStyle/>
          <a:p>
            <a:r>
              <a:rPr lang="en-NZ" sz="1400" b="1" dirty="0">
                <a:solidFill>
                  <a:schemeClr val="bg1"/>
                </a:solidFill>
              </a:rPr>
              <a:t>Average RepZ: </a:t>
            </a:r>
          </a:p>
        </p:txBody>
      </p:sp>
    </p:spTree>
    <p:extLst>
      <p:ext uri="{BB962C8B-B14F-4D97-AF65-F5344CB8AC3E}">
        <p14:creationId xmlns:p14="http://schemas.microsoft.com/office/powerpoint/2010/main" val="129126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D00412-313D-4206-A3F4-9B72826AFFDE}"/>
              </a:ext>
            </a:extLst>
          </p:cNvPr>
          <p:cNvSpPr/>
          <p:nvPr/>
        </p:nvSpPr>
        <p:spPr>
          <a:xfrm>
            <a:off x="4133850" y="0"/>
            <a:ext cx="8058150" cy="61687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a:extLst>
              <a:ext uri="{FF2B5EF4-FFF2-40B4-BE49-F238E27FC236}">
                <a16:creationId xmlns:a16="http://schemas.microsoft.com/office/drawing/2014/main" id="{E04805DD-6B3A-429A-A452-9F808AC04122}"/>
              </a:ext>
            </a:extLst>
          </p:cNvPr>
          <p:cNvSpPr/>
          <p:nvPr/>
        </p:nvSpPr>
        <p:spPr>
          <a:xfrm>
            <a:off x="0" y="0"/>
            <a:ext cx="4642572" cy="6168788"/>
          </a:xfrm>
          <a:prstGeom prst="rect">
            <a:avLst/>
          </a:prstGeom>
          <a:solidFill>
            <a:srgbClr val="102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2EE0C857-A95F-44B5-8A44-AC4AC175B11D}"/>
              </a:ext>
            </a:extLst>
          </p:cNvPr>
          <p:cNvSpPr>
            <a:spLocks noGrp="1"/>
          </p:cNvSpPr>
          <p:nvPr>
            <p:ph type="title"/>
          </p:nvPr>
        </p:nvSpPr>
        <p:spPr>
          <a:xfrm>
            <a:off x="233918" y="365073"/>
            <a:ext cx="4133850" cy="2391775"/>
          </a:xfrm>
        </p:spPr>
        <p:txBody>
          <a:bodyPr anchor="t">
            <a:normAutofit/>
          </a:bodyPr>
          <a:lstStyle/>
          <a:p>
            <a:r>
              <a:rPr lang="en-NZ" sz="2200" dirty="0">
                <a:solidFill>
                  <a:schemeClr val="bg1"/>
                </a:solidFill>
              </a:rPr>
              <a:t>The public’s impression of the importance of an agency’s work is more important than the extent of their knowledge of what the agency does. </a:t>
            </a:r>
          </a:p>
        </p:txBody>
      </p:sp>
      <p:sp>
        <p:nvSpPr>
          <p:cNvPr id="7" name="TextBox 6">
            <a:extLst>
              <a:ext uri="{FF2B5EF4-FFF2-40B4-BE49-F238E27FC236}">
                <a16:creationId xmlns:a16="http://schemas.microsoft.com/office/drawing/2014/main" id="{2B86700B-FA65-40F9-B9C5-FA15E2AF9B9A}"/>
              </a:ext>
            </a:extLst>
          </p:cNvPr>
          <p:cNvSpPr txBox="1"/>
          <p:nvPr/>
        </p:nvSpPr>
        <p:spPr>
          <a:xfrm>
            <a:off x="11217079" y="4775357"/>
            <a:ext cx="7617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effectLst/>
                <a:uLnTx/>
                <a:uFillTx/>
                <a:latin typeface="Arial"/>
                <a:ea typeface="+mn-ea"/>
                <a:cs typeface="+mn-cs"/>
              </a:rPr>
              <a:t>HIGH</a:t>
            </a:r>
            <a:endParaRPr kumimoji="0" lang="en-NZ" sz="1800" b="1" i="0" u="none" strike="noStrike" kern="1200" cap="none" spc="0" normalizeH="0" baseline="0" noProof="0" dirty="0">
              <a:ln>
                <a:noFill/>
              </a:ln>
              <a:effectLst/>
              <a:uLnTx/>
              <a:uFillTx/>
              <a:latin typeface="Arial"/>
            </a:endParaRPr>
          </a:p>
        </p:txBody>
      </p:sp>
      <p:sp>
        <p:nvSpPr>
          <p:cNvPr id="8" name="TextBox 7">
            <a:extLst>
              <a:ext uri="{FF2B5EF4-FFF2-40B4-BE49-F238E27FC236}">
                <a16:creationId xmlns:a16="http://schemas.microsoft.com/office/drawing/2014/main" id="{0B45F205-97FF-491B-AAD0-CC2F8E9D8C35}"/>
              </a:ext>
            </a:extLst>
          </p:cNvPr>
          <p:cNvSpPr txBox="1"/>
          <p:nvPr/>
        </p:nvSpPr>
        <p:spPr>
          <a:xfrm>
            <a:off x="5128957" y="4775357"/>
            <a:ext cx="723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effectLst/>
                <a:uLnTx/>
                <a:uFillTx/>
                <a:latin typeface="Arial"/>
                <a:ea typeface="+mn-ea"/>
                <a:cs typeface="+mn-cs"/>
              </a:rPr>
              <a:t>LOW</a:t>
            </a:r>
          </a:p>
        </p:txBody>
      </p:sp>
      <p:cxnSp>
        <p:nvCxnSpPr>
          <p:cNvPr id="9" name="Straight Arrow Connector 8">
            <a:extLst>
              <a:ext uri="{FF2B5EF4-FFF2-40B4-BE49-F238E27FC236}">
                <a16:creationId xmlns:a16="http://schemas.microsoft.com/office/drawing/2014/main" id="{05DD2D27-2CD1-41C1-822B-178AA95DF39A}"/>
              </a:ext>
            </a:extLst>
          </p:cNvPr>
          <p:cNvCxnSpPr>
            <a:cxnSpLocks/>
          </p:cNvCxnSpPr>
          <p:nvPr/>
        </p:nvCxnSpPr>
        <p:spPr>
          <a:xfrm>
            <a:off x="5954328" y="4960023"/>
            <a:ext cx="5205601" cy="0"/>
          </a:xfrm>
          <a:prstGeom prst="straightConnector1">
            <a:avLst/>
          </a:prstGeom>
          <a:ln w="76200">
            <a:solidFill>
              <a:srgbClr val="D1B41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B2B0482-9379-478F-B0BA-5A5433E369E5}"/>
              </a:ext>
            </a:extLst>
          </p:cNvPr>
          <p:cNvSpPr/>
          <p:nvPr/>
        </p:nvSpPr>
        <p:spPr>
          <a:xfrm>
            <a:off x="6690636" y="5163203"/>
            <a:ext cx="3732984" cy="289310"/>
          </a:xfrm>
          <a:prstGeom prst="rect">
            <a:avLst/>
          </a:prstGeom>
        </p:spPr>
        <p:txBody>
          <a:bodyPr wrap="square">
            <a:spAutoFit/>
          </a:bodyPr>
          <a:lstStyle/>
          <a:p>
            <a:pPr lvl="0" algn="ctr">
              <a:lnSpc>
                <a:spcPct val="80000"/>
              </a:lnSpc>
            </a:pPr>
            <a:r>
              <a:rPr lang="en-NZ" sz="1600" b="1" dirty="0"/>
              <a:t>Knowledge of work</a:t>
            </a:r>
          </a:p>
        </p:txBody>
      </p:sp>
      <p:sp>
        <p:nvSpPr>
          <p:cNvPr id="13" name="TextBox 12">
            <a:extLst>
              <a:ext uri="{FF2B5EF4-FFF2-40B4-BE49-F238E27FC236}">
                <a16:creationId xmlns:a16="http://schemas.microsoft.com/office/drawing/2014/main" id="{3389C5D9-EE84-4641-BD6C-FE85D6C63628}"/>
              </a:ext>
            </a:extLst>
          </p:cNvPr>
          <p:cNvSpPr txBox="1"/>
          <p:nvPr/>
        </p:nvSpPr>
        <p:spPr>
          <a:xfrm>
            <a:off x="6758250" y="5444818"/>
            <a:ext cx="3477956" cy="430887"/>
          </a:xfrm>
          <a:prstGeom prst="rect">
            <a:avLst/>
          </a:prstGeom>
          <a:noFill/>
        </p:spPr>
        <p:txBody>
          <a:bodyPr wrap="square" rtlCol="0">
            <a:spAutoFit/>
          </a:bodyPr>
          <a:lstStyle/>
          <a:p>
            <a:pPr algn="ctr"/>
            <a:r>
              <a:rPr lang="en-NZ" sz="1100" i="1" dirty="0"/>
              <a:t>The proportion of people who have a “good understanding” of what the agency does</a:t>
            </a:r>
          </a:p>
        </p:txBody>
      </p:sp>
      <p:graphicFrame>
        <p:nvGraphicFramePr>
          <p:cNvPr id="16" name="Chart 15">
            <a:extLst>
              <a:ext uri="{FF2B5EF4-FFF2-40B4-BE49-F238E27FC236}">
                <a16:creationId xmlns:a16="http://schemas.microsoft.com/office/drawing/2014/main" id="{2F73924C-FC60-4B74-BC1A-5C690077BF5B}"/>
              </a:ext>
            </a:extLst>
          </p:cNvPr>
          <p:cNvGraphicFramePr>
            <a:graphicFrameLocks/>
          </p:cNvGraphicFramePr>
          <p:nvPr>
            <p:extLst>
              <p:ext uri="{D42A27DB-BD31-4B8C-83A1-F6EECF244321}">
                <p14:modId xmlns:p14="http://schemas.microsoft.com/office/powerpoint/2010/main" val="2201599661"/>
              </p:ext>
            </p:extLst>
          </p:nvPr>
        </p:nvGraphicFramePr>
        <p:xfrm>
          <a:off x="4657301" y="5280"/>
          <a:ext cx="7255505" cy="4728378"/>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997C2188-A05F-4EE0-AD17-8D94FCAE359C}"/>
              </a:ext>
            </a:extLst>
          </p:cNvPr>
          <p:cNvSpPr txBox="1"/>
          <p:nvPr/>
        </p:nvSpPr>
        <p:spPr>
          <a:xfrm>
            <a:off x="233918" y="2756102"/>
            <a:ext cx="3751017" cy="1384995"/>
          </a:xfrm>
          <a:prstGeom prst="rect">
            <a:avLst/>
          </a:prstGeom>
          <a:noFill/>
        </p:spPr>
        <p:txBody>
          <a:bodyPr wrap="square" rtlCol="0">
            <a:spAutoFit/>
          </a:bodyPr>
          <a:lstStyle/>
          <a:p>
            <a:endParaRPr lang="en-NZ" sz="2000" dirty="0">
              <a:solidFill>
                <a:schemeClr val="bg1"/>
              </a:solidFill>
            </a:endParaRPr>
          </a:p>
          <a:p>
            <a:r>
              <a:rPr lang="en-NZ" sz="1600" dirty="0">
                <a:solidFill>
                  <a:schemeClr val="bg1"/>
                </a:solidFill>
              </a:rPr>
              <a:t>Which of the following best describes what you know about each of the organisations below in terms of who they are and what they do?</a:t>
            </a:r>
          </a:p>
        </p:txBody>
      </p:sp>
      <p:sp>
        <p:nvSpPr>
          <p:cNvPr id="20" name="Rectangle 19">
            <a:extLst>
              <a:ext uri="{FF2B5EF4-FFF2-40B4-BE49-F238E27FC236}">
                <a16:creationId xmlns:a16="http://schemas.microsoft.com/office/drawing/2014/main" id="{19823933-9A32-4524-A87A-9B9AA571CFA1}"/>
              </a:ext>
            </a:extLst>
          </p:cNvPr>
          <p:cNvSpPr/>
          <p:nvPr/>
        </p:nvSpPr>
        <p:spPr>
          <a:xfrm>
            <a:off x="5823961" y="724295"/>
            <a:ext cx="3558164" cy="523220"/>
          </a:xfrm>
          <a:prstGeom prst="rect">
            <a:avLst/>
          </a:prstGeom>
        </p:spPr>
        <p:txBody>
          <a:bodyPr wrap="square">
            <a:spAutoFit/>
          </a:bodyPr>
          <a:lstStyle/>
          <a:p>
            <a:r>
              <a:rPr lang="en-NZ" sz="1400" i="1" dirty="0"/>
              <a:t>A very weak relationship between knowledge of work and RepZ score</a:t>
            </a:r>
          </a:p>
        </p:txBody>
      </p:sp>
      <p:sp>
        <p:nvSpPr>
          <p:cNvPr id="18" name="Rectangle 17">
            <a:extLst>
              <a:ext uri="{FF2B5EF4-FFF2-40B4-BE49-F238E27FC236}">
                <a16:creationId xmlns:a16="http://schemas.microsoft.com/office/drawing/2014/main" id="{46242B12-01A9-4EF7-AAEA-43A98F8B917D}"/>
              </a:ext>
            </a:extLst>
          </p:cNvPr>
          <p:cNvSpPr/>
          <p:nvPr/>
        </p:nvSpPr>
        <p:spPr>
          <a:xfrm>
            <a:off x="233918" y="4212615"/>
            <a:ext cx="4516852" cy="800219"/>
          </a:xfrm>
          <a:prstGeom prst="rect">
            <a:avLst/>
          </a:prstGeom>
        </p:spPr>
        <p:txBody>
          <a:bodyPr wrap="square">
            <a:spAutoFit/>
          </a:bodyPr>
          <a:lstStyle/>
          <a:p>
            <a:pPr lvl="0" indent="-252000">
              <a:spcAft>
                <a:spcPts val="600"/>
              </a:spcAft>
              <a:buClr>
                <a:srgbClr val="D1B417"/>
              </a:buClr>
              <a:buFont typeface="Courier New" panose="02070309020205020404" pitchFamily="49" charset="0"/>
              <a:buChar char="o"/>
            </a:pPr>
            <a:r>
              <a:rPr lang="en-NZ" sz="1200" dirty="0">
                <a:solidFill>
                  <a:prstClr val="white"/>
                </a:solidFill>
              </a:rPr>
              <a:t>I’ve got a good understanding of what they do</a:t>
            </a:r>
          </a:p>
          <a:p>
            <a:pPr lvl="0" indent="-252000">
              <a:spcAft>
                <a:spcPts val="600"/>
              </a:spcAft>
              <a:buClr>
                <a:srgbClr val="D1B417"/>
              </a:buClr>
              <a:buFont typeface="Courier New" panose="02070309020205020404" pitchFamily="49" charset="0"/>
              <a:buChar char="o"/>
            </a:pPr>
            <a:r>
              <a:rPr lang="en-NZ" sz="1200" dirty="0">
                <a:solidFill>
                  <a:prstClr val="white"/>
                </a:solidFill>
              </a:rPr>
              <a:t>I’ve got a basic idea of what they do</a:t>
            </a:r>
          </a:p>
          <a:p>
            <a:pPr lvl="0" indent="-252000">
              <a:spcAft>
                <a:spcPts val="600"/>
              </a:spcAft>
              <a:buClr>
                <a:srgbClr val="D1B417"/>
              </a:buClr>
              <a:buFont typeface="Courier New" panose="02070309020205020404" pitchFamily="49" charset="0"/>
              <a:buChar char="o"/>
            </a:pPr>
            <a:r>
              <a:rPr lang="en-NZ" sz="1200" dirty="0">
                <a:solidFill>
                  <a:prstClr val="white"/>
                </a:solidFill>
              </a:rPr>
              <a:t>I have just seen or heard the name before</a:t>
            </a:r>
          </a:p>
        </p:txBody>
      </p:sp>
      <p:pic>
        <p:nvPicPr>
          <p:cNvPr id="21" name="Picture 20">
            <a:extLst>
              <a:ext uri="{FF2B5EF4-FFF2-40B4-BE49-F238E27FC236}">
                <a16:creationId xmlns:a16="http://schemas.microsoft.com/office/drawing/2014/main" id="{4D3CD976-0669-4B3D-BF69-7C822C8E46B5}"/>
              </a:ext>
            </a:extLst>
          </p:cNvPr>
          <p:cNvPicPr>
            <a:picLocks noChangeAspect="1"/>
          </p:cNvPicPr>
          <p:nvPr/>
        </p:nvPicPr>
        <p:blipFill>
          <a:blip r:embed="rId3"/>
          <a:stretch>
            <a:fillRect/>
          </a:stretch>
        </p:blipFill>
        <p:spPr>
          <a:xfrm>
            <a:off x="134344" y="2505250"/>
            <a:ext cx="3767655" cy="646232"/>
          </a:xfrm>
          <a:prstGeom prst="rect">
            <a:avLst/>
          </a:prstGeom>
        </p:spPr>
      </p:pic>
    </p:spTree>
    <p:extLst>
      <p:ext uri="{BB962C8B-B14F-4D97-AF65-F5344CB8AC3E}">
        <p14:creationId xmlns:p14="http://schemas.microsoft.com/office/powerpoint/2010/main" val="161943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47B600-66EB-4BC5-B0BC-D4BAC464D7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46FB6D4A-1529-44F7-80E1-155EF3E25764}"/>
              </a:ext>
            </a:extLst>
          </p:cNvPr>
          <p:cNvSpPr/>
          <p:nvPr/>
        </p:nvSpPr>
        <p:spPr>
          <a:xfrm>
            <a:off x="0" y="5197"/>
            <a:ext cx="12192000" cy="6852803"/>
          </a:xfrm>
          <a:prstGeom prst="rect">
            <a:avLst/>
          </a:prstGeom>
          <a:gradFill flip="none" rotWithShape="1">
            <a:gsLst>
              <a:gs pos="0">
                <a:srgbClr val="102F43"/>
              </a:gs>
              <a:gs pos="51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5" name="Picture 24">
            <a:extLst>
              <a:ext uri="{FF2B5EF4-FFF2-40B4-BE49-F238E27FC236}">
                <a16:creationId xmlns:a16="http://schemas.microsoft.com/office/drawing/2014/main" id="{D47F7918-1C37-4CD2-A271-E305C11CE0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9059" y="5861196"/>
            <a:ext cx="2620261" cy="782395"/>
          </a:xfrm>
          <a:prstGeom prst="rect">
            <a:avLst/>
          </a:prstGeom>
        </p:spPr>
      </p:pic>
      <p:sp>
        <p:nvSpPr>
          <p:cNvPr id="26" name="Rectangle 25">
            <a:extLst>
              <a:ext uri="{FF2B5EF4-FFF2-40B4-BE49-F238E27FC236}">
                <a16:creationId xmlns:a16="http://schemas.microsoft.com/office/drawing/2014/main" id="{999ADE6D-9C28-49E8-A4F7-F0F8AB299A00}"/>
              </a:ext>
            </a:extLst>
          </p:cNvPr>
          <p:cNvSpPr/>
          <p:nvPr/>
        </p:nvSpPr>
        <p:spPr>
          <a:xfrm>
            <a:off x="6866022" y="1"/>
            <a:ext cx="4748462" cy="4013128"/>
          </a:xfrm>
          <a:prstGeom prst="rect">
            <a:avLst/>
          </a:prstGeom>
          <a:solidFill>
            <a:srgbClr val="6989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3" name="Picture 2">
            <a:extLst>
              <a:ext uri="{FF2B5EF4-FFF2-40B4-BE49-F238E27FC236}">
                <a16:creationId xmlns:a16="http://schemas.microsoft.com/office/drawing/2014/main" id="{4196C963-1F14-4585-A1C4-E8A0BEE95346}"/>
              </a:ext>
            </a:extLst>
          </p:cNvPr>
          <p:cNvPicPr>
            <a:picLocks noChangeAspect="1"/>
          </p:cNvPicPr>
          <p:nvPr/>
        </p:nvPicPr>
        <p:blipFill>
          <a:blip r:embed="rId4"/>
          <a:stretch>
            <a:fillRect/>
          </a:stretch>
        </p:blipFill>
        <p:spPr>
          <a:xfrm>
            <a:off x="7171480" y="652839"/>
            <a:ext cx="4115157" cy="3188484"/>
          </a:xfrm>
          <a:prstGeom prst="rect">
            <a:avLst/>
          </a:prstGeom>
        </p:spPr>
      </p:pic>
    </p:spTree>
    <p:extLst>
      <p:ext uri="{BB962C8B-B14F-4D97-AF65-F5344CB8AC3E}">
        <p14:creationId xmlns:p14="http://schemas.microsoft.com/office/powerpoint/2010/main" val="376568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DC8E31-C21E-4225-A0F4-47D123F20882}"/>
              </a:ext>
            </a:extLst>
          </p:cNvPr>
          <p:cNvSpPr/>
          <p:nvPr/>
        </p:nvSpPr>
        <p:spPr>
          <a:xfrm>
            <a:off x="0" y="1466690"/>
            <a:ext cx="6831623" cy="4681747"/>
          </a:xfrm>
          <a:prstGeom prst="rect">
            <a:avLst/>
          </a:prstGeom>
          <a:solidFill>
            <a:srgbClr val="ED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Rectangle 14">
            <a:extLst>
              <a:ext uri="{FF2B5EF4-FFF2-40B4-BE49-F238E27FC236}">
                <a16:creationId xmlns:a16="http://schemas.microsoft.com/office/drawing/2014/main" id="{118887AC-5EE0-4F92-9394-C528CEC39D1F}"/>
              </a:ext>
            </a:extLst>
          </p:cNvPr>
          <p:cNvSpPr/>
          <p:nvPr/>
        </p:nvSpPr>
        <p:spPr>
          <a:xfrm>
            <a:off x="6822831" y="3997224"/>
            <a:ext cx="5369169" cy="215121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Picture 6" descr="A large building&#10;&#10;Description automatically generated">
            <a:extLst>
              <a:ext uri="{FF2B5EF4-FFF2-40B4-BE49-F238E27FC236}">
                <a16:creationId xmlns:a16="http://schemas.microsoft.com/office/drawing/2014/main" id="{36042331-70A8-46CE-B54D-6A515C05FF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4" t="20949" r="-163" b="12508"/>
          <a:stretch/>
        </p:blipFill>
        <p:spPr>
          <a:xfrm>
            <a:off x="6831623" y="1634010"/>
            <a:ext cx="5369169" cy="2385730"/>
          </a:xfrm>
          <a:prstGeom prst="rect">
            <a:avLst/>
          </a:prstGeom>
        </p:spPr>
      </p:pic>
      <p:sp>
        <p:nvSpPr>
          <p:cNvPr id="12" name="Rectangle 11">
            <a:extLst>
              <a:ext uri="{FF2B5EF4-FFF2-40B4-BE49-F238E27FC236}">
                <a16:creationId xmlns:a16="http://schemas.microsoft.com/office/drawing/2014/main" id="{5A585FB4-018F-4D50-A6BA-F76DBB889995}"/>
              </a:ext>
            </a:extLst>
          </p:cNvPr>
          <p:cNvSpPr/>
          <p:nvPr/>
        </p:nvSpPr>
        <p:spPr>
          <a:xfrm>
            <a:off x="0" y="0"/>
            <a:ext cx="12192000" cy="136346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63FB5DE3-29A9-4C75-A66E-D0F2EC722DB8}"/>
              </a:ext>
            </a:extLst>
          </p:cNvPr>
          <p:cNvSpPr>
            <a:spLocks noGrp="1"/>
          </p:cNvSpPr>
          <p:nvPr>
            <p:ph type="title"/>
          </p:nvPr>
        </p:nvSpPr>
        <p:spPr>
          <a:xfrm>
            <a:off x="428766" y="60232"/>
            <a:ext cx="11195701" cy="1318192"/>
          </a:xfrm>
        </p:spPr>
        <p:txBody>
          <a:bodyPr>
            <a:noAutofit/>
          </a:bodyPr>
          <a:lstStyle/>
          <a:p>
            <a:r>
              <a:rPr lang="en-NZ" dirty="0">
                <a:solidFill>
                  <a:schemeClr val="bg1"/>
                </a:solidFill>
              </a:rPr>
              <a:t>New Zealand’s leaders have largely had a ‘positive crisis’, and their response has helped lift trust in government</a:t>
            </a:r>
          </a:p>
        </p:txBody>
      </p:sp>
      <p:sp>
        <p:nvSpPr>
          <p:cNvPr id="3" name="Text Placeholder 2">
            <a:extLst>
              <a:ext uri="{FF2B5EF4-FFF2-40B4-BE49-F238E27FC236}">
                <a16:creationId xmlns:a16="http://schemas.microsoft.com/office/drawing/2014/main" id="{56F9E960-637B-44B3-828B-6220C114D6D2}"/>
              </a:ext>
            </a:extLst>
          </p:cNvPr>
          <p:cNvSpPr>
            <a:spLocks noGrp="1"/>
          </p:cNvSpPr>
          <p:nvPr>
            <p:ph type="body" sz="quarter" idx="10"/>
          </p:nvPr>
        </p:nvSpPr>
        <p:spPr/>
        <p:txBody>
          <a:bodyPr/>
          <a:lstStyle/>
          <a:p>
            <a:r>
              <a:rPr lang="en-US" dirty="0"/>
              <a:t>Base: All New Zealanders 18+ (n=600)</a:t>
            </a:r>
          </a:p>
          <a:p>
            <a:r>
              <a:rPr lang="en-US" dirty="0"/>
              <a:t>*note: 2020 Public Trust Survey conducted for the Institute for Governance and Policy Studies at Victoria University of Wellington</a:t>
            </a:r>
          </a:p>
        </p:txBody>
      </p:sp>
      <p:graphicFrame>
        <p:nvGraphicFramePr>
          <p:cNvPr id="4" name="Chart 3">
            <a:extLst>
              <a:ext uri="{FF2B5EF4-FFF2-40B4-BE49-F238E27FC236}">
                <a16:creationId xmlns:a16="http://schemas.microsoft.com/office/drawing/2014/main" id="{C864A1F8-1BF2-4488-AF7A-DC18CEE87B23}"/>
              </a:ext>
            </a:extLst>
          </p:cNvPr>
          <p:cNvGraphicFramePr/>
          <p:nvPr>
            <p:extLst>
              <p:ext uri="{D42A27DB-BD31-4B8C-83A1-F6EECF244321}">
                <p14:modId xmlns:p14="http://schemas.microsoft.com/office/powerpoint/2010/main" val="3937951611"/>
              </p:ext>
            </p:extLst>
          </p:nvPr>
        </p:nvGraphicFramePr>
        <p:xfrm>
          <a:off x="-782872" y="1776078"/>
          <a:ext cx="9329343" cy="4548522"/>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a:extLst>
              <a:ext uri="{FF2B5EF4-FFF2-40B4-BE49-F238E27FC236}">
                <a16:creationId xmlns:a16="http://schemas.microsoft.com/office/drawing/2014/main" id="{BAE13E97-2532-460D-9A80-0BB9E1A8B3D2}"/>
              </a:ext>
            </a:extLst>
          </p:cNvPr>
          <p:cNvSpPr/>
          <p:nvPr/>
        </p:nvSpPr>
        <p:spPr>
          <a:xfrm>
            <a:off x="0" y="1275906"/>
            <a:ext cx="12192000" cy="361950"/>
          </a:xfrm>
          <a:prstGeom prst="rect">
            <a:avLst/>
          </a:prstGeom>
          <a:solidFill>
            <a:srgbClr val="9C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Text Placeholder 7">
            <a:extLst>
              <a:ext uri="{FF2B5EF4-FFF2-40B4-BE49-F238E27FC236}">
                <a16:creationId xmlns:a16="http://schemas.microsoft.com/office/drawing/2014/main" id="{07D4229E-F816-4807-983A-76E27FD2C549}"/>
              </a:ext>
            </a:extLst>
          </p:cNvPr>
          <p:cNvSpPr txBox="1">
            <a:spLocks/>
          </p:cNvSpPr>
          <p:nvPr/>
        </p:nvSpPr>
        <p:spPr>
          <a:xfrm>
            <a:off x="567532" y="1297337"/>
            <a:ext cx="11056937" cy="31908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Calibri Light" panose="020F0302020204030204" pitchFamily="34" charset="0"/>
              <a:buNone/>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600" dirty="0"/>
              <a:t>How much trust do you have in the Government to deal successfully with national problems?</a:t>
            </a:r>
          </a:p>
        </p:txBody>
      </p:sp>
      <p:graphicFrame>
        <p:nvGraphicFramePr>
          <p:cNvPr id="21" name="Table 20">
            <a:extLst>
              <a:ext uri="{FF2B5EF4-FFF2-40B4-BE49-F238E27FC236}">
                <a16:creationId xmlns:a16="http://schemas.microsoft.com/office/drawing/2014/main" id="{FEC86750-DD34-45C3-B399-F213DC67C616}"/>
              </a:ext>
            </a:extLst>
          </p:cNvPr>
          <p:cNvGraphicFramePr>
            <a:graphicFrameLocks noGrp="1"/>
          </p:cNvGraphicFramePr>
          <p:nvPr>
            <p:extLst>
              <p:ext uri="{D42A27DB-BD31-4B8C-83A1-F6EECF244321}">
                <p14:modId xmlns:p14="http://schemas.microsoft.com/office/powerpoint/2010/main" val="1001908770"/>
              </p:ext>
            </p:extLst>
          </p:nvPr>
        </p:nvGraphicFramePr>
        <p:xfrm>
          <a:off x="6831623" y="4190726"/>
          <a:ext cx="5360377" cy="1188720"/>
        </p:xfrm>
        <a:graphic>
          <a:graphicData uri="http://schemas.openxmlformats.org/drawingml/2006/table">
            <a:tbl>
              <a:tblPr firstRow="1" bandRow="1">
                <a:tableStyleId>{5C22544A-7EE6-4342-B048-85BDC9FD1C3A}</a:tableStyleId>
              </a:tblPr>
              <a:tblGrid>
                <a:gridCol w="5360377">
                  <a:extLst>
                    <a:ext uri="{9D8B030D-6E8A-4147-A177-3AD203B41FA5}">
                      <a16:colId xmlns:a16="http://schemas.microsoft.com/office/drawing/2014/main" val="3981290621"/>
                    </a:ext>
                  </a:extLst>
                </a:gridCol>
              </a:tblGrid>
              <a:tr h="688668">
                <a:tc>
                  <a:txBody>
                    <a:bodyPr/>
                    <a:lstStyle/>
                    <a:p>
                      <a:pPr marL="0" indent="0" algn="ctr">
                        <a:buFont typeface="Arial" panose="020B0604020202020204" pitchFamily="34" charset="0"/>
                        <a:buNone/>
                      </a:pPr>
                      <a:r>
                        <a:rPr lang="en-NZ" sz="1800" b="1" i="0" u="none" dirty="0">
                          <a:solidFill>
                            <a:schemeClr val="tx1"/>
                          </a:solidFill>
                        </a:rPr>
                        <a:t>‘A great deal’  or ‘a reasonable amount’ </a:t>
                      </a:r>
                      <a:br>
                        <a:rPr lang="en-NZ" sz="1800" b="1" i="0" u="none" dirty="0">
                          <a:solidFill>
                            <a:schemeClr val="tx1"/>
                          </a:solidFill>
                        </a:rPr>
                      </a:br>
                      <a:r>
                        <a:rPr lang="en-NZ" sz="1800" b="1" i="0" u="none" dirty="0">
                          <a:solidFill>
                            <a:schemeClr val="tx1"/>
                          </a:solidFill>
                        </a:rPr>
                        <a:t>of trust in the Government:</a:t>
                      </a:r>
                    </a:p>
                    <a:p>
                      <a:pPr marL="0" indent="0" algn="l">
                        <a:buFont typeface="Arial" panose="020B0604020202020204" pitchFamily="34" charset="0"/>
                        <a:buNone/>
                      </a:pPr>
                      <a:endParaRPr lang="en-NZ" sz="1800" b="0" i="1" u="none" dirty="0">
                        <a:solidFill>
                          <a:schemeClr val="tx1"/>
                        </a:solidFill>
                      </a:endParaRPr>
                    </a:p>
                    <a:p>
                      <a:pPr marL="0" indent="0" algn="l">
                        <a:buFont typeface="Arial" panose="020B0604020202020204" pitchFamily="34" charset="0"/>
                        <a:buNone/>
                      </a:pPr>
                      <a:endParaRPr lang="en-NZ" sz="1800" b="0" i="1" u="none"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2906548"/>
                  </a:ext>
                </a:extLst>
              </a:tr>
            </a:tbl>
          </a:graphicData>
        </a:graphic>
      </p:graphicFrame>
      <p:graphicFrame>
        <p:nvGraphicFramePr>
          <p:cNvPr id="5" name="Table 4">
            <a:extLst>
              <a:ext uri="{FF2B5EF4-FFF2-40B4-BE49-F238E27FC236}">
                <a16:creationId xmlns:a16="http://schemas.microsoft.com/office/drawing/2014/main" id="{375528CE-8CB7-440E-8882-6EEB521D9767}"/>
              </a:ext>
            </a:extLst>
          </p:cNvPr>
          <p:cNvGraphicFramePr>
            <a:graphicFrameLocks noGrp="1"/>
          </p:cNvGraphicFramePr>
          <p:nvPr>
            <p:extLst>
              <p:ext uri="{D42A27DB-BD31-4B8C-83A1-F6EECF244321}">
                <p14:modId xmlns:p14="http://schemas.microsoft.com/office/powerpoint/2010/main" val="3143132475"/>
              </p:ext>
            </p:extLst>
          </p:nvPr>
        </p:nvGraphicFramePr>
        <p:xfrm>
          <a:off x="7172233" y="4976883"/>
          <a:ext cx="4805502" cy="949957"/>
        </p:xfrm>
        <a:graphic>
          <a:graphicData uri="http://schemas.openxmlformats.org/drawingml/2006/table">
            <a:tbl>
              <a:tblPr firstRow="1" bandRow="1">
                <a:tableStyleId>{2D5ABB26-0587-4C30-8999-92F81FD0307C}</a:tableStyleId>
              </a:tblPr>
              <a:tblGrid>
                <a:gridCol w="1601834">
                  <a:extLst>
                    <a:ext uri="{9D8B030D-6E8A-4147-A177-3AD203B41FA5}">
                      <a16:colId xmlns:a16="http://schemas.microsoft.com/office/drawing/2014/main" val="203525656"/>
                    </a:ext>
                  </a:extLst>
                </a:gridCol>
                <a:gridCol w="1601834">
                  <a:extLst>
                    <a:ext uri="{9D8B030D-6E8A-4147-A177-3AD203B41FA5}">
                      <a16:colId xmlns:a16="http://schemas.microsoft.com/office/drawing/2014/main" val="2979976972"/>
                    </a:ext>
                  </a:extLst>
                </a:gridCol>
                <a:gridCol w="1601834">
                  <a:extLst>
                    <a:ext uri="{9D8B030D-6E8A-4147-A177-3AD203B41FA5}">
                      <a16:colId xmlns:a16="http://schemas.microsoft.com/office/drawing/2014/main" val="2843177446"/>
                    </a:ext>
                  </a:extLst>
                </a:gridCol>
              </a:tblGrid>
              <a:tr h="518157">
                <a:tc>
                  <a:txBody>
                    <a:bodyPr/>
                    <a:lstStyle/>
                    <a:p>
                      <a:pPr algn="ctr"/>
                      <a:r>
                        <a:rPr lang="en-NZ" sz="3200" b="1" dirty="0">
                          <a:solidFill>
                            <a:srgbClr val="42A0BE"/>
                          </a:solidFill>
                        </a:rPr>
                        <a:t>59%</a:t>
                      </a:r>
                    </a:p>
                  </a:txBody>
                  <a:tcPr anchor="b">
                    <a:lnR w="76200" cap="flat" cmpd="sng" algn="ctr">
                      <a:solidFill>
                        <a:srgbClr val="D6DCE5"/>
                      </a:solidFill>
                      <a:prstDash val="solid"/>
                      <a:round/>
                      <a:headEnd type="none" w="med" len="med"/>
                      <a:tailEnd type="none" w="med" len="med"/>
                    </a:lnR>
                    <a:solidFill>
                      <a:schemeClr val="bg1"/>
                    </a:solidFill>
                  </a:tcPr>
                </a:tc>
                <a:tc>
                  <a:txBody>
                    <a:bodyPr/>
                    <a:lstStyle/>
                    <a:p>
                      <a:pPr algn="ctr"/>
                      <a:r>
                        <a:rPr lang="en-NZ" sz="3200" b="1" dirty="0">
                          <a:solidFill>
                            <a:srgbClr val="42A0BE"/>
                          </a:solidFill>
                        </a:rPr>
                        <a:t>86%</a:t>
                      </a:r>
                    </a:p>
                  </a:txBody>
                  <a:tcPr anchor="b">
                    <a:lnL w="76200" cap="flat" cmpd="sng" algn="ctr">
                      <a:solidFill>
                        <a:srgbClr val="D6DCE5"/>
                      </a:solidFill>
                      <a:prstDash val="solid"/>
                      <a:round/>
                      <a:headEnd type="none" w="med" len="med"/>
                      <a:tailEnd type="none" w="med" len="med"/>
                    </a:lnL>
                    <a:lnR w="76200" cap="flat" cmpd="sng" algn="ctr">
                      <a:solidFill>
                        <a:srgbClr val="D6DCE5"/>
                      </a:solidFill>
                      <a:prstDash val="solid"/>
                      <a:round/>
                      <a:headEnd type="none" w="med" len="med"/>
                      <a:tailEnd type="none" w="med" len="med"/>
                    </a:lnR>
                    <a:solidFill>
                      <a:schemeClr val="bg1"/>
                    </a:solidFill>
                  </a:tcPr>
                </a:tc>
                <a:tc>
                  <a:txBody>
                    <a:bodyPr/>
                    <a:lstStyle/>
                    <a:p>
                      <a:pPr algn="ctr"/>
                      <a:r>
                        <a:rPr lang="en-NZ" sz="3200" b="1" dirty="0">
                          <a:solidFill>
                            <a:srgbClr val="42A0BE"/>
                          </a:solidFill>
                        </a:rPr>
                        <a:t>77%</a:t>
                      </a:r>
                    </a:p>
                  </a:txBody>
                  <a:tcPr anchor="b">
                    <a:lnL w="76200" cap="flat" cmpd="sng" algn="ctr">
                      <a:solidFill>
                        <a:srgbClr val="D6DCE5"/>
                      </a:solidFill>
                      <a:prstDash val="solid"/>
                      <a:round/>
                      <a:headEnd type="none" w="med" len="med"/>
                      <a:tailEnd type="none" w="med" len="med"/>
                    </a:lnL>
                    <a:solidFill>
                      <a:schemeClr val="bg1"/>
                    </a:solidFill>
                  </a:tcPr>
                </a:tc>
                <a:extLst>
                  <a:ext uri="{0D108BD9-81ED-4DB2-BD59-A6C34878D82A}">
                    <a16:rowId xmlns:a16="http://schemas.microsoft.com/office/drawing/2014/main" val="705878481"/>
                  </a:ext>
                </a:extLst>
              </a:tr>
              <a:tr h="370837">
                <a:tc>
                  <a:txBody>
                    <a:bodyPr/>
                    <a:lstStyle/>
                    <a:p>
                      <a:pPr algn="ctr"/>
                      <a:r>
                        <a:rPr lang="en-NZ" sz="1400" dirty="0"/>
                        <a:t>Feb 2020</a:t>
                      </a:r>
                    </a:p>
                  </a:txBody>
                  <a:tcPr anchor="ctr">
                    <a:lnR w="76200" cap="flat" cmpd="sng" algn="ctr">
                      <a:solidFill>
                        <a:srgbClr val="D6DCE5"/>
                      </a:solidFill>
                      <a:prstDash val="solid"/>
                      <a:round/>
                      <a:headEnd type="none" w="med" len="med"/>
                      <a:tailEnd type="none" w="med" len="med"/>
                    </a:lnR>
                    <a:solidFill>
                      <a:schemeClr val="bg1"/>
                    </a:solidFill>
                  </a:tcPr>
                </a:tc>
                <a:tc>
                  <a:txBody>
                    <a:bodyPr/>
                    <a:lstStyle/>
                    <a:p>
                      <a:pPr algn="ctr"/>
                      <a:r>
                        <a:rPr lang="en-NZ" sz="1400" dirty="0"/>
                        <a:t>Apr 2020</a:t>
                      </a:r>
                    </a:p>
                  </a:txBody>
                  <a:tcPr anchor="ctr">
                    <a:lnL w="76200" cap="flat" cmpd="sng" algn="ctr">
                      <a:solidFill>
                        <a:srgbClr val="D6DCE5"/>
                      </a:solidFill>
                      <a:prstDash val="solid"/>
                      <a:round/>
                      <a:headEnd type="none" w="med" len="med"/>
                      <a:tailEnd type="none" w="med" len="med"/>
                    </a:lnL>
                    <a:lnR w="76200" cap="flat" cmpd="sng" algn="ctr">
                      <a:solidFill>
                        <a:srgbClr val="D6DCE5"/>
                      </a:solidFill>
                      <a:prstDash val="solid"/>
                      <a:round/>
                      <a:headEnd type="none" w="med" len="med"/>
                      <a:tailEnd type="none" w="med" len="med"/>
                    </a:lnR>
                    <a:solidFill>
                      <a:schemeClr val="bg1"/>
                    </a:solidFill>
                  </a:tcPr>
                </a:tc>
                <a:tc>
                  <a:txBody>
                    <a:bodyPr/>
                    <a:lstStyle/>
                    <a:p>
                      <a:pPr algn="ctr"/>
                      <a:r>
                        <a:rPr lang="en-NZ" sz="1400" dirty="0"/>
                        <a:t>Jun 2020</a:t>
                      </a:r>
                    </a:p>
                  </a:txBody>
                  <a:tcPr anchor="ctr">
                    <a:lnL w="76200" cap="flat" cmpd="sng" algn="ctr">
                      <a:solidFill>
                        <a:srgbClr val="D6DCE5"/>
                      </a:solidFill>
                      <a:prstDash val="solid"/>
                      <a:round/>
                      <a:headEnd type="none" w="med" len="med"/>
                      <a:tailEnd type="none" w="med" len="med"/>
                    </a:lnL>
                    <a:solidFill>
                      <a:schemeClr val="bg1"/>
                    </a:solidFill>
                  </a:tcPr>
                </a:tc>
                <a:extLst>
                  <a:ext uri="{0D108BD9-81ED-4DB2-BD59-A6C34878D82A}">
                    <a16:rowId xmlns:a16="http://schemas.microsoft.com/office/drawing/2014/main" val="2548174349"/>
                  </a:ext>
                </a:extLst>
              </a:tr>
            </a:tbl>
          </a:graphicData>
        </a:graphic>
      </p:graphicFrame>
      <p:graphicFrame>
        <p:nvGraphicFramePr>
          <p:cNvPr id="13" name="Table 12">
            <a:extLst>
              <a:ext uri="{FF2B5EF4-FFF2-40B4-BE49-F238E27FC236}">
                <a16:creationId xmlns:a16="http://schemas.microsoft.com/office/drawing/2014/main" id="{6E7EC077-D437-4C5D-86C7-CA33A0BF0ABA}"/>
              </a:ext>
            </a:extLst>
          </p:cNvPr>
          <p:cNvGraphicFramePr>
            <a:graphicFrameLocks noGrp="1"/>
          </p:cNvGraphicFramePr>
          <p:nvPr>
            <p:extLst>
              <p:ext uri="{D42A27DB-BD31-4B8C-83A1-F6EECF244321}">
                <p14:modId xmlns:p14="http://schemas.microsoft.com/office/powerpoint/2010/main" val="4020512325"/>
              </p:ext>
            </p:extLst>
          </p:nvPr>
        </p:nvGraphicFramePr>
        <p:xfrm>
          <a:off x="3580931" y="3523291"/>
          <a:ext cx="1648444" cy="944880"/>
        </p:xfrm>
        <a:graphic>
          <a:graphicData uri="http://schemas.openxmlformats.org/drawingml/2006/table">
            <a:tbl>
              <a:tblPr firstRow="1" bandRow="1">
                <a:tableStyleId>{5C22544A-7EE6-4342-B048-85BDC9FD1C3A}</a:tableStyleId>
              </a:tblPr>
              <a:tblGrid>
                <a:gridCol w="1648444">
                  <a:extLst>
                    <a:ext uri="{9D8B030D-6E8A-4147-A177-3AD203B41FA5}">
                      <a16:colId xmlns:a16="http://schemas.microsoft.com/office/drawing/2014/main" val="112858901"/>
                    </a:ext>
                  </a:extLst>
                </a:gridCol>
              </a:tblGrid>
              <a:tr h="679717">
                <a:tc>
                  <a:txBody>
                    <a:bodyPr/>
                    <a:lstStyle/>
                    <a:p>
                      <a:pPr algn="ctr"/>
                      <a:r>
                        <a:rPr lang="en-US" sz="2800" b="1" i="0" dirty="0">
                          <a:solidFill>
                            <a:schemeClr val="tx1">
                              <a:lumMod val="85000"/>
                              <a:lumOff val="15000"/>
                            </a:schemeClr>
                          </a:solidFill>
                        </a:rPr>
                        <a:t>12-17 June</a:t>
                      </a:r>
                      <a:endParaRPr lang="en-NZ" sz="2000" b="1" i="0" dirty="0">
                        <a:solidFill>
                          <a:schemeClr val="tx1">
                            <a:lumMod val="85000"/>
                            <a:lumOff val="1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774730"/>
                  </a:ext>
                </a:extLst>
              </a:tr>
            </a:tbl>
          </a:graphicData>
        </a:graphic>
      </p:graphicFrame>
    </p:spTree>
    <p:extLst>
      <p:ext uri="{BB962C8B-B14F-4D97-AF65-F5344CB8AC3E}">
        <p14:creationId xmlns:p14="http://schemas.microsoft.com/office/powerpoint/2010/main" val="319258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6FE1212-FBAB-4CE5-9CC1-C16574D16233}"/>
              </a:ext>
            </a:extLst>
          </p:cNvPr>
          <p:cNvSpPr/>
          <p:nvPr/>
        </p:nvSpPr>
        <p:spPr>
          <a:xfrm>
            <a:off x="0" y="1457637"/>
            <a:ext cx="6609029" cy="4681747"/>
          </a:xfrm>
          <a:prstGeom prst="rect">
            <a:avLst/>
          </a:prstGeom>
          <a:solidFill>
            <a:srgbClr val="ED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Rectangle 14">
            <a:extLst>
              <a:ext uri="{FF2B5EF4-FFF2-40B4-BE49-F238E27FC236}">
                <a16:creationId xmlns:a16="http://schemas.microsoft.com/office/drawing/2014/main" id="{DC86DE81-AEA1-4CCB-8193-709E136EC666}"/>
              </a:ext>
            </a:extLst>
          </p:cNvPr>
          <p:cNvSpPr/>
          <p:nvPr/>
        </p:nvSpPr>
        <p:spPr>
          <a:xfrm>
            <a:off x="0" y="0"/>
            <a:ext cx="12175323" cy="136346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63FB5DE3-29A9-4C75-A66E-D0F2EC722DB8}"/>
              </a:ext>
            </a:extLst>
          </p:cNvPr>
          <p:cNvSpPr>
            <a:spLocks noGrp="1"/>
          </p:cNvSpPr>
          <p:nvPr>
            <p:ph type="title"/>
          </p:nvPr>
        </p:nvSpPr>
        <p:spPr>
          <a:xfrm>
            <a:off x="428767" y="60232"/>
            <a:ext cx="11503700" cy="1318192"/>
          </a:xfrm>
        </p:spPr>
        <p:txBody>
          <a:bodyPr>
            <a:noAutofit/>
          </a:bodyPr>
          <a:lstStyle/>
          <a:p>
            <a:r>
              <a:rPr lang="en-NZ" dirty="0">
                <a:solidFill>
                  <a:schemeClr val="bg1"/>
                </a:solidFill>
              </a:rPr>
              <a:t>New Zealand has built trust through its communications. </a:t>
            </a:r>
            <a:br>
              <a:rPr lang="en-NZ" dirty="0">
                <a:solidFill>
                  <a:schemeClr val="bg1"/>
                </a:solidFill>
              </a:rPr>
            </a:br>
            <a:r>
              <a:rPr lang="en-NZ" dirty="0">
                <a:solidFill>
                  <a:schemeClr val="bg1"/>
                </a:solidFill>
              </a:rPr>
              <a:t>The Government’s communications have been rated more highly than the G7.</a:t>
            </a:r>
          </a:p>
        </p:txBody>
      </p:sp>
      <p:sp>
        <p:nvSpPr>
          <p:cNvPr id="3" name="Text Placeholder 2">
            <a:extLst>
              <a:ext uri="{FF2B5EF4-FFF2-40B4-BE49-F238E27FC236}">
                <a16:creationId xmlns:a16="http://schemas.microsoft.com/office/drawing/2014/main" id="{0C92A035-FC1B-4C1C-B79B-553614D679F9}"/>
              </a:ext>
            </a:extLst>
          </p:cNvPr>
          <p:cNvSpPr>
            <a:spLocks noGrp="1"/>
          </p:cNvSpPr>
          <p:nvPr>
            <p:ph type="body" sz="quarter" idx="10"/>
          </p:nvPr>
        </p:nvSpPr>
        <p:spPr/>
        <p:txBody>
          <a:bodyPr/>
          <a:lstStyle/>
          <a:p>
            <a:r>
              <a:rPr lang="en-US" dirty="0"/>
              <a:t>Base: All New Zealanders 18+ (n=600); G7 countries (n=1000 each)</a:t>
            </a:r>
          </a:p>
          <a:p>
            <a:r>
              <a:rPr lang="en-US" dirty="0"/>
              <a:t>Note: Question not asked in USA</a:t>
            </a:r>
          </a:p>
          <a:p>
            <a:endParaRPr lang="en-NZ" dirty="0"/>
          </a:p>
        </p:txBody>
      </p:sp>
      <p:graphicFrame>
        <p:nvGraphicFramePr>
          <p:cNvPr id="4" name="Chart 3">
            <a:extLst>
              <a:ext uri="{FF2B5EF4-FFF2-40B4-BE49-F238E27FC236}">
                <a16:creationId xmlns:a16="http://schemas.microsoft.com/office/drawing/2014/main" id="{C864A1F8-1BF2-4488-AF7A-DC18CEE87B23}"/>
              </a:ext>
            </a:extLst>
          </p:cNvPr>
          <p:cNvGraphicFramePr/>
          <p:nvPr>
            <p:extLst>
              <p:ext uri="{D42A27DB-BD31-4B8C-83A1-F6EECF244321}">
                <p14:modId xmlns:p14="http://schemas.microsoft.com/office/powerpoint/2010/main" val="1621613014"/>
              </p:ext>
            </p:extLst>
          </p:nvPr>
        </p:nvGraphicFramePr>
        <p:xfrm>
          <a:off x="102843" y="1945994"/>
          <a:ext cx="5790711" cy="3965944"/>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phic 4">
            <a:extLst>
              <a:ext uri="{FF2B5EF4-FFF2-40B4-BE49-F238E27FC236}">
                <a16:creationId xmlns:a16="http://schemas.microsoft.com/office/drawing/2014/main" id="{2F5142D6-74A4-4D04-816F-0154F410A7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56290" y="3356601"/>
            <a:ext cx="302757" cy="302757"/>
          </a:xfrm>
          <a:prstGeom prst="rect">
            <a:avLst/>
          </a:prstGeom>
        </p:spPr>
      </p:pic>
      <p:pic>
        <p:nvPicPr>
          <p:cNvPr id="6" name="Graphic 5">
            <a:extLst>
              <a:ext uri="{FF2B5EF4-FFF2-40B4-BE49-F238E27FC236}">
                <a16:creationId xmlns:a16="http://schemas.microsoft.com/office/drawing/2014/main" id="{CF852154-1391-4911-A408-9DB93706DF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56290" y="5138305"/>
            <a:ext cx="302757" cy="302757"/>
          </a:xfrm>
          <a:prstGeom prst="rect">
            <a:avLst/>
          </a:prstGeom>
        </p:spPr>
      </p:pic>
      <p:pic>
        <p:nvPicPr>
          <p:cNvPr id="7" name="Graphic 6">
            <a:extLst>
              <a:ext uri="{FF2B5EF4-FFF2-40B4-BE49-F238E27FC236}">
                <a16:creationId xmlns:a16="http://schemas.microsoft.com/office/drawing/2014/main" id="{5584FF0D-9021-4C70-B0CF-1149325531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56290" y="3837158"/>
            <a:ext cx="302757" cy="302757"/>
          </a:xfrm>
          <a:prstGeom prst="rect">
            <a:avLst/>
          </a:prstGeom>
        </p:spPr>
      </p:pic>
      <p:pic>
        <p:nvPicPr>
          <p:cNvPr id="8" name="Graphic 7">
            <a:extLst>
              <a:ext uri="{FF2B5EF4-FFF2-40B4-BE49-F238E27FC236}">
                <a16:creationId xmlns:a16="http://schemas.microsoft.com/office/drawing/2014/main" id="{E6642B95-6722-414C-9920-D8FF476483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56290" y="4717903"/>
            <a:ext cx="302757" cy="302757"/>
          </a:xfrm>
          <a:prstGeom prst="rect">
            <a:avLst/>
          </a:prstGeom>
        </p:spPr>
      </p:pic>
      <p:pic>
        <p:nvPicPr>
          <p:cNvPr id="9" name="Graphic 8">
            <a:extLst>
              <a:ext uri="{FF2B5EF4-FFF2-40B4-BE49-F238E27FC236}">
                <a16:creationId xmlns:a16="http://schemas.microsoft.com/office/drawing/2014/main" id="{321F80E5-C318-4769-A4AD-DAE50ADCFB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56290" y="4308158"/>
            <a:ext cx="302757" cy="302757"/>
          </a:xfrm>
          <a:prstGeom prst="rect">
            <a:avLst/>
          </a:prstGeom>
        </p:spPr>
      </p:pic>
      <p:pic>
        <p:nvPicPr>
          <p:cNvPr id="14" name="Graphic 13">
            <a:extLst>
              <a:ext uri="{FF2B5EF4-FFF2-40B4-BE49-F238E27FC236}">
                <a16:creationId xmlns:a16="http://schemas.microsoft.com/office/drawing/2014/main" id="{6D06538F-2078-4369-979A-F52468765EB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56290" y="2481626"/>
            <a:ext cx="302757" cy="302757"/>
          </a:xfrm>
          <a:prstGeom prst="rect">
            <a:avLst/>
          </a:prstGeom>
        </p:spPr>
      </p:pic>
      <p:sp>
        <p:nvSpPr>
          <p:cNvPr id="32" name="Text Placeholder 7">
            <a:extLst>
              <a:ext uri="{FF2B5EF4-FFF2-40B4-BE49-F238E27FC236}">
                <a16:creationId xmlns:a16="http://schemas.microsoft.com/office/drawing/2014/main" id="{7031D848-2596-4FB6-A82A-AC4716C307E0}"/>
              </a:ext>
            </a:extLst>
          </p:cNvPr>
          <p:cNvSpPr txBox="1">
            <a:spLocks/>
          </p:cNvSpPr>
          <p:nvPr/>
        </p:nvSpPr>
        <p:spPr>
          <a:xfrm>
            <a:off x="0" y="1354148"/>
            <a:ext cx="12192000" cy="326464"/>
          </a:xfrm>
          <a:prstGeom prst="rect">
            <a:avLst/>
          </a:prstGeom>
          <a:solidFill>
            <a:srgbClr val="9CABC0"/>
          </a:solid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Calibri Light" panose="020F0302020204030204" pitchFamily="34" charset="0"/>
              <a:buNone/>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600" dirty="0"/>
              <a:t>How would you rate [YOUR COUNTRY’S] Government on how it is communicating information about the coronavirus outbreak?</a:t>
            </a:r>
          </a:p>
        </p:txBody>
      </p:sp>
      <p:graphicFrame>
        <p:nvGraphicFramePr>
          <p:cNvPr id="22" name="Chart 21">
            <a:extLst>
              <a:ext uri="{FF2B5EF4-FFF2-40B4-BE49-F238E27FC236}">
                <a16:creationId xmlns:a16="http://schemas.microsoft.com/office/drawing/2014/main" id="{DBA99210-A12D-431C-B6D8-287AB753D39A}"/>
              </a:ext>
            </a:extLst>
          </p:cNvPr>
          <p:cNvGraphicFramePr/>
          <p:nvPr>
            <p:extLst>
              <p:ext uri="{D42A27DB-BD31-4B8C-83A1-F6EECF244321}">
                <p14:modId xmlns:p14="http://schemas.microsoft.com/office/powerpoint/2010/main" val="2021508991"/>
              </p:ext>
            </p:extLst>
          </p:nvPr>
        </p:nvGraphicFramePr>
        <p:xfrm>
          <a:off x="7967050" y="2334378"/>
          <a:ext cx="4769588" cy="363159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3" name="Table 22">
            <a:extLst>
              <a:ext uri="{FF2B5EF4-FFF2-40B4-BE49-F238E27FC236}">
                <a16:creationId xmlns:a16="http://schemas.microsoft.com/office/drawing/2014/main" id="{EE132253-30E3-4D52-99FE-4AA86B4DD011}"/>
              </a:ext>
            </a:extLst>
          </p:cNvPr>
          <p:cNvGraphicFramePr>
            <a:graphicFrameLocks noGrp="1"/>
          </p:cNvGraphicFramePr>
          <p:nvPr>
            <p:extLst>
              <p:ext uri="{D42A27DB-BD31-4B8C-83A1-F6EECF244321}">
                <p14:modId xmlns:p14="http://schemas.microsoft.com/office/powerpoint/2010/main" val="2308865481"/>
              </p:ext>
            </p:extLst>
          </p:nvPr>
        </p:nvGraphicFramePr>
        <p:xfrm>
          <a:off x="8392479" y="1702769"/>
          <a:ext cx="2977522" cy="557768"/>
        </p:xfrm>
        <a:graphic>
          <a:graphicData uri="http://schemas.openxmlformats.org/drawingml/2006/table">
            <a:tbl>
              <a:tblPr firstRow="1" bandRow="1">
                <a:tableStyleId>{5C22544A-7EE6-4342-B048-85BDC9FD1C3A}</a:tableStyleId>
              </a:tblPr>
              <a:tblGrid>
                <a:gridCol w="2977522">
                  <a:extLst>
                    <a:ext uri="{9D8B030D-6E8A-4147-A177-3AD203B41FA5}">
                      <a16:colId xmlns:a16="http://schemas.microsoft.com/office/drawing/2014/main" val="112858901"/>
                    </a:ext>
                  </a:extLst>
                </a:gridCol>
              </a:tblGrid>
              <a:tr h="557768">
                <a:tc>
                  <a:txBody>
                    <a:bodyPr/>
                    <a:lstStyle/>
                    <a:p>
                      <a:pPr algn="ctr"/>
                      <a:r>
                        <a:rPr lang="en-US" sz="1600" b="1" i="0" dirty="0">
                          <a:solidFill>
                            <a:schemeClr val="tx1">
                              <a:lumMod val="85000"/>
                              <a:lumOff val="15000"/>
                            </a:schemeClr>
                          </a:solidFill>
                        </a:rPr>
                        <a:t>% fairly or very good</a:t>
                      </a:r>
                      <a:endParaRPr lang="en-NZ" sz="1600" b="1" i="0" dirty="0">
                        <a:solidFill>
                          <a:schemeClr val="tx1">
                            <a:lumMod val="85000"/>
                            <a:lumOff val="1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774730"/>
                  </a:ext>
                </a:extLst>
              </a:tr>
            </a:tbl>
          </a:graphicData>
        </a:graphic>
      </p:graphicFrame>
      <p:grpSp>
        <p:nvGrpSpPr>
          <p:cNvPr id="16" name="Group 15">
            <a:extLst>
              <a:ext uri="{FF2B5EF4-FFF2-40B4-BE49-F238E27FC236}">
                <a16:creationId xmlns:a16="http://schemas.microsoft.com/office/drawing/2014/main" id="{8DDB9B3B-E412-4B04-812D-DEDEBDC0231B}"/>
              </a:ext>
            </a:extLst>
          </p:cNvPr>
          <p:cNvGrpSpPr/>
          <p:nvPr/>
        </p:nvGrpSpPr>
        <p:grpSpPr>
          <a:xfrm>
            <a:off x="7460336" y="5522427"/>
            <a:ext cx="294665" cy="294665"/>
            <a:chOff x="6565692" y="5692606"/>
            <a:chExt cx="294665" cy="294665"/>
          </a:xfrm>
        </p:grpSpPr>
        <p:sp>
          <p:nvSpPr>
            <p:cNvPr id="10" name="Oval 9">
              <a:extLst>
                <a:ext uri="{FF2B5EF4-FFF2-40B4-BE49-F238E27FC236}">
                  <a16:creationId xmlns:a16="http://schemas.microsoft.com/office/drawing/2014/main" id="{D821D0F8-83A8-4B65-8095-0F37C53085E1}"/>
                </a:ext>
              </a:extLst>
            </p:cNvPr>
            <p:cNvSpPr/>
            <p:nvPr/>
          </p:nvSpPr>
          <p:spPr>
            <a:xfrm>
              <a:off x="6565692" y="5692606"/>
              <a:ext cx="294665" cy="294665"/>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Freeform: Shape 12">
              <a:extLst>
                <a:ext uri="{FF2B5EF4-FFF2-40B4-BE49-F238E27FC236}">
                  <a16:creationId xmlns:a16="http://schemas.microsoft.com/office/drawing/2014/main" id="{C7A215CE-B8E6-4702-9065-4489F02ECEF9}"/>
                </a:ext>
              </a:extLst>
            </p:cNvPr>
            <p:cNvSpPr/>
            <p:nvPr/>
          </p:nvSpPr>
          <p:spPr>
            <a:xfrm>
              <a:off x="6641024" y="5767938"/>
              <a:ext cx="144000" cy="144000"/>
            </a:xfrm>
            <a:custGeom>
              <a:avLst/>
              <a:gdLst>
                <a:gd name="connsiteX0" fmla="*/ 251354 w 238816"/>
                <a:gd name="connsiteY0" fmla="*/ 125677 h 238816"/>
                <a:gd name="connsiteX1" fmla="*/ 125677 w 238816"/>
                <a:gd name="connsiteY1" fmla="*/ 251354 h 238816"/>
                <a:gd name="connsiteX2" fmla="*/ 0 w 238816"/>
                <a:gd name="connsiteY2" fmla="*/ 125677 h 238816"/>
                <a:gd name="connsiteX3" fmla="*/ 125677 w 238816"/>
                <a:gd name="connsiteY3" fmla="*/ 0 h 238816"/>
                <a:gd name="connsiteX4" fmla="*/ 251354 w 238816"/>
                <a:gd name="connsiteY4" fmla="*/ 125677 h 238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6" h="238816">
                  <a:moveTo>
                    <a:pt x="251354" y="125677"/>
                  </a:moveTo>
                  <a:cubicBezTo>
                    <a:pt x="251354" y="195086"/>
                    <a:pt x="195086" y="251354"/>
                    <a:pt x="125677" y="251354"/>
                  </a:cubicBezTo>
                  <a:cubicBezTo>
                    <a:pt x="56267" y="251354"/>
                    <a:pt x="0" y="195086"/>
                    <a:pt x="0" y="125677"/>
                  </a:cubicBezTo>
                  <a:cubicBezTo>
                    <a:pt x="0" y="56267"/>
                    <a:pt x="56267" y="0"/>
                    <a:pt x="125677" y="0"/>
                  </a:cubicBezTo>
                  <a:cubicBezTo>
                    <a:pt x="195086" y="0"/>
                    <a:pt x="251354" y="56267"/>
                    <a:pt x="251354" y="125677"/>
                  </a:cubicBezTo>
                  <a:close/>
                </a:path>
              </a:pathLst>
            </a:custGeom>
            <a:solidFill>
              <a:srgbClr val="BC002D"/>
            </a:solidFill>
            <a:ln w="29255" cap="flat">
              <a:noFill/>
              <a:prstDash val="solid"/>
              <a:miter/>
            </a:ln>
          </p:spPr>
          <p:txBody>
            <a:bodyPr rtlCol="0" anchor="ctr"/>
            <a:lstStyle/>
            <a:p>
              <a:endParaRPr lang="en-NZ" dirty="0"/>
            </a:p>
          </p:txBody>
        </p:sp>
      </p:grpSp>
      <p:sp>
        <p:nvSpPr>
          <p:cNvPr id="25" name="Oval 24">
            <a:extLst>
              <a:ext uri="{FF2B5EF4-FFF2-40B4-BE49-F238E27FC236}">
                <a16:creationId xmlns:a16="http://schemas.microsoft.com/office/drawing/2014/main" id="{4996A18C-FDF8-4BDE-96FA-046E5C8D7722}"/>
              </a:ext>
            </a:extLst>
          </p:cNvPr>
          <p:cNvSpPr/>
          <p:nvPr/>
        </p:nvSpPr>
        <p:spPr>
          <a:xfrm>
            <a:off x="7460336" y="2899476"/>
            <a:ext cx="294665" cy="29466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00" b="1" dirty="0"/>
          </a:p>
        </p:txBody>
      </p:sp>
      <p:sp>
        <p:nvSpPr>
          <p:cNvPr id="17" name="Rectangle 16">
            <a:extLst>
              <a:ext uri="{FF2B5EF4-FFF2-40B4-BE49-F238E27FC236}">
                <a16:creationId xmlns:a16="http://schemas.microsoft.com/office/drawing/2014/main" id="{EBD66439-FF5D-4268-B95E-5AAB4C5771AA}"/>
              </a:ext>
            </a:extLst>
          </p:cNvPr>
          <p:cNvSpPr/>
          <p:nvPr/>
        </p:nvSpPr>
        <p:spPr>
          <a:xfrm>
            <a:off x="7412743" y="2903876"/>
            <a:ext cx="389850" cy="276999"/>
          </a:xfrm>
          <a:prstGeom prst="rect">
            <a:avLst/>
          </a:prstGeom>
        </p:spPr>
        <p:txBody>
          <a:bodyPr wrap="none">
            <a:spAutoFit/>
          </a:bodyPr>
          <a:lstStyle/>
          <a:p>
            <a:pPr algn="ctr"/>
            <a:r>
              <a:rPr lang="en-US" sz="1200" b="1" dirty="0"/>
              <a:t>G7</a:t>
            </a:r>
            <a:endParaRPr lang="en-NZ" sz="1200" b="1" dirty="0"/>
          </a:p>
        </p:txBody>
      </p:sp>
    </p:spTree>
    <p:extLst>
      <p:ext uri="{BB962C8B-B14F-4D97-AF65-F5344CB8AC3E}">
        <p14:creationId xmlns:p14="http://schemas.microsoft.com/office/powerpoint/2010/main" val="335036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6A96BA7-D084-40CC-A7AA-91B5DEB89B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08809" y="1"/>
            <a:ext cx="5781929" cy="6132890"/>
          </a:xfrm>
          <a:prstGeom prst="rect">
            <a:avLst/>
          </a:prstGeom>
        </p:spPr>
      </p:pic>
      <p:sp>
        <p:nvSpPr>
          <p:cNvPr id="3" name="Rectangle 2">
            <a:extLst>
              <a:ext uri="{FF2B5EF4-FFF2-40B4-BE49-F238E27FC236}">
                <a16:creationId xmlns:a16="http://schemas.microsoft.com/office/drawing/2014/main" id="{00E7522A-9A71-4A19-A5E1-CC3FBF40EFC6}"/>
              </a:ext>
            </a:extLst>
          </p:cNvPr>
          <p:cNvSpPr/>
          <p:nvPr/>
        </p:nvSpPr>
        <p:spPr>
          <a:xfrm>
            <a:off x="-12514" y="0"/>
            <a:ext cx="6444343" cy="26922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Rectangle 28">
            <a:extLst>
              <a:ext uri="{FF2B5EF4-FFF2-40B4-BE49-F238E27FC236}">
                <a16:creationId xmlns:a16="http://schemas.microsoft.com/office/drawing/2014/main" id="{87671C71-3EE0-458A-8789-E7D51FDE5046}"/>
              </a:ext>
            </a:extLst>
          </p:cNvPr>
          <p:cNvSpPr/>
          <p:nvPr/>
        </p:nvSpPr>
        <p:spPr>
          <a:xfrm>
            <a:off x="2217" y="2503242"/>
            <a:ext cx="6442125" cy="3629648"/>
          </a:xfrm>
          <a:prstGeom prst="rect">
            <a:avLst/>
          </a:prstGeom>
          <a:solidFill>
            <a:srgbClr val="102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Rectangle 4">
            <a:extLst>
              <a:ext uri="{FF2B5EF4-FFF2-40B4-BE49-F238E27FC236}">
                <a16:creationId xmlns:a16="http://schemas.microsoft.com/office/drawing/2014/main" id="{99661F92-6433-40CB-BA1D-FF0471D1CC99}"/>
              </a:ext>
            </a:extLst>
          </p:cNvPr>
          <p:cNvSpPr/>
          <p:nvPr/>
        </p:nvSpPr>
        <p:spPr>
          <a:xfrm>
            <a:off x="6322700" y="0"/>
            <a:ext cx="140294" cy="6132890"/>
          </a:xfrm>
          <a:prstGeom prst="rect">
            <a:avLst/>
          </a:prstGeom>
          <a:solidFill>
            <a:srgbClr val="D1B41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Title 1">
            <a:extLst>
              <a:ext uri="{FF2B5EF4-FFF2-40B4-BE49-F238E27FC236}">
                <a16:creationId xmlns:a16="http://schemas.microsoft.com/office/drawing/2014/main" id="{6C240B0B-4716-49C6-9111-DA4DD3515588}"/>
              </a:ext>
            </a:extLst>
          </p:cNvPr>
          <p:cNvSpPr txBox="1">
            <a:spLocks/>
          </p:cNvSpPr>
          <p:nvPr/>
        </p:nvSpPr>
        <p:spPr>
          <a:xfrm>
            <a:off x="297989" y="287128"/>
            <a:ext cx="5571310" cy="1822413"/>
          </a:xfrm>
          <a:prstGeom prst="rect">
            <a:avLst/>
          </a:prstGeom>
        </p:spPr>
        <p:txBody>
          <a:bodyPr vert="horz" lIns="36000" tIns="36000" rIns="36000" bIns="3600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1200"/>
              </a:spcAft>
            </a:pPr>
            <a:r>
              <a:rPr lang="en-NZ" sz="1800" dirty="0"/>
              <a:t>The Public Sector Reputation Index began in 2016 in response to demand from our public sector clients for rigorous, independent benchmarks of their reputation. </a:t>
            </a:r>
          </a:p>
          <a:p>
            <a:pPr algn="l">
              <a:lnSpc>
                <a:spcPct val="100000"/>
              </a:lnSpc>
              <a:spcBef>
                <a:spcPts val="600"/>
              </a:spcBef>
              <a:spcAft>
                <a:spcPts val="1200"/>
              </a:spcAft>
            </a:pPr>
            <a:r>
              <a:rPr lang="en-NZ" sz="1800" dirty="0"/>
              <a:t>We took our globally validated reputation measurement framework, Rep</a:t>
            </a:r>
            <a:r>
              <a:rPr lang="en-NZ" sz="1800" dirty="0">
                <a:solidFill>
                  <a:srgbClr val="0A1F2C"/>
                </a:solidFill>
              </a:rPr>
              <a:t>Z</a:t>
            </a:r>
            <a:r>
              <a:rPr lang="en-NZ" sz="1800" dirty="0"/>
              <a:t>, and customised it to the needs of the New Zealand public sector. </a:t>
            </a:r>
          </a:p>
        </p:txBody>
      </p:sp>
      <p:sp>
        <p:nvSpPr>
          <p:cNvPr id="4" name="Rectangle 3">
            <a:extLst>
              <a:ext uri="{FF2B5EF4-FFF2-40B4-BE49-F238E27FC236}">
                <a16:creationId xmlns:a16="http://schemas.microsoft.com/office/drawing/2014/main" id="{79E86A2E-2CA1-40B6-9A20-705ABA671B35}"/>
              </a:ext>
            </a:extLst>
          </p:cNvPr>
          <p:cNvSpPr/>
          <p:nvPr/>
        </p:nvSpPr>
        <p:spPr>
          <a:xfrm>
            <a:off x="327343" y="3567862"/>
            <a:ext cx="6062810" cy="1231106"/>
          </a:xfrm>
          <a:prstGeom prst="rect">
            <a:avLst/>
          </a:prstGeom>
        </p:spPr>
        <p:txBody>
          <a:bodyPr wrap="square">
            <a:spAutoFit/>
          </a:bodyPr>
          <a:lstStyle/>
          <a:p>
            <a:pPr marL="285750" lvl="0" indent="-285750">
              <a:spcBef>
                <a:spcPts val="600"/>
              </a:spcBef>
              <a:spcAft>
                <a:spcPts val="600"/>
              </a:spcAft>
              <a:buFont typeface="Arial" panose="020B0604020202020204" pitchFamily="34" charset="0"/>
              <a:buChar char="•"/>
            </a:pPr>
            <a:r>
              <a:rPr lang="en-NZ" dirty="0">
                <a:solidFill>
                  <a:prstClr val="white"/>
                </a:solidFill>
              </a:rPr>
              <a:t>Surveyed 2,750 New Zealanders</a:t>
            </a:r>
          </a:p>
          <a:p>
            <a:pPr marL="285750" lvl="0" indent="-285750">
              <a:spcBef>
                <a:spcPts val="600"/>
              </a:spcBef>
              <a:spcAft>
                <a:spcPts val="600"/>
              </a:spcAft>
              <a:buFont typeface="Arial" panose="020B0604020202020204" pitchFamily="34" charset="0"/>
              <a:buChar char="•"/>
            </a:pPr>
            <a:r>
              <a:rPr lang="en-NZ" dirty="0">
                <a:solidFill>
                  <a:prstClr val="white"/>
                </a:solidFill>
              </a:rPr>
              <a:t>10-25 March 2020 (lockdown started on 25 March)</a:t>
            </a:r>
          </a:p>
          <a:p>
            <a:pPr marL="285750" lvl="0" indent="-285750">
              <a:spcBef>
                <a:spcPts val="600"/>
              </a:spcBef>
              <a:spcAft>
                <a:spcPts val="600"/>
              </a:spcAft>
              <a:buFont typeface="Arial" panose="020B0604020202020204" pitchFamily="34" charset="0"/>
              <a:buChar char="•"/>
            </a:pPr>
            <a:r>
              <a:rPr lang="en-NZ" dirty="0">
                <a:solidFill>
                  <a:prstClr val="white"/>
                </a:solidFill>
              </a:rPr>
              <a:t>Measured the reputation of 54 public sector agencies</a:t>
            </a:r>
          </a:p>
        </p:txBody>
      </p:sp>
      <p:cxnSp>
        <p:nvCxnSpPr>
          <p:cNvPr id="9" name="Straight Connector 8">
            <a:extLst>
              <a:ext uri="{FF2B5EF4-FFF2-40B4-BE49-F238E27FC236}">
                <a16:creationId xmlns:a16="http://schemas.microsoft.com/office/drawing/2014/main" id="{E759C3CE-D702-4474-A5ED-DB57745D841D}"/>
              </a:ext>
            </a:extLst>
          </p:cNvPr>
          <p:cNvCxnSpPr>
            <a:cxnSpLocks/>
          </p:cNvCxnSpPr>
          <p:nvPr/>
        </p:nvCxnSpPr>
        <p:spPr>
          <a:xfrm>
            <a:off x="428884" y="3518259"/>
            <a:ext cx="0" cy="1389301"/>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0418E49-5D83-40DA-9F6A-F7D5AFC75AEF}"/>
              </a:ext>
            </a:extLst>
          </p:cNvPr>
          <p:cNvSpPr/>
          <p:nvPr/>
        </p:nvSpPr>
        <p:spPr>
          <a:xfrm>
            <a:off x="356884" y="3678615"/>
            <a:ext cx="144000" cy="144000"/>
          </a:xfrm>
          <a:prstGeom prst="ellipse">
            <a:avLst/>
          </a:prstGeom>
          <a:solidFill>
            <a:srgbClr val="102F43"/>
          </a:solidFill>
          <a:ln w="28575">
            <a:solidFill>
              <a:srgbClr val="D1B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Oval 23">
            <a:extLst>
              <a:ext uri="{FF2B5EF4-FFF2-40B4-BE49-F238E27FC236}">
                <a16:creationId xmlns:a16="http://schemas.microsoft.com/office/drawing/2014/main" id="{031D176D-F29E-4774-AB1C-37939A87699A}"/>
              </a:ext>
            </a:extLst>
          </p:cNvPr>
          <p:cNvSpPr/>
          <p:nvPr/>
        </p:nvSpPr>
        <p:spPr>
          <a:xfrm>
            <a:off x="356884" y="4105335"/>
            <a:ext cx="144000" cy="144000"/>
          </a:xfrm>
          <a:prstGeom prst="ellipse">
            <a:avLst/>
          </a:prstGeom>
          <a:solidFill>
            <a:srgbClr val="102F43"/>
          </a:solidFill>
          <a:ln w="28575">
            <a:solidFill>
              <a:srgbClr val="D1B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Oval 24">
            <a:extLst>
              <a:ext uri="{FF2B5EF4-FFF2-40B4-BE49-F238E27FC236}">
                <a16:creationId xmlns:a16="http://schemas.microsoft.com/office/drawing/2014/main" id="{3C616CE3-6043-4982-9B2B-B3150D6D169A}"/>
              </a:ext>
            </a:extLst>
          </p:cNvPr>
          <p:cNvSpPr/>
          <p:nvPr/>
        </p:nvSpPr>
        <p:spPr>
          <a:xfrm>
            <a:off x="356884" y="4523347"/>
            <a:ext cx="144000" cy="144000"/>
          </a:xfrm>
          <a:prstGeom prst="ellipse">
            <a:avLst/>
          </a:prstGeom>
          <a:solidFill>
            <a:srgbClr val="102F43"/>
          </a:solidFill>
          <a:ln w="28575">
            <a:solidFill>
              <a:srgbClr val="D1B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extBox 1">
            <a:extLst>
              <a:ext uri="{FF2B5EF4-FFF2-40B4-BE49-F238E27FC236}">
                <a16:creationId xmlns:a16="http://schemas.microsoft.com/office/drawing/2014/main" id="{421D0795-BA70-4DAE-BE79-E6354B585615}"/>
              </a:ext>
            </a:extLst>
          </p:cNvPr>
          <p:cNvSpPr txBox="1"/>
          <p:nvPr/>
        </p:nvSpPr>
        <p:spPr>
          <a:xfrm>
            <a:off x="297989" y="2663126"/>
            <a:ext cx="4839389" cy="707886"/>
          </a:xfrm>
          <a:prstGeom prst="rect">
            <a:avLst/>
          </a:prstGeom>
          <a:noFill/>
        </p:spPr>
        <p:txBody>
          <a:bodyPr wrap="square" rtlCol="0">
            <a:spAutoFit/>
          </a:bodyPr>
          <a:lstStyle/>
          <a:p>
            <a:r>
              <a:rPr lang="en-NZ" sz="4000" dirty="0">
                <a:solidFill>
                  <a:srgbClr val="D1B417"/>
                </a:solidFill>
              </a:rPr>
              <a:t>In 2020 we: </a:t>
            </a:r>
          </a:p>
        </p:txBody>
      </p:sp>
    </p:spTree>
    <p:extLst>
      <p:ext uri="{BB962C8B-B14F-4D97-AF65-F5344CB8AC3E}">
        <p14:creationId xmlns:p14="http://schemas.microsoft.com/office/powerpoint/2010/main" val="113521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91C165-0ED0-44E7-9898-FBF0B54DB505}"/>
              </a:ext>
            </a:extLst>
          </p:cNvPr>
          <p:cNvSpPr/>
          <p:nvPr/>
        </p:nvSpPr>
        <p:spPr>
          <a:xfrm>
            <a:off x="1" y="988374"/>
            <a:ext cx="12192000" cy="5160064"/>
          </a:xfrm>
          <a:prstGeom prst="rect">
            <a:avLst/>
          </a:prstGeom>
          <a:solidFill>
            <a:srgbClr val="ED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Rectangle 1">
            <a:extLst>
              <a:ext uri="{FF2B5EF4-FFF2-40B4-BE49-F238E27FC236}">
                <a16:creationId xmlns:a16="http://schemas.microsoft.com/office/drawing/2014/main" id="{86493B8E-F65E-4696-9552-FC6E264F8F7B}"/>
              </a:ext>
            </a:extLst>
          </p:cNvPr>
          <p:cNvSpPr/>
          <p:nvPr/>
        </p:nvSpPr>
        <p:spPr>
          <a:xfrm>
            <a:off x="0" y="988374"/>
            <a:ext cx="2321169" cy="5160064"/>
          </a:xfrm>
          <a:prstGeom prst="rect">
            <a:avLst/>
          </a:prstGeom>
          <a:solidFill>
            <a:srgbClr val="DCE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Rectangle 27">
            <a:extLst>
              <a:ext uri="{FF2B5EF4-FFF2-40B4-BE49-F238E27FC236}">
                <a16:creationId xmlns:a16="http://schemas.microsoft.com/office/drawing/2014/main" id="{E6FF12D0-12AB-47C0-88D1-3910579255E7}"/>
              </a:ext>
            </a:extLst>
          </p:cNvPr>
          <p:cNvSpPr/>
          <p:nvPr/>
        </p:nvSpPr>
        <p:spPr>
          <a:xfrm>
            <a:off x="9873276" y="988374"/>
            <a:ext cx="2321169" cy="5160064"/>
          </a:xfrm>
          <a:prstGeom prst="rect">
            <a:avLst/>
          </a:prstGeom>
          <a:solidFill>
            <a:srgbClr val="DCE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BDA6E7C9-01A9-4BEE-A80D-213E405096B5}"/>
              </a:ext>
            </a:extLst>
          </p:cNvPr>
          <p:cNvSpPr/>
          <p:nvPr/>
        </p:nvSpPr>
        <p:spPr>
          <a:xfrm>
            <a:off x="0" y="1"/>
            <a:ext cx="12192000" cy="99120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 Placeholder 7">
            <a:extLst>
              <a:ext uri="{FF2B5EF4-FFF2-40B4-BE49-F238E27FC236}">
                <a16:creationId xmlns:a16="http://schemas.microsoft.com/office/drawing/2014/main" id="{F0CCEA4F-AD7D-44D3-8500-66574A4E8657}"/>
              </a:ext>
            </a:extLst>
          </p:cNvPr>
          <p:cNvSpPr>
            <a:spLocks noGrp="1"/>
          </p:cNvSpPr>
          <p:nvPr>
            <p:ph type="body" sz="quarter" idx="10"/>
          </p:nvPr>
        </p:nvSpPr>
        <p:spPr/>
        <p:txBody>
          <a:bodyPr/>
          <a:lstStyle/>
          <a:p>
            <a:r>
              <a:rPr lang="en-US" dirty="0"/>
              <a:t>Base: All New Zealanders 18+ (n=600)</a:t>
            </a:r>
          </a:p>
        </p:txBody>
      </p:sp>
      <p:sp>
        <p:nvSpPr>
          <p:cNvPr id="22" name="Text Placeholder 7">
            <a:extLst>
              <a:ext uri="{FF2B5EF4-FFF2-40B4-BE49-F238E27FC236}">
                <a16:creationId xmlns:a16="http://schemas.microsoft.com/office/drawing/2014/main" id="{1122E85A-1817-44F4-8925-AF26EF4F54C0}"/>
              </a:ext>
            </a:extLst>
          </p:cNvPr>
          <p:cNvSpPr txBox="1">
            <a:spLocks/>
          </p:cNvSpPr>
          <p:nvPr/>
        </p:nvSpPr>
        <p:spPr>
          <a:xfrm>
            <a:off x="567532" y="1297337"/>
            <a:ext cx="11056937" cy="31908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Calibri Light" panose="020F0302020204030204" pitchFamily="34" charset="0"/>
              <a:buNone/>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
        <p:nvSpPr>
          <p:cNvPr id="3" name="Rectangle 2">
            <a:extLst>
              <a:ext uri="{FF2B5EF4-FFF2-40B4-BE49-F238E27FC236}">
                <a16:creationId xmlns:a16="http://schemas.microsoft.com/office/drawing/2014/main" id="{93D3A3D2-A78A-41CD-BA8A-AA10BC040FEF}"/>
              </a:ext>
            </a:extLst>
          </p:cNvPr>
          <p:cNvSpPr/>
          <p:nvPr/>
        </p:nvSpPr>
        <p:spPr>
          <a:xfrm>
            <a:off x="2429085" y="1280583"/>
            <a:ext cx="3157403" cy="1077218"/>
          </a:xfrm>
          <a:prstGeom prst="rect">
            <a:avLst/>
          </a:prstGeom>
        </p:spPr>
        <p:txBody>
          <a:bodyPr wrap="square">
            <a:spAutoFit/>
          </a:bodyPr>
          <a:lstStyle/>
          <a:p>
            <a:r>
              <a:rPr lang="en-NZ" sz="1600" i="1" dirty="0"/>
              <a:t>I love the updates and feel like we have been told all we need to know and have had a great deal of information passed along.</a:t>
            </a:r>
          </a:p>
        </p:txBody>
      </p:sp>
      <p:sp>
        <p:nvSpPr>
          <p:cNvPr id="5" name="Rectangle 4">
            <a:extLst>
              <a:ext uri="{FF2B5EF4-FFF2-40B4-BE49-F238E27FC236}">
                <a16:creationId xmlns:a16="http://schemas.microsoft.com/office/drawing/2014/main" id="{F4581788-C92C-4177-AC9A-538F16134714}"/>
              </a:ext>
            </a:extLst>
          </p:cNvPr>
          <p:cNvSpPr/>
          <p:nvPr/>
        </p:nvSpPr>
        <p:spPr>
          <a:xfrm>
            <a:off x="6102829" y="2274579"/>
            <a:ext cx="3275125" cy="1077218"/>
          </a:xfrm>
          <a:prstGeom prst="rect">
            <a:avLst/>
          </a:prstGeom>
        </p:spPr>
        <p:txBody>
          <a:bodyPr wrap="square">
            <a:spAutoFit/>
          </a:bodyPr>
          <a:lstStyle/>
          <a:p>
            <a:r>
              <a:rPr lang="en-NZ" sz="1600" i="1" dirty="0"/>
              <a:t>It is always clear and concise and in language which is understandable without trying to over complicate things.</a:t>
            </a:r>
          </a:p>
        </p:txBody>
      </p:sp>
      <p:sp>
        <p:nvSpPr>
          <p:cNvPr id="11" name="Rectangle 10">
            <a:extLst>
              <a:ext uri="{FF2B5EF4-FFF2-40B4-BE49-F238E27FC236}">
                <a16:creationId xmlns:a16="http://schemas.microsoft.com/office/drawing/2014/main" id="{946BB1F6-DA2D-41D8-A0A0-A548A3789E36}"/>
              </a:ext>
            </a:extLst>
          </p:cNvPr>
          <p:cNvSpPr/>
          <p:nvPr/>
        </p:nvSpPr>
        <p:spPr>
          <a:xfrm>
            <a:off x="6102829" y="3629536"/>
            <a:ext cx="3768522" cy="2308324"/>
          </a:xfrm>
          <a:prstGeom prst="rect">
            <a:avLst/>
          </a:prstGeom>
        </p:spPr>
        <p:txBody>
          <a:bodyPr wrap="square">
            <a:spAutoFit/>
          </a:bodyPr>
          <a:lstStyle/>
          <a:p>
            <a:r>
              <a:rPr lang="en-NZ" sz="1600" i="1" dirty="0"/>
              <a:t>The consistency with which they are giving information - on a daily basis.  They don't try to tell us they are very good, just human, and they admit to mistakes which is rare in a government.  </a:t>
            </a:r>
          </a:p>
          <a:p>
            <a:r>
              <a:rPr lang="en-NZ" sz="1600" i="1" dirty="0"/>
              <a:t>The way they have tackled Covid-19 which has made us Covid-19 free for the present and have admitted it is probably going to come back.</a:t>
            </a:r>
          </a:p>
        </p:txBody>
      </p:sp>
      <p:sp>
        <p:nvSpPr>
          <p:cNvPr id="6" name="Rectangle 5">
            <a:extLst>
              <a:ext uri="{FF2B5EF4-FFF2-40B4-BE49-F238E27FC236}">
                <a16:creationId xmlns:a16="http://schemas.microsoft.com/office/drawing/2014/main" id="{412583E7-5E56-4FB3-9263-89CAFD9A3455}"/>
              </a:ext>
            </a:extLst>
          </p:cNvPr>
          <p:cNvSpPr/>
          <p:nvPr/>
        </p:nvSpPr>
        <p:spPr>
          <a:xfrm>
            <a:off x="2429085" y="2680540"/>
            <a:ext cx="3444177" cy="3293209"/>
          </a:xfrm>
          <a:prstGeom prst="rect">
            <a:avLst/>
          </a:prstGeom>
        </p:spPr>
        <p:txBody>
          <a:bodyPr wrap="square">
            <a:spAutoFit/>
          </a:bodyPr>
          <a:lstStyle/>
          <a:p>
            <a:r>
              <a:rPr lang="en-NZ" sz="1600" i="1" dirty="0"/>
              <a:t>The people fronting the public are presenting information in plain language which is shown in graphics. The message is consistently projected at the same time everyday in the same format.  Questions are answered by the PM, Jacinda Ardern, or Dr Bloomfield to the best of what information they have. If they don’t have that info they find out and share later. Other front people follow the same format - constant clarity, NO BS!</a:t>
            </a:r>
          </a:p>
        </p:txBody>
      </p:sp>
      <p:sp>
        <p:nvSpPr>
          <p:cNvPr id="7" name="Rectangle 6">
            <a:extLst>
              <a:ext uri="{FF2B5EF4-FFF2-40B4-BE49-F238E27FC236}">
                <a16:creationId xmlns:a16="http://schemas.microsoft.com/office/drawing/2014/main" id="{EA1A7848-F4DA-4272-89E7-70AFE0F04191}"/>
              </a:ext>
            </a:extLst>
          </p:cNvPr>
          <p:cNvSpPr/>
          <p:nvPr/>
        </p:nvSpPr>
        <p:spPr>
          <a:xfrm>
            <a:off x="6102829" y="1250312"/>
            <a:ext cx="3550419" cy="830997"/>
          </a:xfrm>
          <a:prstGeom prst="rect">
            <a:avLst/>
          </a:prstGeom>
        </p:spPr>
        <p:txBody>
          <a:bodyPr wrap="square">
            <a:spAutoFit/>
          </a:bodyPr>
          <a:lstStyle/>
          <a:p>
            <a:r>
              <a:rPr lang="en-NZ" sz="1600" i="1" dirty="0"/>
              <a:t>Daily updates that I can watch and interpret in my own way without a media slant.</a:t>
            </a:r>
          </a:p>
        </p:txBody>
      </p:sp>
      <p:sp>
        <p:nvSpPr>
          <p:cNvPr id="10" name="Rectangle 9">
            <a:extLst>
              <a:ext uri="{FF2B5EF4-FFF2-40B4-BE49-F238E27FC236}">
                <a16:creationId xmlns:a16="http://schemas.microsoft.com/office/drawing/2014/main" id="{21E5D329-A1FC-4400-B8EC-8EF8D03D5F5B}"/>
              </a:ext>
            </a:extLst>
          </p:cNvPr>
          <p:cNvSpPr/>
          <p:nvPr/>
        </p:nvSpPr>
        <p:spPr>
          <a:xfrm>
            <a:off x="3898892" y="6499297"/>
            <a:ext cx="6096000" cy="200055"/>
          </a:xfrm>
          <a:prstGeom prst="rect">
            <a:avLst/>
          </a:prstGeom>
        </p:spPr>
        <p:txBody>
          <a:bodyPr>
            <a:spAutoFit/>
          </a:bodyPr>
          <a:lstStyle/>
          <a:p>
            <a:r>
              <a:rPr lang="en-NZ" sz="700" dirty="0">
                <a:hlinkClick r:id="rId3"/>
              </a:rPr>
              <a:t>https://www.stuff.co.nz/national/politics/300042986/coronavirus-ashley-bloomfield-recommended-new-zealand-spend-most-of-june-in-level-2</a:t>
            </a:r>
            <a:endParaRPr lang="en-NZ" sz="700" dirty="0"/>
          </a:p>
        </p:txBody>
      </p:sp>
      <p:sp>
        <p:nvSpPr>
          <p:cNvPr id="12" name="TextBox 11">
            <a:extLst>
              <a:ext uri="{FF2B5EF4-FFF2-40B4-BE49-F238E27FC236}">
                <a16:creationId xmlns:a16="http://schemas.microsoft.com/office/drawing/2014/main" id="{BE6B8AF4-95A4-4A4A-BE53-32C7436F43B3}"/>
              </a:ext>
            </a:extLst>
          </p:cNvPr>
          <p:cNvSpPr txBox="1"/>
          <p:nvPr/>
        </p:nvSpPr>
        <p:spPr>
          <a:xfrm>
            <a:off x="3898892" y="6381003"/>
            <a:ext cx="2497015" cy="215444"/>
          </a:xfrm>
          <a:prstGeom prst="rect">
            <a:avLst/>
          </a:prstGeom>
          <a:noFill/>
        </p:spPr>
        <p:txBody>
          <a:bodyPr wrap="square" rtlCol="0">
            <a:spAutoFit/>
          </a:bodyPr>
          <a:lstStyle/>
          <a:p>
            <a:r>
              <a:rPr lang="en-US" sz="800" dirty="0"/>
              <a:t>Photo source:</a:t>
            </a:r>
            <a:endParaRPr lang="en-NZ" sz="800" dirty="0"/>
          </a:p>
        </p:txBody>
      </p:sp>
      <p:cxnSp>
        <p:nvCxnSpPr>
          <p:cNvPr id="15" name="Straight Connector 14">
            <a:extLst>
              <a:ext uri="{FF2B5EF4-FFF2-40B4-BE49-F238E27FC236}">
                <a16:creationId xmlns:a16="http://schemas.microsoft.com/office/drawing/2014/main" id="{E8AF8797-445D-44F2-9E19-6550895829C9}"/>
              </a:ext>
            </a:extLst>
          </p:cNvPr>
          <p:cNvCxnSpPr>
            <a:cxnSpLocks/>
          </p:cNvCxnSpPr>
          <p:nvPr/>
        </p:nvCxnSpPr>
        <p:spPr>
          <a:xfrm>
            <a:off x="2523392" y="2497015"/>
            <a:ext cx="34407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248B06-6163-4FF2-828C-40994FE99A59}"/>
              </a:ext>
            </a:extLst>
          </p:cNvPr>
          <p:cNvCxnSpPr>
            <a:cxnSpLocks/>
          </p:cNvCxnSpPr>
          <p:nvPr/>
        </p:nvCxnSpPr>
        <p:spPr>
          <a:xfrm>
            <a:off x="5964116" y="2171085"/>
            <a:ext cx="364504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C2B49B-8D27-4604-960D-0CCFDB193F64}"/>
              </a:ext>
            </a:extLst>
          </p:cNvPr>
          <p:cNvCxnSpPr>
            <a:cxnSpLocks/>
          </p:cNvCxnSpPr>
          <p:nvPr/>
        </p:nvCxnSpPr>
        <p:spPr>
          <a:xfrm>
            <a:off x="5964116" y="3490544"/>
            <a:ext cx="364504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F82905B-0662-4DF8-A01E-B1EEBC98AABC}"/>
              </a:ext>
            </a:extLst>
          </p:cNvPr>
          <p:cNvCxnSpPr>
            <a:cxnSpLocks/>
          </p:cNvCxnSpPr>
          <p:nvPr/>
        </p:nvCxnSpPr>
        <p:spPr>
          <a:xfrm>
            <a:off x="5964116" y="1250312"/>
            <a:ext cx="0" cy="47234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Freeform 84">
            <a:extLst>
              <a:ext uri="{FF2B5EF4-FFF2-40B4-BE49-F238E27FC236}">
                <a16:creationId xmlns:a16="http://schemas.microsoft.com/office/drawing/2014/main" id="{B3959D3E-870D-487A-91BD-64B38F21FE7E}"/>
              </a:ext>
            </a:extLst>
          </p:cNvPr>
          <p:cNvSpPr>
            <a:spLocks noEditPoints="1"/>
          </p:cNvSpPr>
          <p:nvPr/>
        </p:nvSpPr>
        <p:spPr bwMode="auto">
          <a:xfrm>
            <a:off x="1403815" y="1212670"/>
            <a:ext cx="647642" cy="618204"/>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D1B417"/>
          </a:solidFill>
          <a:ln>
            <a:noFill/>
          </a:ln>
        </p:spPr>
        <p:txBody>
          <a:bodyPr vert="horz" wrap="square" lIns="91440" tIns="45720" rIns="91440" bIns="45720" numCol="1" anchor="t" anchorCtr="0" compatLnSpc="1">
            <a:prstTxWarp prst="textNoShape">
              <a:avLst/>
            </a:prstTxWarp>
          </a:bodyPr>
          <a:lstStyle/>
          <a:p>
            <a:endParaRPr lang="en-NZ" dirty="0"/>
          </a:p>
        </p:txBody>
      </p:sp>
      <p:sp>
        <p:nvSpPr>
          <p:cNvPr id="41" name="Freeform 84">
            <a:extLst>
              <a:ext uri="{FF2B5EF4-FFF2-40B4-BE49-F238E27FC236}">
                <a16:creationId xmlns:a16="http://schemas.microsoft.com/office/drawing/2014/main" id="{2404F961-3F6E-4BCF-A784-9E4A34660BBA}"/>
              </a:ext>
            </a:extLst>
          </p:cNvPr>
          <p:cNvSpPr>
            <a:spLocks noEditPoints="1"/>
          </p:cNvSpPr>
          <p:nvPr/>
        </p:nvSpPr>
        <p:spPr bwMode="auto">
          <a:xfrm rot="10800000">
            <a:off x="10140543" y="1212669"/>
            <a:ext cx="647642" cy="618204"/>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D1B417"/>
          </a:solidFill>
          <a:ln>
            <a:noFill/>
          </a:ln>
        </p:spPr>
        <p:txBody>
          <a:bodyPr vert="horz" wrap="square" lIns="91440" tIns="45720" rIns="91440" bIns="45720" numCol="1" anchor="t" anchorCtr="0" compatLnSpc="1">
            <a:prstTxWarp prst="textNoShape">
              <a:avLst/>
            </a:prstTxWarp>
          </a:bodyPr>
          <a:lstStyle/>
          <a:p>
            <a:endParaRPr lang="en-NZ" dirty="0"/>
          </a:p>
        </p:txBody>
      </p:sp>
      <p:pic>
        <p:nvPicPr>
          <p:cNvPr id="40" name="Picture 39">
            <a:extLst>
              <a:ext uri="{FF2B5EF4-FFF2-40B4-BE49-F238E27FC236}">
                <a16:creationId xmlns:a16="http://schemas.microsoft.com/office/drawing/2014/main" id="{84B72C1A-CF74-4024-97F8-C9898AFBAB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20" y="81661"/>
            <a:ext cx="12192000" cy="872922"/>
          </a:xfrm>
          <a:prstGeom prst="rect">
            <a:avLst/>
          </a:prstGeom>
        </p:spPr>
      </p:pic>
      <p:sp>
        <p:nvSpPr>
          <p:cNvPr id="23" name="Freeform 5">
            <a:extLst>
              <a:ext uri="{FF2B5EF4-FFF2-40B4-BE49-F238E27FC236}">
                <a16:creationId xmlns:a16="http://schemas.microsoft.com/office/drawing/2014/main" id="{D5DCA5CE-72A5-47AB-988E-435CA5C5A98F}"/>
              </a:ext>
            </a:extLst>
          </p:cNvPr>
          <p:cNvSpPr>
            <a:spLocks/>
          </p:cNvSpPr>
          <p:nvPr/>
        </p:nvSpPr>
        <p:spPr bwMode="auto">
          <a:xfrm>
            <a:off x="9935650" y="1954305"/>
            <a:ext cx="2267877" cy="2481010"/>
          </a:xfrm>
          <a:custGeom>
            <a:avLst/>
            <a:gdLst>
              <a:gd name="T0" fmla="*/ 0 w 2634"/>
              <a:gd name="T1" fmla="*/ 2883 h 2883"/>
              <a:gd name="T2" fmla="*/ 131 w 2634"/>
              <a:gd name="T3" fmla="*/ 1891 h 2883"/>
              <a:gd name="T4" fmla="*/ 185 w 2634"/>
              <a:gd name="T5" fmla="*/ 1808 h 2883"/>
              <a:gd name="T6" fmla="*/ 204 w 2634"/>
              <a:gd name="T7" fmla="*/ 1801 h 2883"/>
              <a:gd name="T8" fmla="*/ 309 w 2634"/>
              <a:gd name="T9" fmla="*/ 1768 h 2883"/>
              <a:gd name="T10" fmla="*/ 634 w 2634"/>
              <a:gd name="T11" fmla="*/ 1665 h 2883"/>
              <a:gd name="T12" fmla="*/ 784 w 2634"/>
              <a:gd name="T13" fmla="*/ 1615 h 2883"/>
              <a:gd name="T14" fmla="*/ 930 w 2634"/>
              <a:gd name="T15" fmla="*/ 1503 h 2883"/>
              <a:gd name="T16" fmla="*/ 997 w 2634"/>
              <a:gd name="T17" fmla="*/ 1431 h 2883"/>
              <a:gd name="T18" fmla="*/ 1001 w 2634"/>
              <a:gd name="T19" fmla="*/ 1409 h 2883"/>
              <a:gd name="T20" fmla="*/ 916 w 2634"/>
              <a:gd name="T21" fmla="*/ 1270 h 2883"/>
              <a:gd name="T22" fmla="*/ 836 w 2634"/>
              <a:gd name="T23" fmla="*/ 1102 h 2883"/>
              <a:gd name="T24" fmla="*/ 787 w 2634"/>
              <a:gd name="T25" fmla="*/ 960 h 2883"/>
              <a:gd name="T26" fmla="*/ 696 w 2634"/>
              <a:gd name="T27" fmla="*/ 875 h 2883"/>
              <a:gd name="T28" fmla="*/ 660 w 2634"/>
              <a:gd name="T29" fmla="*/ 812 h 2883"/>
              <a:gd name="T30" fmla="*/ 654 w 2634"/>
              <a:gd name="T31" fmla="*/ 788 h 2883"/>
              <a:gd name="T32" fmla="*/ 659 w 2634"/>
              <a:gd name="T33" fmla="*/ 783 h 2883"/>
              <a:gd name="T34" fmla="*/ 691 w 2634"/>
              <a:gd name="T35" fmla="*/ 715 h 2883"/>
              <a:gd name="T36" fmla="*/ 681 w 2634"/>
              <a:gd name="T37" fmla="*/ 677 h 2883"/>
              <a:gd name="T38" fmla="*/ 663 w 2634"/>
              <a:gd name="T39" fmla="*/ 666 h 2883"/>
              <a:gd name="T40" fmla="*/ 654 w 2634"/>
              <a:gd name="T41" fmla="*/ 659 h 2883"/>
              <a:gd name="T42" fmla="*/ 623 w 2634"/>
              <a:gd name="T43" fmla="*/ 510 h 2883"/>
              <a:gd name="T44" fmla="*/ 622 w 2634"/>
              <a:gd name="T45" fmla="*/ 471 h 2883"/>
              <a:gd name="T46" fmla="*/ 752 w 2634"/>
              <a:gd name="T47" fmla="*/ 198 h 2883"/>
              <a:gd name="T48" fmla="*/ 755 w 2634"/>
              <a:gd name="T49" fmla="*/ 194 h 2883"/>
              <a:gd name="T50" fmla="*/ 866 w 2634"/>
              <a:gd name="T51" fmla="*/ 143 h 2883"/>
              <a:gd name="T52" fmla="*/ 886 w 2634"/>
              <a:gd name="T53" fmla="*/ 132 h 2883"/>
              <a:gd name="T54" fmla="*/ 1043 w 2634"/>
              <a:gd name="T55" fmla="*/ 23 h 2883"/>
              <a:gd name="T56" fmla="*/ 1218 w 2634"/>
              <a:gd name="T57" fmla="*/ 17 h 2883"/>
              <a:gd name="T58" fmla="*/ 1335 w 2634"/>
              <a:gd name="T59" fmla="*/ 36 h 2883"/>
              <a:gd name="T60" fmla="*/ 1476 w 2634"/>
              <a:gd name="T61" fmla="*/ 101 h 2883"/>
              <a:gd name="T62" fmla="*/ 1655 w 2634"/>
              <a:gd name="T63" fmla="*/ 298 h 2883"/>
              <a:gd name="T64" fmla="*/ 1678 w 2634"/>
              <a:gd name="T65" fmla="*/ 394 h 2883"/>
              <a:gd name="T66" fmla="*/ 1701 w 2634"/>
              <a:gd name="T67" fmla="*/ 586 h 2883"/>
              <a:gd name="T68" fmla="*/ 1718 w 2634"/>
              <a:gd name="T69" fmla="*/ 644 h 2883"/>
              <a:gd name="T70" fmla="*/ 1713 w 2634"/>
              <a:gd name="T71" fmla="*/ 761 h 2883"/>
              <a:gd name="T72" fmla="*/ 1695 w 2634"/>
              <a:gd name="T73" fmla="*/ 850 h 2883"/>
              <a:gd name="T74" fmla="*/ 1633 w 2634"/>
              <a:gd name="T75" fmla="*/ 953 h 2883"/>
              <a:gd name="T76" fmla="*/ 1609 w 2634"/>
              <a:gd name="T77" fmla="*/ 1010 h 2883"/>
              <a:gd name="T78" fmla="*/ 1587 w 2634"/>
              <a:gd name="T79" fmla="*/ 1066 h 2883"/>
              <a:gd name="T80" fmla="*/ 1583 w 2634"/>
              <a:gd name="T81" fmla="*/ 1083 h 2883"/>
              <a:gd name="T82" fmla="*/ 1617 w 2634"/>
              <a:gd name="T83" fmla="*/ 1290 h 2883"/>
              <a:gd name="T84" fmla="*/ 1649 w 2634"/>
              <a:gd name="T85" fmla="*/ 1340 h 2883"/>
              <a:gd name="T86" fmla="*/ 1763 w 2634"/>
              <a:gd name="T87" fmla="*/ 1472 h 2883"/>
              <a:gd name="T88" fmla="*/ 1885 w 2634"/>
              <a:gd name="T89" fmla="*/ 1587 h 2883"/>
              <a:gd name="T90" fmla="*/ 2009 w 2634"/>
              <a:gd name="T91" fmla="*/ 1658 h 2883"/>
              <a:gd name="T92" fmla="*/ 2195 w 2634"/>
              <a:gd name="T93" fmla="*/ 1746 h 2883"/>
              <a:gd name="T94" fmla="*/ 2308 w 2634"/>
              <a:gd name="T95" fmla="*/ 1793 h 2883"/>
              <a:gd name="T96" fmla="*/ 2521 w 2634"/>
              <a:gd name="T97" fmla="*/ 1876 h 2883"/>
              <a:gd name="T98" fmla="*/ 2634 w 2634"/>
              <a:gd name="T99" fmla="*/ 2883 h 2883"/>
              <a:gd name="T100" fmla="*/ 0 w 2634"/>
              <a:gd name="T101" fmla="*/ 2883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34" h="2883">
                <a:moveTo>
                  <a:pt x="0" y="2883"/>
                </a:moveTo>
                <a:cubicBezTo>
                  <a:pt x="7" y="2849"/>
                  <a:pt x="118" y="1923"/>
                  <a:pt x="131" y="1891"/>
                </a:cubicBezTo>
                <a:cubicBezTo>
                  <a:pt x="144" y="1861"/>
                  <a:pt x="166" y="1835"/>
                  <a:pt x="185" y="1808"/>
                </a:cubicBezTo>
                <a:cubicBezTo>
                  <a:pt x="188" y="1803"/>
                  <a:pt x="198" y="1800"/>
                  <a:pt x="204" y="1801"/>
                </a:cubicBezTo>
                <a:cubicBezTo>
                  <a:pt x="243" y="1803"/>
                  <a:pt x="274" y="1779"/>
                  <a:pt x="309" y="1768"/>
                </a:cubicBezTo>
                <a:cubicBezTo>
                  <a:pt x="417" y="1734"/>
                  <a:pt x="526" y="1700"/>
                  <a:pt x="634" y="1665"/>
                </a:cubicBezTo>
                <a:cubicBezTo>
                  <a:pt x="684" y="1649"/>
                  <a:pt x="737" y="1638"/>
                  <a:pt x="784" y="1615"/>
                </a:cubicBezTo>
                <a:cubicBezTo>
                  <a:pt x="839" y="1588"/>
                  <a:pt x="896" y="1561"/>
                  <a:pt x="930" y="1503"/>
                </a:cubicBezTo>
                <a:cubicBezTo>
                  <a:pt x="946" y="1476"/>
                  <a:pt x="975" y="1455"/>
                  <a:pt x="997" y="1431"/>
                </a:cubicBezTo>
                <a:cubicBezTo>
                  <a:pt x="1001" y="1426"/>
                  <a:pt x="1004" y="1414"/>
                  <a:pt x="1001" y="1409"/>
                </a:cubicBezTo>
                <a:cubicBezTo>
                  <a:pt x="973" y="1362"/>
                  <a:pt x="942" y="1318"/>
                  <a:pt x="916" y="1270"/>
                </a:cubicBezTo>
                <a:cubicBezTo>
                  <a:pt x="887" y="1215"/>
                  <a:pt x="860" y="1159"/>
                  <a:pt x="836" y="1102"/>
                </a:cubicBezTo>
                <a:cubicBezTo>
                  <a:pt x="817" y="1057"/>
                  <a:pt x="804" y="1010"/>
                  <a:pt x="787" y="960"/>
                </a:cubicBezTo>
                <a:cubicBezTo>
                  <a:pt x="735" y="961"/>
                  <a:pt x="716" y="918"/>
                  <a:pt x="696" y="875"/>
                </a:cubicBezTo>
                <a:cubicBezTo>
                  <a:pt x="686" y="853"/>
                  <a:pt x="671" y="834"/>
                  <a:pt x="660" y="812"/>
                </a:cubicBezTo>
                <a:cubicBezTo>
                  <a:pt x="656" y="805"/>
                  <a:pt x="656" y="795"/>
                  <a:pt x="654" y="788"/>
                </a:cubicBezTo>
                <a:cubicBezTo>
                  <a:pt x="657" y="785"/>
                  <a:pt x="657" y="784"/>
                  <a:pt x="659" y="783"/>
                </a:cubicBezTo>
                <a:cubicBezTo>
                  <a:pt x="703" y="762"/>
                  <a:pt x="703" y="763"/>
                  <a:pt x="691" y="715"/>
                </a:cubicBezTo>
                <a:cubicBezTo>
                  <a:pt x="688" y="703"/>
                  <a:pt x="686" y="689"/>
                  <a:pt x="681" y="677"/>
                </a:cubicBezTo>
                <a:cubicBezTo>
                  <a:pt x="679" y="671"/>
                  <a:pt x="678" y="656"/>
                  <a:pt x="663" y="666"/>
                </a:cubicBezTo>
                <a:cubicBezTo>
                  <a:pt x="662" y="667"/>
                  <a:pt x="654" y="662"/>
                  <a:pt x="654" y="659"/>
                </a:cubicBezTo>
                <a:cubicBezTo>
                  <a:pt x="659" y="606"/>
                  <a:pt x="628" y="561"/>
                  <a:pt x="623" y="510"/>
                </a:cubicBezTo>
                <a:cubicBezTo>
                  <a:pt x="622" y="497"/>
                  <a:pt x="620" y="483"/>
                  <a:pt x="622" y="471"/>
                </a:cubicBezTo>
                <a:cubicBezTo>
                  <a:pt x="638" y="367"/>
                  <a:pt x="672" y="271"/>
                  <a:pt x="752" y="198"/>
                </a:cubicBezTo>
                <a:cubicBezTo>
                  <a:pt x="753" y="197"/>
                  <a:pt x="755" y="196"/>
                  <a:pt x="755" y="194"/>
                </a:cubicBezTo>
                <a:cubicBezTo>
                  <a:pt x="779" y="149"/>
                  <a:pt x="815" y="132"/>
                  <a:pt x="866" y="143"/>
                </a:cubicBezTo>
                <a:cubicBezTo>
                  <a:pt x="872" y="144"/>
                  <a:pt x="882" y="137"/>
                  <a:pt x="886" y="132"/>
                </a:cubicBezTo>
                <a:cubicBezTo>
                  <a:pt x="926" y="77"/>
                  <a:pt x="977" y="35"/>
                  <a:pt x="1043" y="23"/>
                </a:cubicBezTo>
                <a:cubicBezTo>
                  <a:pt x="1100" y="13"/>
                  <a:pt x="1158" y="0"/>
                  <a:pt x="1218" y="17"/>
                </a:cubicBezTo>
                <a:cubicBezTo>
                  <a:pt x="1256" y="27"/>
                  <a:pt x="1298" y="24"/>
                  <a:pt x="1335" y="36"/>
                </a:cubicBezTo>
                <a:cubicBezTo>
                  <a:pt x="1384" y="53"/>
                  <a:pt x="1433" y="73"/>
                  <a:pt x="1476" y="101"/>
                </a:cubicBezTo>
                <a:cubicBezTo>
                  <a:pt x="1551" y="151"/>
                  <a:pt x="1616" y="214"/>
                  <a:pt x="1655" y="298"/>
                </a:cubicBezTo>
                <a:cubicBezTo>
                  <a:pt x="1668" y="327"/>
                  <a:pt x="1673" y="362"/>
                  <a:pt x="1678" y="394"/>
                </a:cubicBezTo>
                <a:cubicBezTo>
                  <a:pt x="1687" y="458"/>
                  <a:pt x="1692" y="523"/>
                  <a:pt x="1701" y="586"/>
                </a:cubicBezTo>
                <a:cubicBezTo>
                  <a:pt x="1704" y="606"/>
                  <a:pt x="1711" y="625"/>
                  <a:pt x="1718" y="644"/>
                </a:cubicBezTo>
                <a:cubicBezTo>
                  <a:pt x="1732" y="684"/>
                  <a:pt x="1722" y="722"/>
                  <a:pt x="1713" y="761"/>
                </a:cubicBezTo>
                <a:cubicBezTo>
                  <a:pt x="1706" y="790"/>
                  <a:pt x="1701" y="820"/>
                  <a:pt x="1695" y="850"/>
                </a:cubicBezTo>
                <a:cubicBezTo>
                  <a:pt x="1686" y="891"/>
                  <a:pt x="1665" y="924"/>
                  <a:pt x="1633" y="953"/>
                </a:cubicBezTo>
                <a:cubicBezTo>
                  <a:pt x="1619" y="966"/>
                  <a:pt x="1616" y="991"/>
                  <a:pt x="1609" y="1010"/>
                </a:cubicBezTo>
                <a:cubicBezTo>
                  <a:pt x="1601" y="1029"/>
                  <a:pt x="1594" y="1047"/>
                  <a:pt x="1587" y="1066"/>
                </a:cubicBezTo>
                <a:cubicBezTo>
                  <a:pt x="1585" y="1071"/>
                  <a:pt x="1583" y="1077"/>
                  <a:pt x="1583" y="1083"/>
                </a:cubicBezTo>
                <a:cubicBezTo>
                  <a:pt x="1585" y="1153"/>
                  <a:pt x="1595" y="1223"/>
                  <a:pt x="1617" y="1290"/>
                </a:cubicBezTo>
                <a:cubicBezTo>
                  <a:pt x="1623" y="1308"/>
                  <a:pt x="1636" y="1325"/>
                  <a:pt x="1649" y="1340"/>
                </a:cubicBezTo>
                <a:cubicBezTo>
                  <a:pt x="1686" y="1385"/>
                  <a:pt x="1723" y="1430"/>
                  <a:pt x="1763" y="1472"/>
                </a:cubicBezTo>
                <a:cubicBezTo>
                  <a:pt x="1801" y="1513"/>
                  <a:pt x="1845" y="1548"/>
                  <a:pt x="1885" y="1587"/>
                </a:cubicBezTo>
                <a:cubicBezTo>
                  <a:pt x="1920" y="1623"/>
                  <a:pt x="1966" y="1638"/>
                  <a:pt x="2009" y="1658"/>
                </a:cubicBezTo>
                <a:cubicBezTo>
                  <a:pt x="2071" y="1687"/>
                  <a:pt x="2132" y="1717"/>
                  <a:pt x="2195" y="1746"/>
                </a:cubicBezTo>
                <a:cubicBezTo>
                  <a:pt x="2232" y="1763"/>
                  <a:pt x="2269" y="1782"/>
                  <a:pt x="2308" y="1793"/>
                </a:cubicBezTo>
                <a:cubicBezTo>
                  <a:pt x="2382" y="1813"/>
                  <a:pt x="2453" y="1841"/>
                  <a:pt x="2521" y="1876"/>
                </a:cubicBezTo>
                <a:cubicBezTo>
                  <a:pt x="2521" y="1915"/>
                  <a:pt x="2634" y="2844"/>
                  <a:pt x="2634" y="2883"/>
                </a:cubicBezTo>
                <a:cubicBezTo>
                  <a:pt x="1829" y="2883"/>
                  <a:pt x="804" y="2883"/>
                  <a:pt x="0" y="2883"/>
                </a:cubicBezTo>
                <a:close/>
              </a:path>
            </a:pathLst>
          </a:custGeom>
          <a:solidFill>
            <a:srgbClr val="333F50"/>
          </a:solidFill>
          <a:ln>
            <a:noFill/>
          </a:ln>
        </p:spPr>
        <p:txBody>
          <a:bodyPr vert="horz" wrap="square" lIns="91440" tIns="45720" rIns="91440" bIns="45720" numCol="1" anchor="t" anchorCtr="0" compatLnSpc="1">
            <a:prstTxWarp prst="textNoShape">
              <a:avLst/>
            </a:prstTxWarp>
          </a:bodyPr>
          <a:lstStyle/>
          <a:p>
            <a:endParaRPr lang="en-NZ"/>
          </a:p>
        </p:txBody>
      </p:sp>
      <p:sp>
        <p:nvSpPr>
          <p:cNvPr id="24" name="Freeform 6">
            <a:extLst>
              <a:ext uri="{FF2B5EF4-FFF2-40B4-BE49-F238E27FC236}">
                <a16:creationId xmlns:a16="http://schemas.microsoft.com/office/drawing/2014/main" id="{4E2E1B35-23DA-42CB-BAFB-4AADCB48EE03}"/>
              </a:ext>
            </a:extLst>
          </p:cNvPr>
          <p:cNvSpPr>
            <a:spLocks/>
          </p:cNvSpPr>
          <p:nvPr/>
        </p:nvSpPr>
        <p:spPr bwMode="auto">
          <a:xfrm>
            <a:off x="239711" y="1990927"/>
            <a:ext cx="2081460" cy="2475073"/>
          </a:xfrm>
          <a:custGeom>
            <a:avLst/>
            <a:gdLst>
              <a:gd name="T0" fmla="*/ 2417 w 2417"/>
              <a:gd name="T1" fmla="*/ 2876 h 2876"/>
              <a:gd name="T2" fmla="*/ 0 w 2417"/>
              <a:gd name="T3" fmla="*/ 2876 h 2876"/>
              <a:gd name="T4" fmla="*/ 34 w 2417"/>
              <a:gd name="T5" fmla="*/ 2110 h 2876"/>
              <a:gd name="T6" fmla="*/ 174 w 2417"/>
              <a:gd name="T7" fmla="*/ 1857 h 2876"/>
              <a:gd name="T8" fmla="*/ 314 w 2417"/>
              <a:gd name="T9" fmla="*/ 1766 h 2876"/>
              <a:gd name="T10" fmla="*/ 373 w 2417"/>
              <a:gd name="T11" fmla="*/ 1701 h 2876"/>
              <a:gd name="T12" fmla="*/ 412 w 2417"/>
              <a:gd name="T13" fmla="*/ 1523 h 2876"/>
              <a:gd name="T14" fmla="*/ 479 w 2417"/>
              <a:gd name="T15" fmla="*/ 1203 h 2876"/>
              <a:gd name="T16" fmla="*/ 503 w 2417"/>
              <a:gd name="T17" fmla="*/ 1051 h 2876"/>
              <a:gd name="T18" fmla="*/ 529 w 2417"/>
              <a:gd name="T19" fmla="*/ 811 h 2876"/>
              <a:gd name="T20" fmla="*/ 585 w 2417"/>
              <a:gd name="T21" fmla="*/ 511 h 2876"/>
              <a:gd name="T22" fmla="*/ 779 w 2417"/>
              <a:gd name="T23" fmla="*/ 114 h 2876"/>
              <a:gd name="T24" fmla="*/ 967 w 2417"/>
              <a:gd name="T25" fmla="*/ 44 h 2876"/>
              <a:gd name="T26" fmla="*/ 976 w 2417"/>
              <a:gd name="T27" fmla="*/ 7 h 2876"/>
              <a:gd name="T28" fmla="*/ 1004 w 2417"/>
              <a:gd name="T29" fmla="*/ 26 h 2876"/>
              <a:gd name="T30" fmla="*/ 1154 w 2417"/>
              <a:gd name="T31" fmla="*/ 43 h 2876"/>
              <a:gd name="T32" fmla="*/ 1410 w 2417"/>
              <a:gd name="T33" fmla="*/ 168 h 2876"/>
              <a:gd name="T34" fmla="*/ 1497 w 2417"/>
              <a:gd name="T35" fmla="*/ 266 h 2876"/>
              <a:gd name="T36" fmla="*/ 1650 w 2417"/>
              <a:gd name="T37" fmla="*/ 597 h 2876"/>
              <a:gd name="T38" fmla="*/ 1732 w 2417"/>
              <a:gd name="T39" fmla="*/ 942 h 2876"/>
              <a:gd name="T40" fmla="*/ 1788 w 2417"/>
              <a:gd name="T41" fmla="*/ 1170 h 2876"/>
              <a:gd name="T42" fmla="*/ 1850 w 2417"/>
              <a:gd name="T43" fmla="*/ 1376 h 2876"/>
              <a:gd name="T44" fmla="*/ 1894 w 2417"/>
              <a:gd name="T45" fmla="*/ 1456 h 2876"/>
              <a:gd name="T46" fmla="*/ 1910 w 2417"/>
              <a:gd name="T47" fmla="*/ 1605 h 2876"/>
              <a:gd name="T48" fmla="*/ 1893 w 2417"/>
              <a:gd name="T49" fmla="*/ 1675 h 2876"/>
              <a:gd name="T50" fmla="*/ 1874 w 2417"/>
              <a:gd name="T51" fmla="*/ 1681 h 2876"/>
              <a:gd name="T52" fmla="*/ 1902 w 2417"/>
              <a:gd name="T53" fmla="*/ 1752 h 2876"/>
              <a:gd name="T54" fmla="*/ 2064 w 2417"/>
              <a:gd name="T55" fmla="*/ 1939 h 2876"/>
              <a:gd name="T56" fmla="*/ 2275 w 2417"/>
              <a:gd name="T57" fmla="*/ 2432 h 2876"/>
              <a:gd name="T58" fmla="*/ 2417 w 2417"/>
              <a:gd name="T59" fmla="*/ 2876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7" h="2876">
                <a:moveTo>
                  <a:pt x="2417" y="2876"/>
                </a:moveTo>
                <a:cubicBezTo>
                  <a:pt x="1633" y="2876"/>
                  <a:pt x="784" y="2876"/>
                  <a:pt x="0" y="2876"/>
                </a:cubicBezTo>
                <a:cubicBezTo>
                  <a:pt x="12" y="2711"/>
                  <a:pt x="24" y="2275"/>
                  <a:pt x="34" y="2110"/>
                </a:cubicBezTo>
                <a:cubicBezTo>
                  <a:pt x="41" y="2003"/>
                  <a:pt x="75" y="1913"/>
                  <a:pt x="174" y="1857"/>
                </a:cubicBezTo>
                <a:cubicBezTo>
                  <a:pt x="223" y="1830"/>
                  <a:pt x="269" y="1799"/>
                  <a:pt x="314" y="1766"/>
                </a:cubicBezTo>
                <a:cubicBezTo>
                  <a:pt x="337" y="1749"/>
                  <a:pt x="365" y="1726"/>
                  <a:pt x="373" y="1701"/>
                </a:cubicBezTo>
                <a:cubicBezTo>
                  <a:pt x="392" y="1643"/>
                  <a:pt x="399" y="1582"/>
                  <a:pt x="412" y="1523"/>
                </a:cubicBezTo>
                <a:cubicBezTo>
                  <a:pt x="434" y="1416"/>
                  <a:pt x="457" y="1310"/>
                  <a:pt x="479" y="1203"/>
                </a:cubicBezTo>
                <a:cubicBezTo>
                  <a:pt x="489" y="1153"/>
                  <a:pt x="497" y="1102"/>
                  <a:pt x="503" y="1051"/>
                </a:cubicBezTo>
                <a:cubicBezTo>
                  <a:pt x="513" y="971"/>
                  <a:pt x="517" y="890"/>
                  <a:pt x="529" y="811"/>
                </a:cubicBezTo>
                <a:cubicBezTo>
                  <a:pt x="545" y="711"/>
                  <a:pt x="571" y="612"/>
                  <a:pt x="585" y="511"/>
                </a:cubicBezTo>
                <a:cubicBezTo>
                  <a:pt x="606" y="357"/>
                  <a:pt x="648" y="212"/>
                  <a:pt x="779" y="114"/>
                </a:cubicBezTo>
                <a:cubicBezTo>
                  <a:pt x="833" y="73"/>
                  <a:pt x="880" y="0"/>
                  <a:pt x="967" y="44"/>
                </a:cubicBezTo>
                <a:cubicBezTo>
                  <a:pt x="971" y="30"/>
                  <a:pt x="973" y="19"/>
                  <a:pt x="976" y="7"/>
                </a:cubicBezTo>
                <a:cubicBezTo>
                  <a:pt x="987" y="15"/>
                  <a:pt x="995" y="25"/>
                  <a:pt x="1004" y="26"/>
                </a:cubicBezTo>
                <a:cubicBezTo>
                  <a:pt x="1054" y="32"/>
                  <a:pt x="1105" y="33"/>
                  <a:pt x="1154" y="43"/>
                </a:cubicBezTo>
                <a:cubicBezTo>
                  <a:pt x="1250" y="62"/>
                  <a:pt x="1340" y="96"/>
                  <a:pt x="1410" y="168"/>
                </a:cubicBezTo>
                <a:cubicBezTo>
                  <a:pt x="1440" y="200"/>
                  <a:pt x="1463" y="239"/>
                  <a:pt x="1497" y="266"/>
                </a:cubicBezTo>
                <a:cubicBezTo>
                  <a:pt x="1603" y="352"/>
                  <a:pt x="1621" y="477"/>
                  <a:pt x="1650" y="597"/>
                </a:cubicBezTo>
                <a:cubicBezTo>
                  <a:pt x="1678" y="712"/>
                  <a:pt x="1704" y="827"/>
                  <a:pt x="1732" y="942"/>
                </a:cubicBezTo>
                <a:cubicBezTo>
                  <a:pt x="1751" y="1018"/>
                  <a:pt x="1790" y="1094"/>
                  <a:pt x="1788" y="1170"/>
                </a:cubicBezTo>
                <a:cubicBezTo>
                  <a:pt x="1785" y="1251"/>
                  <a:pt x="1815" y="1312"/>
                  <a:pt x="1850" y="1376"/>
                </a:cubicBezTo>
                <a:cubicBezTo>
                  <a:pt x="1864" y="1403"/>
                  <a:pt x="1876" y="1433"/>
                  <a:pt x="1894" y="1456"/>
                </a:cubicBezTo>
                <a:cubicBezTo>
                  <a:pt x="1934" y="1505"/>
                  <a:pt x="1938" y="1549"/>
                  <a:pt x="1910" y="1605"/>
                </a:cubicBezTo>
                <a:cubicBezTo>
                  <a:pt x="1899" y="1626"/>
                  <a:pt x="1898" y="1652"/>
                  <a:pt x="1893" y="1675"/>
                </a:cubicBezTo>
                <a:cubicBezTo>
                  <a:pt x="1890" y="1676"/>
                  <a:pt x="1874" y="1678"/>
                  <a:pt x="1874" y="1681"/>
                </a:cubicBezTo>
                <a:cubicBezTo>
                  <a:pt x="1871" y="1709"/>
                  <a:pt x="1863" y="1735"/>
                  <a:pt x="1902" y="1752"/>
                </a:cubicBezTo>
                <a:cubicBezTo>
                  <a:pt x="1983" y="1789"/>
                  <a:pt x="2033" y="1846"/>
                  <a:pt x="2064" y="1939"/>
                </a:cubicBezTo>
                <a:cubicBezTo>
                  <a:pt x="2121" y="2108"/>
                  <a:pt x="2203" y="2268"/>
                  <a:pt x="2275" y="2432"/>
                </a:cubicBezTo>
                <a:cubicBezTo>
                  <a:pt x="2300" y="2490"/>
                  <a:pt x="2391" y="2818"/>
                  <a:pt x="2417" y="2876"/>
                </a:cubicBezTo>
                <a:close/>
              </a:path>
            </a:pathLst>
          </a:custGeom>
          <a:solidFill>
            <a:srgbClr val="333F50"/>
          </a:solidFill>
          <a:ln>
            <a:noFill/>
          </a:ln>
        </p:spPr>
        <p:txBody>
          <a:bodyPr vert="horz" wrap="square" lIns="91440" tIns="45720" rIns="91440" bIns="45720" numCol="1" anchor="t" anchorCtr="0" compatLnSpc="1">
            <a:prstTxWarp prst="textNoShape">
              <a:avLst/>
            </a:prstTxWarp>
          </a:bodyPr>
          <a:lstStyle/>
          <a:p>
            <a:endParaRPr lang="en-NZ"/>
          </a:p>
        </p:txBody>
      </p:sp>
      <p:sp>
        <p:nvSpPr>
          <p:cNvPr id="29" name="Rectangle 28">
            <a:extLst>
              <a:ext uri="{FF2B5EF4-FFF2-40B4-BE49-F238E27FC236}">
                <a16:creationId xmlns:a16="http://schemas.microsoft.com/office/drawing/2014/main" id="{A233602C-80A3-4EB6-9B6B-C1CD77224481}"/>
              </a:ext>
            </a:extLst>
          </p:cNvPr>
          <p:cNvSpPr/>
          <p:nvPr/>
        </p:nvSpPr>
        <p:spPr>
          <a:xfrm>
            <a:off x="4541" y="4435314"/>
            <a:ext cx="2321169" cy="1713123"/>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a:extLst>
              <a:ext uri="{FF2B5EF4-FFF2-40B4-BE49-F238E27FC236}">
                <a16:creationId xmlns:a16="http://schemas.microsoft.com/office/drawing/2014/main" id="{ADCFA1C1-402E-4736-A253-C0D9CF54ABFB}"/>
              </a:ext>
            </a:extLst>
          </p:cNvPr>
          <p:cNvSpPr/>
          <p:nvPr/>
        </p:nvSpPr>
        <p:spPr>
          <a:xfrm>
            <a:off x="9877817" y="4435314"/>
            <a:ext cx="2321169" cy="1713123"/>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8D0FF596-63DE-4948-B046-DC0A60CB90C2}"/>
              </a:ext>
            </a:extLst>
          </p:cNvPr>
          <p:cNvSpPr/>
          <p:nvPr/>
        </p:nvSpPr>
        <p:spPr>
          <a:xfrm>
            <a:off x="283672"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Rectangle 33">
            <a:extLst>
              <a:ext uri="{FF2B5EF4-FFF2-40B4-BE49-F238E27FC236}">
                <a16:creationId xmlns:a16="http://schemas.microsoft.com/office/drawing/2014/main" id="{97FD5EE7-3DA7-4093-BF91-754B94931715}"/>
              </a:ext>
            </a:extLst>
          </p:cNvPr>
          <p:cNvSpPr/>
          <p:nvPr/>
        </p:nvSpPr>
        <p:spPr>
          <a:xfrm>
            <a:off x="695425"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Rectangle 34">
            <a:extLst>
              <a:ext uri="{FF2B5EF4-FFF2-40B4-BE49-F238E27FC236}">
                <a16:creationId xmlns:a16="http://schemas.microsoft.com/office/drawing/2014/main" id="{F385AE5D-549F-474B-AF3B-7C86EBB54E23}"/>
              </a:ext>
            </a:extLst>
          </p:cNvPr>
          <p:cNvSpPr/>
          <p:nvPr/>
        </p:nvSpPr>
        <p:spPr>
          <a:xfrm>
            <a:off x="1107178"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ectangle 35">
            <a:extLst>
              <a:ext uri="{FF2B5EF4-FFF2-40B4-BE49-F238E27FC236}">
                <a16:creationId xmlns:a16="http://schemas.microsoft.com/office/drawing/2014/main" id="{97B43F20-4382-41E0-9641-748D9C6F67C8}"/>
              </a:ext>
            </a:extLst>
          </p:cNvPr>
          <p:cNvSpPr/>
          <p:nvPr/>
        </p:nvSpPr>
        <p:spPr>
          <a:xfrm>
            <a:off x="1518931"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a:extLst>
              <a:ext uri="{FF2B5EF4-FFF2-40B4-BE49-F238E27FC236}">
                <a16:creationId xmlns:a16="http://schemas.microsoft.com/office/drawing/2014/main" id="{75DCBF23-E142-44B2-BADA-D98E2EA036A2}"/>
              </a:ext>
            </a:extLst>
          </p:cNvPr>
          <p:cNvSpPr/>
          <p:nvPr/>
        </p:nvSpPr>
        <p:spPr>
          <a:xfrm>
            <a:off x="1930683"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a:extLst>
              <a:ext uri="{FF2B5EF4-FFF2-40B4-BE49-F238E27FC236}">
                <a16:creationId xmlns:a16="http://schemas.microsoft.com/office/drawing/2014/main" id="{FAFACD36-1074-43E3-91F9-A7700259799B}"/>
              </a:ext>
            </a:extLst>
          </p:cNvPr>
          <p:cNvSpPr/>
          <p:nvPr/>
        </p:nvSpPr>
        <p:spPr>
          <a:xfrm>
            <a:off x="10152185"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Rectangle 38">
            <a:extLst>
              <a:ext uri="{FF2B5EF4-FFF2-40B4-BE49-F238E27FC236}">
                <a16:creationId xmlns:a16="http://schemas.microsoft.com/office/drawing/2014/main" id="{679E426F-7175-42A2-828E-61EA6D3EC317}"/>
              </a:ext>
            </a:extLst>
          </p:cNvPr>
          <p:cNvSpPr/>
          <p:nvPr/>
        </p:nvSpPr>
        <p:spPr>
          <a:xfrm>
            <a:off x="10563938"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ectangle 42">
            <a:extLst>
              <a:ext uri="{FF2B5EF4-FFF2-40B4-BE49-F238E27FC236}">
                <a16:creationId xmlns:a16="http://schemas.microsoft.com/office/drawing/2014/main" id="{0E012B12-168B-4FB1-B431-283A4AEC0B67}"/>
              </a:ext>
            </a:extLst>
          </p:cNvPr>
          <p:cNvSpPr/>
          <p:nvPr/>
        </p:nvSpPr>
        <p:spPr>
          <a:xfrm>
            <a:off x="10975691"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Rectangle 43">
            <a:extLst>
              <a:ext uri="{FF2B5EF4-FFF2-40B4-BE49-F238E27FC236}">
                <a16:creationId xmlns:a16="http://schemas.microsoft.com/office/drawing/2014/main" id="{AF13E945-DAF2-492E-A2EC-3AFF879743F4}"/>
              </a:ext>
            </a:extLst>
          </p:cNvPr>
          <p:cNvSpPr/>
          <p:nvPr/>
        </p:nvSpPr>
        <p:spPr>
          <a:xfrm>
            <a:off x="11387444"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 name="Rectangle 44">
            <a:extLst>
              <a:ext uri="{FF2B5EF4-FFF2-40B4-BE49-F238E27FC236}">
                <a16:creationId xmlns:a16="http://schemas.microsoft.com/office/drawing/2014/main" id="{20B6901B-1581-46AF-B52B-BEB5239D05F8}"/>
              </a:ext>
            </a:extLst>
          </p:cNvPr>
          <p:cNvSpPr/>
          <p:nvPr/>
        </p:nvSpPr>
        <p:spPr>
          <a:xfrm>
            <a:off x="11799196" y="4739737"/>
            <a:ext cx="100340" cy="1190051"/>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5973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4DF9AA-4F38-4D70-B3E3-2BD28CCB2C24}"/>
              </a:ext>
            </a:extLst>
          </p:cNvPr>
          <p:cNvSpPr/>
          <p:nvPr/>
        </p:nvSpPr>
        <p:spPr>
          <a:xfrm>
            <a:off x="0" y="0"/>
            <a:ext cx="12192000" cy="136346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Rectangle 12">
            <a:extLst>
              <a:ext uri="{FF2B5EF4-FFF2-40B4-BE49-F238E27FC236}">
                <a16:creationId xmlns:a16="http://schemas.microsoft.com/office/drawing/2014/main" id="{572D19A0-3E9A-4A21-87D4-D65545C5560B}"/>
              </a:ext>
            </a:extLst>
          </p:cNvPr>
          <p:cNvSpPr/>
          <p:nvPr/>
        </p:nvSpPr>
        <p:spPr>
          <a:xfrm>
            <a:off x="0" y="1275906"/>
            <a:ext cx="12192000" cy="361950"/>
          </a:xfrm>
          <a:prstGeom prst="rect">
            <a:avLst/>
          </a:prstGeom>
          <a:solidFill>
            <a:srgbClr val="9C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63FB5DE3-29A9-4C75-A66E-D0F2EC722DB8}"/>
              </a:ext>
            </a:extLst>
          </p:cNvPr>
          <p:cNvSpPr>
            <a:spLocks noGrp="1"/>
          </p:cNvSpPr>
          <p:nvPr>
            <p:ph type="title"/>
          </p:nvPr>
        </p:nvSpPr>
        <p:spPr>
          <a:xfrm>
            <a:off x="428767" y="60232"/>
            <a:ext cx="11417490" cy="1215674"/>
          </a:xfrm>
        </p:spPr>
        <p:txBody>
          <a:bodyPr>
            <a:normAutofit/>
          </a:bodyPr>
          <a:lstStyle/>
          <a:p>
            <a:r>
              <a:rPr lang="en-NZ" dirty="0">
                <a:solidFill>
                  <a:schemeClr val="bg1"/>
                </a:solidFill>
              </a:rPr>
              <a:t>New Zealanders are more open to hearing messages from the Government, but are also more likely to critically evaluate what they’re hearing</a:t>
            </a:r>
          </a:p>
        </p:txBody>
      </p:sp>
      <p:sp>
        <p:nvSpPr>
          <p:cNvPr id="3" name="Text Placeholder 2">
            <a:extLst>
              <a:ext uri="{FF2B5EF4-FFF2-40B4-BE49-F238E27FC236}">
                <a16:creationId xmlns:a16="http://schemas.microsoft.com/office/drawing/2014/main" id="{AAA4791D-388B-4F20-9042-9C3A4A7858FE}"/>
              </a:ext>
            </a:extLst>
          </p:cNvPr>
          <p:cNvSpPr>
            <a:spLocks noGrp="1"/>
          </p:cNvSpPr>
          <p:nvPr>
            <p:ph type="body" sz="quarter" idx="10"/>
          </p:nvPr>
        </p:nvSpPr>
        <p:spPr/>
        <p:txBody>
          <a:bodyPr/>
          <a:lstStyle/>
          <a:p>
            <a:r>
              <a:rPr lang="en-US" dirty="0"/>
              <a:t>The scale points not shown are: No difference, Don’t know, Not applicable</a:t>
            </a:r>
          </a:p>
          <a:p>
            <a:r>
              <a:rPr lang="en-US" dirty="0"/>
              <a:t>Base: All New Zealanders 18+ (n=600)</a:t>
            </a:r>
          </a:p>
        </p:txBody>
      </p:sp>
      <p:graphicFrame>
        <p:nvGraphicFramePr>
          <p:cNvPr id="4" name="Chart 3">
            <a:extLst>
              <a:ext uri="{FF2B5EF4-FFF2-40B4-BE49-F238E27FC236}">
                <a16:creationId xmlns:a16="http://schemas.microsoft.com/office/drawing/2014/main" id="{C864A1F8-1BF2-4488-AF7A-DC18CEE87B23}"/>
              </a:ext>
            </a:extLst>
          </p:cNvPr>
          <p:cNvGraphicFramePr/>
          <p:nvPr>
            <p:extLst>
              <p:ext uri="{D42A27DB-BD31-4B8C-83A1-F6EECF244321}">
                <p14:modId xmlns:p14="http://schemas.microsoft.com/office/powerpoint/2010/main" val="2564043516"/>
              </p:ext>
            </p:extLst>
          </p:nvPr>
        </p:nvGraphicFramePr>
        <p:xfrm>
          <a:off x="378605" y="1303670"/>
          <a:ext cx="11855300" cy="457092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7">
            <a:extLst>
              <a:ext uri="{FF2B5EF4-FFF2-40B4-BE49-F238E27FC236}">
                <a16:creationId xmlns:a16="http://schemas.microsoft.com/office/drawing/2014/main" id="{07D4229E-F816-4807-983A-76E27FD2C549}"/>
              </a:ext>
            </a:extLst>
          </p:cNvPr>
          <p:cNvSpPr txBox="1">
            <a:spLocks/>
          </p:cNvSpPr>
          <p:nvPr/>
        </p:nvSpPr>
        <p:spPr>
          <a:xfrm>
            <a:off x="567532" y="1297337"/>
            <a:ext cx="11056937" cy="31908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Calibri Light" panose="020F0302020204030204" pitchFamily="34" charset="0"/>
              <a:buNone/>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600" dirty="0"/>
              <a:t>Please indicate whether you are more likely to do each in the future than you were before the coronavirus outbreak?</a:t>
            </a:r>
          </a:p>
        </p:txBody>
      </p:sp>
      <p:graphicFrame>
        <p:nvGraphicFramePr>
          <p:cNvPr id="6" name="Table 5">
            <a:extLst>
              <a:ext uri="{FF2B5EF4-FFF2-40B4-BE49-F238E27FC236}">
                <a16:creationId xmlns:a16="http://schemas.microsoft.com/office/drawing/2014/main" id="{E00E5B72-484A-49DF-B253-A81BB176FAEC}"/>
              </a:ext>
            </a:extLst>
          </p:cNvPr>
          <p:cNvGraphicFramePr>
            <a:graphicFrameLocks noGrp="1"/>
          </p:cNvGraphicFramePr>
          <p:nvPr>
            <p:extLst>
              <p:ext uri="{D42A27DB-BD31-4B8C-83A1-F6EECF244321}">
                <p14:modId xmlns:p14="http://schemas.microsoft.com/office/powerpoint/2010/main" val="3793865567"/>
              </p:ext>
            </p:extLst>
          </p:nvPr>
        </p:nvGraphicFramePr>
        <p:xfrm>
          <a:off x="2057399" y="4937471"/>
          <a:ext cx="9873756" cy="1076325"/>
        </p:xfrm>
        <a:graphic>
          <a:graphicData uri="http://schemas.openxmlformats.org/drawingml/2006/table">
            <a:tbl>
              <a:tblPr>
                <a:tableStyleId>{5C22544A-7EE6-4342-B048-85BDC9FD1C3A}</a:tableStyleId>
              </a:tblPr>
              <a:tblGrid>
                <a:gridCol w="1645626">
                  <a:extLst>
                    <a:ext uri="{9D8B030D-6E8A-4147-A177-3AD203B41FA5}">
                      <a16:colId xmlns:a16="http://schemas.microsoft.com/office/drawing/2014/main" val="3371541313"/>
                    </a:ext>
                  </a:extLst>
                </a:gridCol>
                <a:gridCol w="1645626">
                  <a:extLst>
                    <a:ext uri="{9D8B030D-6E8A-4147-A177-3AD203B41FA5}">
                      <a16:colId xmlns:a16="http://schemas.microsoft.com/office/drawing/2014/main" val="1035206423"/>
                    </a:ext>
                  </a:extLst>
                </a:gridCol>
                <a:gridCol w="1645626">
                  <a:extLst>
                    <a:ext uri="{9D8B030D-6E8A-4147-A177-3AD203B41FA5}">
                      <a16:colId xmlns:a16="http://schemas.microsoft.com/office/drawing/2014/main" val="3056555171"/>
                    </a:ext>
                  </a:extLst>
                </a:gridCol>
                <a:gridCol w="1645626">
                  <a:extLst>
                    <a:ext uri="{9D8B030D-6E8A-4147-A177-3AD203B41FA5}">
                      <a16:colId xmlns:a16="http://schemas.microsoft.com/office/drawing/2014/main" val="1790312340"/>
                    </a:ext>
                  </a:extLst>
                </a:gridCol>
                <a:gridCol w="1645626">
                  <a:extLst>
                    <a:ext uri="{9D8B030D-6E8A-4147-A177-3AD203B41FA5}">
                      <a16:colId xmlns:a16="http://schemas.microsoft.com/office/drawing/2014/main" val="2362574089"/>
                    </a:ext>
                  </a:extLst>
                </a:gridCol>
                <a:gridCol w="1645626">
                  <a:extLst>
                    <a:ext uri="{9D8B030D-6E8A-4147-A177-3AD203B41FA5}">
                      <a16:colId xmlns:a16="http://schemas.microsoft.com/office/drawing/2014/main" val="193392927"/>
                    </a:ext>
                  </a:extLst>
                </a:gridCol>
              </a:tblGrid>
              <a:tr h="190500">
                <a:tc>
                  <a:txBody>
                    <a:bodyPr/>
                    <a:lstStyle/>
                    <a:p>
                      <a:pPr algn="ctr" fontAlgn="b"/>
                      <a:r>
                        <a:rPr lang="en-NZ" sz="1400" b="1" u="none" strike="noStrike" dirty="0">
                          <a:effectLst/>
                        </a:rPr>
                        <a:t>Trust the government</a:t>
                      </a:r>
                      <a:endParaRPr lang="en-NZ" sz="140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400" b="1" u="none" strike="noStrike" dirty="0">
                          <a:effectLst/>
                        </a:rPr>
                        <a:t>Follow </a:t>
                      </a:r>
                    </a:p>
                    <a:p>
                      <a:pPr algn="ctr" fontAlgn="b"/>
                      <a:r>
                        <a:rPr lang="en-NZ" sz="1400" b="1" u="none" strike="noStrike" dirty="0">
                          <a:effectLst/>
                        </a:rPr>
                        <a:t>government advice</a:t>
                      </a:r>
                      <a:endParaRPr lang="en-NZ" sz="140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mi-NZ" sz="1400" b="1" i="0" u="none" strike="noStrike" dirty="0">
                          <a:solidFill>
                            <a:srgbClr val="000000"/>
                          </a:solidFill>
                          <a:effectLst/>
                          <a:latin typeface="Calibri" panose="020F0502020204030204" pitchFamily="34" charset="0"/>
                        </a:rPr>
                        <a:t>Paying attention to ads on healthy lifestyles</a:t>
                      </a:r>
                      <a:endParaRPr lang="en-NZ" sz="140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mi-NZ" sz="1400" b="1" i="0" u="none" strike="noStrike" dirty="0">
                          <a:solidFill>
                            <a:srgbClr val="000000"/>
                          </a:solidFill>
                          <a:effectLst/>
                          <a:latin typeface="Calibri" panose="020F0502020204030204" pitchFamily="34" charset="0"/>
                        </a:rPr>
                        <a:t>Paying attention to ads on safety</a:t>
                      </a:r>
                      <a:endParaRPr lang="en-NZ" sz="140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u="none" strike="noStrike" dirty="0">
                          <a:effectLst/>
                        </a:rPr>
                        <a:t>Criticise government policies, if you </a:t>
                      </a:r>
                    </a:p>
                    <a:p>
                      <a:pPr algn="ctr" fontAlgn="b"/>
                      <a:r>
                        <a:rPr lang="en-US" sz="1400" b="1" u="none" strike="noStrike" dirty="0">
                          <a:effectLst/>
                        </a:rPr>
                        <a:t>don't agree with them</a:t>
                      </a:r>
                      <a:endParaRPr lang="en-US" sz="140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u="none" strike="noStrike" dirty="0">
                          <a:effectLst/>
                        </a:rPr>
                        <a:t>Question whether </a:t>
                      </a:r>
                    </a:p>
                    <a:p>
                      <a:pPr algn="ctr" fontAlgn="b"/>
                      <a:r>
                        <a:rPr lang="en-US" sz="1400" b="1" u="none" strike="noStrike" dirty="0">
                          <a:effectLst/>
                        </a:rPr>
                        <a:t>media stories are true </a:t>
                      </a:r>
                      <a:endParaRPr lang="en-US" sz="140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7857133"/>
                  </a:ext>
                </a:extLst>
              </a:tr>
            </a:tbl>
          </a:graphicData>
        </a:graphic>
      </p:graphicFrame>
      <p:cxnSp>
        <p:nvCxnSpPr>
          <p:cNvPr id="9" name="Straight Connector 8">
            <a:extLst>
              <a:ext uri="{FF2B5EF4-FFF2-40B4-BE49-F238E27FC236}">
                <a16:creationId xmlns:a16="http://schemas.microsoft.com/office/drawing/2014/main" id="{98374FF4-E728-4AED-BA9A-02A2F61045AB}"/>
              </a:ext>
            </a:extLst>
          </p:cNvPr>
          <p:cNvCxnSpPr/>
          <p:nvPr/>
        </p:nvCxnSpPr>
        <p:spPr>
          <a:xfrm>
            <a:off x="428767" y="3982915"/>
            <a:ext cx="11335341" cy="0"/>
          </a:xfrm>
          <a:prstGeom prst="line">
            <a:avLst/>
          </a:prstGeom>
          <a:ln>
            <a:solidFill>
              <a:srgbClr val="333F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3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BF9F4-9211-4F79-A4CB-18C8E8DFC5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D420CD8C-CF14-4885-A23D-8CBE637F4143}"/>
              </a:ext>
            </a:extLst>
          </p:cNvPr>
          <p:cNvSpPr/>
          <p:nvPr/>
        </p:nvSpPr>
        <p:spPr>
          <a:xfrm>
            <a:off x="0" y="0"/>
            <a:ext cx="12192000" cy="6852803"/>
          </a:xfrm>
          <a:prstGeom prst="rect">
            <a:avLst/>
          </a:prstGeom>
          <a:gradFill flip="none" rotWithShape="1">
            <a:gsLst>
              <a:gs pos="0">
                <a:srgbClr val="102F43"/>
              </a:gs>
              <a:gs pos="51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A1F2C"/>
              </a:solidFill>
              <a:latin typeface="Mont Heavy DEMO" panose="00000A00000000000000" pitchFamily="50" charset="0"/>
            </a:endParaRPr>
          </a:p>
        </p:txBody>
      </p:sp>
      <p:sp>
        <p:nvSpPr>
          <p:cNvPr id="25" name="Rectangle 24">
            <a:extLst>
              <a:ext uri="{FF2B5EF4-FFF2-40B4-BE49-F238E27FC236}">
                <a16:creationId xmlns:a16="http://schemas.microsoft.com/office/drawing/2014/main" id="{137B913C-3D1D-4E6F-BF68-6DAC0E1DA1A7}"/>
              </a:ext>
            </a:extLst>
          </p:cNvPr>
          <p:cNvSpPr/>
          <p:nvPr/>
        </p:nvSpPr>
        <p:spPr>
          <a:xfrm>
            <a:off x="0" y="3944766"/>
            <a:ext cx="4853354" cy="1243677"/>
          </a:xfrm>
          <a:prstGeom prst="rect">
            <a:avLst/>
          </a:prstGeom>
          <a:solidFill>
            <a:srgbClr val="42A0B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4" name="Picture 23">
            <a:extLst>
              <a:ext uri="{FF2B5EF4-FFF2-40B4-BE49-F238E27FC236}">
                <a16:creationId xmlns:a16="http://schemas.microsoft.com/office/drawing/2014/main" id="{7C31ADC8-455F-4923-8C50-E4F88E1B86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9059" y="5861196"/>
            <a:ext cx="2620261" cy="782395"/>
          </a:xfrm>
          <a:prstGeom prst="rect">
            <a:avLst/>
          </a:prstGeom>
        </p:spPr>
      </p:pic>
      <p:pic>
        <p:nvPicPr>
          <p:cNvPr id="2" name="Picture 1">
            <a:extLst>
              <a:ext uri="{FF2B5EF4-FFF2-40B4-BE49-F238E27FC236}">
                <a16:creationId xmlns:a16="http://schemas.microsoft.com/office/drawing/2014/main" id="{906A3317-2721-4348-9FED-24C60AC1536C}"/>
              </a:ext>
            </a:extLst>
          </p:cNvPr>
          <p:cNvPicPr>
            <a:picLocks noChangeAspect="1"/>
          </p:cNvPicPr>
          <p:nvPr/>
        </p:nvPicPr>
        <p:blipFill>
          <a:blip r:embed="rId4"/>
          <a:stretch>
            <a:fillRect/>
          </a:stretch>
        </p:blipFill>
        <p:spPr>
          <a:xfrm>
            <a:off x="-179589" y="4030713"/>
            <a:ext cx="5212532" cy="1243692"/>
          </a:xfrm>
          <a:prstGeom prst="rect">
            <a:avLst/>
          </a:prstGeom>
        </p:spPr>
      </p:pic>
    </p:spTree>
    <p:extLst>
      <p:ext uri="{BB962C8B-B14F-4D97-AF65-F5344CB8AC3E}">
        <p14:creationId xmlns:p14="http://schemas.microsoft.com/office/powerpoint/2010/main" val="3200462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A4CBE67-3E0E-48B0-AA4C-903287BB0234}"/>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1" y="0"/>
            <a:ext cx="4095714" cy="6145618"/>
          </a:xfrm>
          <a:prstGeom prst="rect">
            <a:avLst/>
          </a:prstGeom>
        </p:spPr>
      </p:pic>
      <p:sp>
        <p:nvSpPr>
          <p:cNvPr id="8" name="Rectangle 7">
            <a:extLst>
              <a:ext uri="{FF2B5EF4-FFF2-40B4-BE49-F238E27FC236}">
                <a16:creationId xmlns:a16="http://schemas.microsoft.com/office/drawing/2014/main" id="{43B63B33-B96F-4AC1-8866-A53D88385F15}"/>
              </a:ext>
            </a:extLst>
          </p:cNvPr>
          <p:cNvSpPr/>
          <p:nvPr/>
        </p:nvSpPr>
        <p:spPr>
          <a:xfrm>
            <a:off x="3689497" y="0"/>
            <a:ext cx="8502503" cy="61456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Rectangle 29">
            <a:extLst>
              <a:ext uri="{FF2B5EF4-FFF2-40B4-BE49-F238E27FC236}">
                <a16:creationId xmlns:a16="http://schemas.microsoft.com/office/drawing/2014/main" id="{7CFDB476-3CB3-461E-A852-BEED299897AD}"/>
              </a:ext>
            </a:extLst>
          </p:cNvPr>
          <p:cNvSpPr/>
          <p:nvPr/>
        </p:nvSpPr>
        <p:spPr>
          <a:xfrm>
            <a:off x="0" y="-1"/>
            <a:ext cx="3689497" cy="6145619"/>
          </a:xfrm>
          <a:prstGeom prst="rect">
            <a:avLst/>
          </a:prstGeom>
          <a:solidFill>
            <a:srgbClr val="42A0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Rectangle 2">
            <a:extLst>
              <a:ext uri="{FF2B5EF4-FFF2-40B4-BE49-F238E27FC236}">
                <a16:creationId xmlns:a16="http://schemas.microsoft.com/office/drawing/2014/main" id="{A3013EE2-B25D-48B2-82B0-DD8F771CAB85}"/>
              </a:ext>
            </a:extLst>
          </p:cNvPr>
          <p:cNvSpPr/>
          <p:nvPr/>
        </p:nvSpPr>
        <p:spPr>
          <a:xfrm>
            <a:off x="928075" y="0"/>
            <a:ext cx="1694263" cy="246675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Oval 14">
            <a:extLst>
              <a:ext uri="{FF2B5EF4-FFF2-40B4-BE49-F238E27FC236}">
                <a16:creationId xmlns:a16="http://schemas.microsoft.com/office/drawing/2014/main" id="{CB8C1CF7-B637-4AA3-B849-92FEFBF4935C}"/>
              </a:ext>
            </a:extLst>
          </p:cNvPr>
          <p:cNvSpPr/>
          <p:nvPr/>
        </p:nvSpPr>
        <p:spPr>
          <a:xfrm>
            <a:off x="3367946" y="1116958"/>
            <a:ext cx="611131" cy="611131"/>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dirty="0"/>
          </a:p>
        </p:txBody>
      </p:sp>
      <p:sp>
        <p:nvSpPr>
          <p:cNvPr id="16" name="Rectangle 15">
            <a:extLst>
              <a:ext uri="{FF2B5EF4-FFF2-40B4-BE49-F238E27FC236}">
                <a16:creationId xmlns:a16="http://schemas.microsoft.com/office/drawing/2014/main" id="{6E2E66A4-4662-4842-8CBF-F39991AC1D42}"/>
              </a:ext>
            </a:extLst>
          </p:cNvPr>
          <p:cNvSpPr/>
          <p:nvPr/>
        </p:nvSpPr>
        <p:spPr>
          <a:xfrm>
            <a:off x="3438095" y="1058235"/>
            <a:ext cx="470000" cy="707886"/>
          </a:xfrm>
          <a:prstGeom prst="rect">
            <a:avLst/>
          </a:prstGeom>
        </p:spPr>
        <p:txBody>
          <a:bodyPr wrap="none">
            <a:spAutoFit/>
          </a:bodyPr>
          <a:lstStyle/>
          <a:p>
            <a:r>
              <a:rPr lang="en-NZ" sz="4000" b="1" dirty="0">
                <a:solidFill>
                  <a:srgbClr val="333F50"/>
                </a:solidFill>
                <a:latin typeface="+mj-lt"/>
              </a:rPr>
              <a:t>1</a:t>
            </a:r>
          </a:p>
        </p:txBody>
      </p:sp>
      <p:sp>
        <p:nvSpPr>
          <p:cNvPr id="19" name="Oval 18">
            <a:extLst>
              <a:ext uri="{FF2B5EF4-FFF2-40B4-BE49-F238E27FC236}">
                <a16:creationId xmlns:a16="http://schemas.microsoft.com/office/drawing/2014/main" id="{BC4A871F-A597-4E24-9146-6EB28B7F2B34}"/>
              </a:ext>
            </a:extLst>
          </p:cNvPr>
          <p:cNvSpPr/>
          <p:nvPr/>
        </p:nvSpPr>
        <p:spPr>
          <a:xfrm>
            <a:off x="3367946" y="2933233"/>
            <a:ext cx="611131" cy="611131"/>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dirty="0"/>
          </a:p>
        </p:txBody>
      </p:sp>
      <p:sp>
        <p:nvSpPr>
          <p:cNvPr id="20" name="Rectangle 19">
            <a:extLst>
              <a:ext uri="{FF2B5EF4-FFF2-40B4-BE49-F238E27FC236}">
                <a16:creationId xmlns:a16="http://schemas.microsoft.com/office/drawing/2014/main" id="{2118BBA3-7B6A-460D-AD66-3B311E600DC6}"/>
              </a:ext>
            </a:extLst>
          </p:cNvPr>
          <p:cNvSpPr/>
          <p:nvPr/>
        </p:nvSpPr>
        <p:spPr>
          <a:xfrm>
            <a:off x="3438095" y="2874510"/>
            <a:ext cx="470000" cy="707886"/>
          </a:xfrm>
          <a:prstGeom prst="rect">
            <a:avLst/>
          </a:prstGeom>
        </p:spPr>
        <p:txBody>
          <a:bodyPr wrap="none">
            <a:spAutoFit/>
          </a:bodyPr>
          <a:lstStyle/>
          <a:p>
            <a:r>
              <a:rPr lang="en-NZ" sz="4000" b="1" dirty="0">
                <a:solidFill>
                  <a:srgbClr val="333F50"/>
                </a:solidFill>
                <a:latin typeface="+mj-lt"/>
              </a:rPr>
              <a:t>2</a:t>
            </a:r>
          </a:p>
        </p:txBody>
      </p:sp>
      <p:sp>
        <p:nvSpPr>
          <p:cNvPr id="22" name="Oval 21">
            <a:extLst>
              <a:ext uri="{FF2B5EF4-FFF2-40B4-BE49-F238E27FC236}">
                <a16:creationId xmlns:a16="http://schemas.microsoft.com/office/drawing/2014/main" id="{D6C3EFF3-36A8-4437-854A-9DA966E54EBB}"/>
              </a:ext>
            </a:extLst>
          </p:cNvPr>
          <p:cNvSpPr/>
          <p:nvPr/>
        </p:nvSpPr>
        <p:spPr>
          <a:xfrm>
            <a:off x="3372242" y="4249970"/>
            <a:ext cx="611131" cy="611131"/>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dirty="0"/>
          </a:p>
        </p:txBody>
      </p:sp>
      <p:sp>
        <p:nvSpPr>
          <p:cNvPr id="23" name="Rectangle 22">
            <a:extLst>
              <a:ext uri="{FF2B5EF4-FFF2-40B4-BE49-F238E27FC236}">
                <a16:creationId xmlns:a16="http://schemas.microsoft.com/office/drawing/2014/main" id="{25E76AD6-CC19-4ADC-A0EA-CE042CEE9E65}"/>
              </a:ext>
            </a:extLst>
          </p:cNvPr>
          <p:cNvSpPr/>
          <p:nvPr/>
        </p:nvSpPr>
        <p:spPr>
          <a:xfrm>
            <a:off x="3442391" y="4191247"/>
            <a:ext cx="470000" cy="707886"/>
          </a:xfrm>
          <a:prstGeom prst="rect">
            <a:avLst/>
          </a:prstGeom>
        </p:spPr>
        <p:txBody>
          <a:bodyPr wrap="none">
            <a:spAutoFit/>
          </a:bodyPr>
          <a:lstStyle/>
          <a:p>
            <a:r>
              <a:rPr lang="en-NZ" sz="4000" b="1" dirty="0">
                <a:solidFill>
                  <a:srgbClr val="333F50"/>
                </a:solidFill>
                <a:latin typeface="+mj-lt"/>
              </a:rPr>
              <a:t>3</a:t>
            </a:r>
          </a:p>
        </p:txBody>
      </p:sp>
      <p:pic>
        <p:nvPicPr>
          <p:cNvPr id="5" name="Picture 4">
            <a:extLst>
              <a:ext uri="{FF2B5EF4-FFF2-40B4-BE49-F238E27FC236}">
                <a16:creationId xmlns:a16="http://schemas.microsoft.com/office/drawing/2014/main" id="{C2E5356F-C3A3-4E8E-BAEA-83A9E731124C}"/>
              </a:ext>
            </a:extLst>
          </p:cNvPr>
          <p:cNvPicPr>
            <a:picLocks noChangeAspect="1"/>
          </p:cNvPicPr>
          <p:nvPr/>
        </p:nvPicPr>
        <p:blipFill>
          <a:blip r:embed="rId3"/>
          <a:stretch>
            <a:fillRect/>
          </a:stretch>
        </p:blipFill>
        <p:spPr>
          <a:xfrm>
            <a:off x="783816" y="642044"/>
            <a:ext cx="1999661" cy="1950889"/>
          </a:xfrm>
          <a:prstGeom prst="rect">
            <a:avLst/>
          </a:prstGeom>
        </p:spPr>
      </p:pic>
      <p:sp>
        <p:nvSpPr>
          <p:cNvPr id="6" name="TextBox 5">
            <a:extLst>
              <a:ext uri="{FF2B5EF4-FFF2-40B4-BE49-F238E27FC236}">
                <a16:creationId xmlns:a16="http://schemas.microsoft.com/office/drawing/2014/main" id="{9D65C352-F047-4D51-B2DE-A8D1CADB75DA}"/>
              </a:ext>
            </a:extLst>
          </p:cNvPr>
          <p:cNvSpPr txBox="1"/>
          <p:nvPr/>
        </p:nvSpPr>
        <p:spPr>
          <a:xfrm>
            <a:off x="4155201" y="1081758"/>
            <a:ext cx="7512191" cy="1384995"/>
          </a:xfrm>
          <a:prstGeom prst="rect">
            <a:avLst/>
          </a:prstGeom>
          <a:noFill/>
        </p:spPr>
        <p:txBody>
          <a:bodyPr wrap="square" rtlCol="0">
            <a:spAutoFit/>
          </a:bodyPr>
          <a:lstStyle/>
          <a:p>
            <a:r>
              <a:rPr lang="en-US" sz="2800" b="1" dirty="0"/>
              <a:t>Improved perceptions of the public sector provided a strong platform for the Government’s COVID-19 response</a:t>
            </a:r>
            <a:endParaRPr lang="en-NZ" sz="2800" b="1" dirty="0"/>
          </a:p>
        </p:txBody>
      </p:sp>
      <p:sp>
        <p:nvSpPr>
          <p:cNvPr id="24" name="TextBox 23">
            <a:extLst>
              <a:ext uri="{FF2B5EF4-FFF2-40B4-BE49-F238E27FC236}">
                <a16:creationId xmlns:a16="http://schemas.microsoft.com/office/drawing/2014/main" id="{E023B801-527C-4430-813E-726C6D561531}"/>
              </a:ext>
            </a:extLst>
          </p:cNvPr>
          <p:cNvSpPr txBox="1"/>
          <p:nvPr/>
        </p:nvSpPr>
        <p:spPr>
          <a:xfrm>
            <a:off x="4155201" y="3005769"/>
            <a:ext cx="7512191" cy="523220"/>
          </a:xfrm>
          <a:prstGeom prst="rect">
            <a:avLst/>
          </a:prstGeom>
          <a:noFill/>
        </p:spPr>
        <p:txBody>
          <a:bodyPr wrap="square" rtlCol="0">
            <a:spAutoFit/>
          </a:bodyPr>
          <a:lstStyle/>
          <a:p>
            <a:r>
              <a:rPr lang="en-US" sz="2800" b="1" dirty="0"/>
              <a:t>Building legitimacy of purpose is essential</a:t>
            </a:r>
            <a:endParaRPr lang="en-NZ" sz="2800" b="1" dirty="0"/>
          </a:p>
        </p:txBody>
      </p:sp>
      <p:sp>
        <p:nvSpPr>
          <p:cNvPr id="25" name="TextBox 24">
            <a:extLst>
              <a:ext uri="{FF2B5EF4-FFF2-40B4-BE49-F238E27FC236}">
                <a16:creationId xmlns:a16="http://schemas.microsoft.com/office/drawing/2014/main" id="{2DB466D9-AE24-4A9E-B8CD-3BE51722A368}"/>
              </a:ext>
            </a:extLst>
          </p:cNvPr>
          <p:cNvSpPr txBox="1"/>
          <p:nvPr/>
        </p:nvSpPr>
        <p:spPr>
          <a:xfrm>
            <a:off x="4155201" y="4191247"/>
            <a:ext cx="7866223" cy="954107"/>
          </a:xfrm>
          <a:prstGeom prst="rect">
            <a:avLst/>
          </a:prstGeom>
          <a:noFill/>
        </p:spPr>
        <p:txBody>
          <a:bodyPr wrap="square" rtlCol="0">
            <a:spAutoFit/>
          </a:bodyPr>
          <a:lstStyle/>
          <a:p>
            <a:r>
              <a:rPr lang="en-US" sz="2800" b="1" dirty="0"/>
              <a:t>Delivering outstanding experiences will become even more critical in COVID-19 times</a:t>
            </a:r>
            <a:endParaRPr lang="en-NZ" sz="2800" b="1" dirty="0"/>
          </a:p>
        </p:txBody>
      </p:sp>
    </p:spTree>
    <p:extLst>
      <p:ext uri="{BB962C8B-B14F-4D97-AF65-F5344CB8AC3E}">
        <p14:creationId xmlns:p14="http://schemas.microsoft.com/office/powerpoint/2010/main" val="304990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A4CBE67-3E0E-48B0-AA4C-903287BB0234}"/>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1" y="0"/>
            <a:ext cx="4095714" cy="6145618"/>
          </a:xfrm>
          <a:prstGeom prst="rect">
            <a:avLst/>
          </a:prstGeom>
        </p:spPr>
      </p:pic>
      <p:sp>
        <p:nvSpPr>
          <p:cNvPr id="8" name="Rectangle 7">
            <a:extLst>
              <a:ext uri="{FF2B5EF4-FFF2-40B4-BE49-F238E27FC236}">
                <a16:creationId xmlns:a16="http://schemas.microsoft.com/office/drawing/2014/main" id="{43B63B33-B96F-4AC1-8866-A53D88385F15}"/>
              </a:ext>
            </a:extLst>
          </p:cNvPr>
          <p:cNvSpPr/>
          <p:nvPr/>
        </p:nvSpPr>
        <p:spPr>
          <a:xfrm>
            <a:off x="3689497" y="0"/>
            <a:ext cx="8502503" cy="61456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Rectangle 29">
            <a:extLst>
              <a:ext uri="{FF2B5EF4-FFF2-40B4-BE49-F238E27FC236}">
                <a16:creationId xmlns:a16="http://schemas.microsoft.com/office/drawing/2014/main" id="{7CFDB476-3CB3-461E-A852-BEED299897AD}"/>
              </a:ext>
            </a:extLst>
          </p:cNvPr>
          <p:cNvSpPr/>
          <p:nvPr/>
        </p:nvSpPr>
        <p:spPr>
          <a:xfrm>
            <a:off x="0" y="-1"/>
            <a:ext cx="3689497" cy="6145619"/>
          </a:xfrm>
          <a:prstGeom prst="rect">
            <a:avLst/>
          </a:prstGeom>
          <a:solidFill>
            <a:srgbClr val="42A0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TextBox 27">
            <a:extLst>
              <a:ext uri="{FF2B5EF4-FFF2-40B4-BE49-F238E27FC236}">
                <a16:creationId xmlns:a16="http://schemas.microsoft.com/office/drawing/2014/main" id="{0A4A2949-6E19-456B-A059-5CB48DFD0007}"/>
              </a:ext>
            </a:extLst>
          </p:cNvPr>
          <p:cNvSpPr txBox="1"/>
          <p:nvPr/>
        </p:nvSpPr>
        <p:spPr>
          <a:xfrm>
            <a:off x="4006682" y="1800701"/>
            <a:ext cx="7714781" cy="3893245"/>
          </a:xfrm>
          <a:prstGeom prst="rect">
            <a:avLst/>
          </a:prstGeom>
          <a:noFill/>
        </p:spPr>
        <p:txBody>
          <a:bodyPr wrap="square" rtlCol="0">
            <a:spAutoFit/>
          </a:bodyPr>
          <a:lstStyle/>
          <a:p>
            <a:pPr>
              <a:lnSpc>
                <a:spcPts val="2500"/>
              </a:lnSpc>
              <a:spcAft>
                <a:spcPts val="1200"/>
              </a:spcAft>
            </a:pPr>
            <a:r>
              <a:rPr lang="en-NZ" sz="1600" dirty="0"/>
              <a:t>In the days leading up to COVID-19 Alert Level 4 i.e. "lockdown", New Zealand citizens placed greater weight on attributes relating to trust when evaluating the reputation of the nation's public sector agencies. These include being trustworthy, listening to the public, protecting an individual's private information and using taxpayer money responsibly.</a:t>
            </a:r>
          </a:p>
          <a:p>
            <a:pPr>
              <a:lnSpc>
                <a:spcPts val="2500"/>
              </a:lnSpc>
              <a:spcAft>
                <a:spcPts val="1200"/>
              </a:spcAft>
            </a:pPr>
            <a:r>
              <a:rPr lang="en-NZ" sz="1600" dirty="0"/>
              <a:t>Over the past four years, we have seen ratings for these trust attributes gradually improve. This positive trend also extends to the other three reputation pillars. This meant New Zealand entered the COVID-19 response with agencies favourably positioned in the hearts and minds of the public.</a:t>
            </a:r>
          </a:p>
          <a:p>
            <a:pPr>
              <a:lnSpc>
                <a:spcPts val="2500"/>
              </a:lnSpc>
              <a:spcAft>
                <a:spcPts val="1200"/>
              </a:spcAft>
            </a:pPr>
            <a:r>
              <a:rPr lang="en-NZ" sz="1600" dirty="0"/>
              <a:t>This helped provide the Government with a solid platform to deliver clear and effective COVID-19 communications. </a:t>
            </a:r>
          </a:p>
        </p:txBody>
      </p:sp>
      <p:sp>
        <p:nvSpPr>
          <p:cNvPr id="3" name="Rectangle 2">
            <a:extLst>
              <a:ext uri="{FF2B5EF4-FFF2-40B4-BE49-F238E27FC236}">
                <a16:creationId xmlns:a16="http://schemas.microsoft.com/office/drawing/2014/main" id="{A3013EE2-B25D-48B2-82B0-DD8F771CAB85}"/>
              </a:ext>
            </a:extLst>
          </p:cNvPr>
          <p:cNvSpPr/>
          <p:nvPr/>
        </p:nvSpPr>
        <p:spPr>
          <a:xfrm>
            <a:off x="1016219" y="0"/>
            <a:ext cx="1694263" cy="246675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6EFA44C-F029-47FF-973F-9FBDBAF0F1BB}"/>
              </a:ext>
            </a:extLst>
          </p:cNvPr>
          <p:cNvSpPr>
            <a:spLocks noGrp="1"/>
          </p:cNvSpPr>
          <p:nvPr>
            <p:ph type="ctrTitle"/>
          </p:nvPr>
        </p:nvSpPr>
        <p:spPr>
          <a:xfrm>
            <a:off x="878507" y="394881"/>
            <a:ext cx="1969687" cy="635000"/>
          </a:xfrm>
        </p:spPr>
        <p:txBody>
          <a:bodyPr>
            <a:noAutofit/>
          </a:bodyPr>
          <a:lstStyle/>
          <a:p>
            <a:pPr algn="ctr"/>
            <a:r>
              <a:rPr lang="en-NZ" sz="3600" b="1" dirty="0">
                <a:solidFill>
                  <a:schemeClr val="bg1"/>
                </a:solidFill>
              </a:rPr>
              <a:t>TAKE</a:t>
            </a:r>
            <a:br>
              <a:rPr lang="en-NZ" sz="3600" b="1" dirty="0">
                <a:solidFill>
                  <a:schemeClr val="bg1"/>
                </a:solidFill>
              </a:rPr>
            </a:br>
            <a:r>
              <a:rPr lang="en-NZ" sz="3600" b="1" dirty="0">
                <a:solidFill>
                  <a:schemeClr val="bg1"/>
                </a:solidFill>
              </a:rPr>
              <a:t>OUT </a:t>
            </a:r>
          </a:p>
        </p:txBody>
      </p:sp>
      <p:sp>
        <p:nvSpPr>
          <p:cNvPr id="9" name="Rectangle 8">
            <a:extLst>
              <a:ext uri="{FF2B5EF4-FFF2-40B4-BE49-F238E27FC236}">
                <a16:creationId xmlns:a16="http://schemas.microsoft.com/office/drawing/2014/main" id="{E15ABAD9-DD0C-46E0-B454-671CE8D29631}"/>
              </a:ext>
            </a:extLst>
          </p:cNvPr>
          <p:cNvSpPr/>
          <p:nvPr/>
        </p:nvSpPr>
        <p:spPr>
          <a:xfrm>
            <a:off x="1599496" y="1324604"/>
            <a:ext cx="527709" cy="830997"/>
          </a:xfrm>
          <a:prstGeom prst="rect">
            <a:avLst/>
          </a:prstGeom>
        </p:spPr>
        <p:txBody>
          <a:bodyPr wrap="none">
            <a:spAutoFit/>
          </a:bodyPr>
          <a:lstStyle/>
          <a:p>
            <a:r>
              <a:rPr lang="en-NZ" sz="4800" b="1" dirty="0">
                <a:solidFill>
                  <a:srgbClr val="42A0BE"/>
                </a:solidFill>
                <a:latin typeface="+mj-lt"/>
              </a:rPr>
              <a:t>1</a:t>
            </a:r>
          </a:p>
        </p:txBody>
      </p:sp>
      <p:sp>
        <p:nvSpPr>
          <p:cNvPr id="14" name="Oval 13">
            <a:extLst>
              <a:ext uri="{FF2B5EF4-FFF2-40B4-BE49-F238E27FC236}">
                <a16:creationId xmlns:a16="http://schemas.microsoft.com/office/drawing/2014/main" id="{E5A4BD24-7790-4411-973C-25B0CAEC1204}"/>
              </a:ext>
            </a:extLst>
          </p:cNvPr>
          <p:cNvSpPr/>
          <p:nvPr/>
        </p:nvSpPr>
        <p:spPr>
          <a:xfrm>
            <a:off x="1439513" y="1319972"/>
            <a:ext cx="847674" cy="84767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a:p>
        </p:txBody>
      </p:sp>
      <p:sp>
        <p:nvSpPr>
          <p:cNvPr id="4" name="TextBox 3">
            <a:extLst>
              <a:ext uri="{FF2B5EF4-FFF2-40B4-BE49-F238E27FC236}">
                <a16:creationId xmlns:a16="http://schemas.microsoft.com/office/drawing/2014/main" id="{A46D30ED-3FD5-4BDE-9226-2EB4733A0DA1}"/>
              </a:ext>
            </a:extLst>
          </p:cNvPr>
          <p:cNvSpPr txBox="1"/>
          <p:nvPr/>
        </p:nvSpPr>
        <p:spPr>
          <a:xfrm>
            <a:off x="4006682" y="179865"/>
            <a:ext cx="7286777" cy="1384995"/>
          </a:xfrm>
          <a:prstGeom prst="rect">
            <a:avLst/>
          </a:prstGeom>
          <a:noFill/>
        </p:spPr>
        <p:txBody>
          <a:bodyPr wrap="square" rtlCol="0">
            <a:spAutoFit/>
          </a:bodyPr>
          <a:lstStyle/>
          <a:p>
            <a:r>
              <a:rPr lang="en-NZ" sz="2800" dirty="0">
                <a:latin typeface="Arial Black" panose="020B0A04020102020204" pitchFamily="34" charset="0"/>
              </a:rPr>
              <a:t>Improved perceptions of the public sector provided the perfect platform for effective COVID communications</a:t>
            </a:r>
          </a:p>
        </p:txBody>
      </p:sp>
    </p:spTree>
    <p:extLst>
      <p:ext uri="{BB962C8B-B14F-4D97-AF65-F5344CB8AC3E}">
        <p14:creationId xmlns:p14="http://schemas.microsoft.com/office/powerpoint/2010/main" val="167219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644293-6D5D-4051-959F-6908DEAC8B4D}"/>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0" y="0"/>
            <a:ext cx="3689496" cy="6145618"/>
          </a:xfrm>
          <a:prstGeom prst="rect">
            <a:avLst/>
          </a:prstGeom>
        </p:spPr>
      </p:pic>
      <p:sp>
        <p:nvSpPr>
          <p:cNvPr id="29" name="Rectangle 28">
            <a:extLst>
              <a:ext uri="{FF2B5EF4-FFF2-40B4-BE49-F238E27FC236}">
                <a16:creationId xmlns:a16="http://schemas.microsoft.com/office/drawing/2014/main" id="{4A2D109A-1A8C-4052-A726-5E5F61F8810B}"/>
              </a:ext>
            </a:extLst>
          </p:cNvPr>
          <p:cNvSpPr/>
          <p:nvPr/>
        </p:nvSpPr>
        <p:spPr>
          <a:xfrm>
            <a:off x="3689497" y="0"/>
            <a:ext cx="8502503" cy="61456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3" name="Rectangle 32">
            <a:extLst>
              <a:ext uri="{FF2B5EF4-FFF2-40B4-BE49-F238E27FC236}">
                <a16:creationId xmlns:a16="http://schemas.microsoft.com/office/drawing/2014/main" id="{C535C21B-8A46-473D-BB94-41DE3A1217E2}"/>
              </a:ext>
            </a:extLst>
          </p:cNvPr>
          <p:cNvSpPr/>
          <p:nvPr/>
        </p:nvSpPr>
        <p:spPr>
          <a:xfrm>
            <a:off x="0" y="-1"/>
            <a:ext cx="3689497" cy="6145619"/>
          </a:xfrm>
          <a:prstGeom prst="rect">
            <a:avLst/>
          </a:prstGeom>
          <a:solidFill>
            <a:srgbClr val="69894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Rectangle 34">
            <a:extLst>
              <a:ext uri="{FF2B5EF4-FFF2-40B4-BE49-F238E27FC236}">
                <a16:creationId xmlns:a16="http://schemas.microsoft.com/office/drawing/2014/main" id="{2773054B-5507-4A82-BE72-8A13CFB8BF8B}"/>
              </a:ext>
            </a:extLst>
          </p:cNvPr>
          <p:cNvSpPr/>
          <p:nvPr/>
        </p:nvSpPr>
        <p:spPr>
          <a:xfrm>
            <a:off x="1016219" y="0"/>
            <a:ext cx="1694263" cy="246675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Title 1">
            <a:extLst>
              <a:ext uri="{FF2B5EF4-FFF2-40B4-BE49-F238E27FC236}">
                <a16:creationId xmlns:a16="http://schemas.microsoft.com/office/drawing/2014/main" id="{55AEB705-8C17-4BC6-924E-1381869CDCFD}"/>
              </a:ext>
            </a:extLst>
          </p:cNvPr>
          <p:cNvSpPr txBox="1">
            <a:spLocks/>
          </p:cNvSpPr>
          <p:nvPr/>
        </p:nvSpPr>
        <p:spPr>
          <a:xfrm>
            <a:off x="878507" y="394881"/>
            <a:ext cx="1969687"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sz="3600" b="1">
                <a:solidFill>
                  <a:schemeClr val="bg1"/>
                </a:solidFill>
              </a:rPr>
              <a:t>TAKE</a:t>
            </a:r>
            <a:br>
              <a:rPr lang="en-NZ" sz="3600" b="1">
                <a:solidFill>
                  <a:schemeClr val="bg1"/>
                </a:solidFill>
              </a:rPr>
            </a:br>
            <a:r>
              <a:rPr lang="en-NZ" sz="3600" b="1">
                <a:solidFill>
                  <a:schemeClr val="bg1"/>
                </a:solidFill>
              </a:rPr>
              <a:t>OUT </a:t>
            </a:r>
            <a:endParaRPr lang="en-NZ" sz="3600" b="1" dirty="0">
              <a:solidFill>
                <a:schemeClr val="bg1"/>
              </a:solidFill>
            </a:endParaRPr>
          </a:p>
        </p:txBody>
      </p:sp>
      <p:sp>
        <p:nvSpPr>
          <p:cNvPr id="37" name="Rectangle 36">
            <a:extLst>
              <a:ext uri="{FF2B5EF4-FFF2-40B4-BE49-F238E27FC236}">
                <a16:creationId xmlns:a16="http://schemas.microsoft.com/office/drawing/2014/main" id="{E76048BD-7797-42B2-A52E-94E08352BD29}"/>
              </a:ext>
            </a:extLst>
          </p:cNvPr>
          <p:cNvSpPr/>
          <p:nvPr/>
        </p:nvSpPr>
        <p:spPr>
          <a:xfrm>
            <a:off x="1599496" y="1324604"/>
            <a:ext cx="527709" cy="830997"/>
          </a:xfrm>
          <a:prstGeom prst="rect">
            <a:avLst/>
          </a:prstGeom>
        </p:spPr>
        <p:txBody>
          <a:bodyPr wrap="none">
            <a:spAutoFit/>
          </a:bodyPr>
          <a:lstStyle/>
          <a:p>
            <a:r>
              <a:rPr lang="en-NZ" sz="4800" b="1" dirty="0">
                <a:solidFill>
                  <a:srgbClr val="698940"/>
                </a:solidFill>
                <a:latin typeface="+mj-lt"/>
              </a:rPr>
              <a:t>2</a:t>
            </a:r>
          </a:p>
        </p:txBody>
      </p:sp>
      <p:sp>
        <p:nvSpPr>
          <p:cNvPr id="38" name="Oval 37">
            <a:extLst>
              <a:ext uri="{FF2B5EF4-FFF2-40B4-BE49-F238E27FC236}">
                <a16:creationId xmlns:a16="http://schemas.microsoft.com/office/drawing/2014/main" id="{48C96B56-33B9-4BAA-9F70-8C90168C76BB}"/>
              </a:ext>
            </a:extLst>
          </p:cNvPr>
          <p:cNvSpPr/>
          <p:nvPr/>
        </p:nvSpPr>
        <p:spPr>
          <a:xfrm>
            <a:off x="1439513" y="1319972"/>
            <a:ext cx="847674" cy="84767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a:p>
        </p:txBody>
      </p:sp>
      <p:sp>
        <p:nvSpPr>
          <p:cNvPr id="3" name="Rectangle 2">
            <a:extLst>
              <a:ext uri="{FF2B5EF4-FFF2-40B4-BE49-F238E27FC236}">
                <a16:creationId xmlns:a16="http://schemas.microsoft.com/office/drawing/2014/main" id="{AE2E7C46-5632-4E5A-B567-BDFF1E3392B6}"/>
              </a:ext>
            </a:extLst>
          </p:cNvPr>
          <p:cNvSpPr/>
          <p:nvPr/>
        </p:nvSpPr>
        <p:spPr>
          <a:xfrm>
            <a:off x="3887969" y="1319972"/>
            <a:ext cx="8079208" cy="3418756"/>
          </a:xfrm>
          <a:prstGeom prst="rect">
            <a:avLst/>
          </a:prstGeom>
        </p:spPr>
        <p:txBody>
          <a:bodyPr wrap="square">
            <a:spAutoFit/>
          </a:bodyPr>
          <a:lstStyle/>
          <a:p>
            <a:pPr lvl="0">
              <a:lnSpc>
                <a:spcPts val="2500"/>
              </a:lnSpc>
              <a:spcAft>
                <a:spcPts val="1200"/>
              </a:spcAft>
            </a:pPr>
            <a:r>
              <a:rPr lang="en-NZ" sz="1600" dirty="0">
                <a:solidFill>
                  <a:prstClr val="black"/>
                </a:solidFill>
              </a:rPr>
              <a:t>This year we started to explore the issue of agency purpose. This new area of inquiry was in response to previous deep dive reports for various agencies where it appeared the level of support (particularly lack of support) for an agency's purpose was placing a ceiling on the reputation heights it could achieve.</a:t>
            </a:r>
          </a:p>
          <a:p>
            <a:pPr lvl="0">
              <a:lnSpc>
                <a:spcPts val="2500"/>
              </a:lnSpc>
              <a:spcAft>
                <a:spcPts val="1200"/>
              </a:spcAft>
            </a:pPr>
            <a:r>
              <a:rPr lang="en-NZ" sz="1600" dirty="0">
                <a:solidFill>
                  <a:prstClr val="black"/>
                </a:solidFill>
              </a:rPr>
              <a:t>We examined purpose through two lenses. The first was the degree to which the public understands the role of the agency. This had a very weak, almost non-existent relationship with reputation. The second was through legitimacy of purpose, or more precisely the extent to which the public agreed that the agency's work was important for New Zealand. This had a much stronger impact on reputation, emphasising the need for agencies to build support for their work in order to achieve higher reputation levels.</a:t>
            </a:r>
          </a:p>
        </p:txBody>
      </p:sp>
      <p:pic>
        <p:nvPicPr>
          <p:cNvPr id="4" name="Picture 3">
            <a:extLst>
              <a:ext uri="{FF2B5EF4-FFF2-40B4-BE49-F238E27FC236}">
                <a16:creationId xmlns:a16="http://schemas.microsoft.com/office/drawing/2014/main" id="{A645B73A-9E07-4F53-96DD-099C98A750E2}"/>
              </a:ext>
            </a:extLst>
          </p:cNvPr>
          <p:cNvPicPr>
            <a:picLocks noChangeAspect="1"/>
          </p:cNvPicPr>
          <p:nvPr/>
        </p:nvPicPr>
        <p:blipFill>
          <a:blip r:embed="rId3"/>
          <a:stretch>
            <a:fillRect/>
          </a:stretch>
        </p:blipFill>
        <p:spPr>
          <a:xfrm>
            <a:off x="3761250" y="570099"/>
            <a:ext cx="8279086" cy="749873"/>
          </a:xfrm>
          <a:prstGeom prst="rect">
            <a:avLst/>
          </a:prstGeom>
        </p:spPr>
      </p:pic>
    </p:spTree>
    <p:extLst>
      <p:ext uri="{BB962C8B-B14F-4D97-AF65-F5344CB8AC3E}">
        <p14:creationId xmlns:p14="http://schemas.microsoft.com/office/powerpoint/2010/main" val="2042830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64F5518-5550-4CA6-B0F6-DBF7A35B91B0}"/>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1" y="0"/>
            <a:ext cx="3689497" cy="6145619"/>
          </a:xfrm>
          <a:prstGeom prst="rect">
            <a:avLst/>
          </a:prstGeom>
        </p:spPr>
      </p:pic>
      <p:sp>
        <p:nvSpPr>
          <p:cNvPr id="29" name="Rectangle 28">
            <a:extLst>
              <a:ext uri="{FF2B5EF4-FFF2-40B4-BE49-F238E27FC236}">
                <a16:creationId xmlns:a16="http://schemas.microsoft.com/office/drawing/2014/main" id="{973FB09B-2CCE-4556-AFF3-10E69D110B95}"/>
              </a:ext>
            </a:extLst>
          </p:cNvPr>
          <p:cNvSpPr/>
          <p:nvPr/>
        </p:nvSpPr>
        <p:spPr>
          <a:xfrm>
            <a:off x="3689497" y="0"/>
            <a:ext cx="8502503" cy="61456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3" name="Rectangle 32">
            <a:extLst>
              <a:ext uri="{FF2B5EF4-FFF2-40B4-BE49-F238E27FC236}">
                <a16:creationId xmlns:a16="http://schemas.microsoft.com/office/drawing/2014/main" id="{7E0C51D6-152C-48E6-BA39-498397D8B438}"/>
              </a:ext>
            </a:extLst>
          </p:cNvPr>
          <p:cNvSpPr/>
          <p:nvPr/>
        </p:nvSpPr>
        <p:spPr>
          <a:xfrm>
            <a:off x="-1" y="-1"/>
            <a:ext cx="3689497" cy="6145619"/>
          </a:xfrm>
          <a:prstGeom prst="rect">
            <a:avLst/>
          </a:prstGeom>
          <a:solidFill>
            <a:srgbClr val="D1B41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Rectangle 33">
            <a:extLst>
              <a:ext uri="{FF2B5EF4-FFF2-40B4-BE49-F238E27FC236}">
                <a16:creationId xmlns:a16="http://schemas.microsoft.com/office/drawing/2014/main" id="{6CAC9220-5264-40BC-BF7B-1DF75C97123A}"/>
              </a:ext>
            </a:extLst>
          </p:cNvPr>
          <p:cNvSpPr/>
          <p:nvPr/>
        </p:nvSpPr>
        <p:spPr>
          <a:xfrm>
            <a:off x="1016219" y="0"/>
            <a:ext cx="1694263" cy="246675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Title 1">
            <a:extLst>
              <a:ext uri="{FF2B5EF4-FFF2-40B4-BE49-F238E27FC236}">
                <a16:creationId xmlns:a16="http://schemas.microsoft.com/office/drawing/2014/main" id="{346CFFE1-4EC4-4C9B-A926-EEAA7413C9EA}"/>
              </a:ext>
            </a:extLst>
          </p:cNvPr>
          <p:cNvSpPr txBox="1">
            <a:spLocks/>
          </p:cNvSpPr>
          <p:nvPr/>
        </p:nvSpPr>
        <p:spPr>
          <a:xfrm>
            <a:off x="878507" y="394881"/>
            <a:ext cx="1969687"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sz="3600" b="1">
                <a:solidFill>
                  <a:schemeClr val="bg1"/>
                </a:solidFill>
              </a:rPr>
              <a:t>TAKE</a:t>
            </a:r>
            <a:br>
              <a:rPr lang="en-NZ" sz="3600" b="1">
                <a:solidFill>
                  <a:schemeClr val="bg1"/>
                </a:solidFill>
              </a:rPr>
            </a:br>
            <a:r>
              <a:rPr lang="en-NZ" sz="3600" b="1">
                <a:solidFill>
                  <a:schemeClr val="bg1"/>
                </a:solidFill>
              </a:rPr>
              <a:t>OUT </a:t>
            </a:r>
            <a:endParaRPr lang="en-NZ" sz="3600" b="1" dirty="0">
              <a:solidFill>
                <a:schemeClr val="bg1"/>
              </a:solidFill>
            </a:endParaRPr>
          </a:p>
        </p:txBody>
      </p:sp>
      <p:sp>
        <p:nvSpPr>
          <p:cNvPr id="36" name="Rectangle 35">
            <a:extLst>
              <a:ext uri="{FF2B5EF4-FFF2-40B4-BE49-F238E27FC236}">
                <a16:creationId xmlns:a16="http://schemas.microsoft.com/office/drawing/2014/main" id="{86F28CD3-1B20-4D84-9601-E57A216782E2}"/>
              </a:ext>
            </a:extLst>
          </p:cNvPr>
          <p:cNvSpPr/>
          <p:nvPr/>
        </p:nvSpPr>
        <p:spPr>
          <a:xfrm>
            <a:off x="1599496" y="1338252"/>
            <a:ext cx="527709" cy="830997"/>
          </a:xfrm>
          <a:prstGeom prst="rect">
            <a:avLst/>
          </a:prstGeom>
        </p:spPr>
        <p:txBody>
          <a:bodyPr wrap="none">
            <a:spAutoFit/>
          </a:bodyPr>
          <a:lstStyle/>
          <a:p>
            <a:r>
              <a:rPr lang="en-NZ" sz="4800" b="1" dirty="0">
                <a:solidFill>
                  <a:srgbClr val="D1B417"/>
                </a:solidFill>
                <a:latin typeface="+mj-lt"/>
              </a:rPr>
              <a:t>3</a:t>
            </a:r>
          </a:p>
        </p:txBody>
      </p:sp>
      <p:sp>
        <p:nvSpPr>
          <p:cNvPr id="37" name="Oval 36">
            <a:extLst>
              <a:ext uri="{FF2B5EF4-FFF2-40B4-BE49-F238E27FC236}">
                <a16:creationId xmlns:a16="http://schemas.microsoft.com/office/drawing/2014/main" id="{A35F91C9-F21F-4B53-9EC4-69D3081C0C1E}"/>
              </a:ext>
            </a:extLst>
          </p:cNvPr>
          <p:cNvSpPr/>
          <p:nvPr/>
        </p:nvSpPr>
        <p:spPr>
          <a:xfrm>
            <a:off x="1439513" y="1319972"/>
            <a:ext cx="847674" cy="84767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a:p>
        </p:txBody>
      </p:sp>
      <p:sp>
        <p:nvSpPr>
          <p:cNvPr id="3" name="Rectangle 2">
            <a:extLst>
              <a:ext uri="{FF2B5EF4-FFF2-40B4-BE49-F238E27FC236}">
                <a16:creationId xmlns:a16="http://schemas.microsoft.com/office/drawing/2014/main" id="{48B4641D-C058-409A-9385-051E3817387F}"/>
              </a:ext>
            </a:extLst>
          </p:cNvPr>
          <p:cNvSpPr/>
          <p:nvPr/>
        </p:nvSpPr>
        <p:spPr>
          <a:xfrm>
            <a:off x="3950376" y="1940856"/>
            <a:ext cx="7468772" cy="2456955"/>
          </a:xfrm>
          <a:prstGeom prst="rect">
            <a:avLst/>
          </a:prstGeom>
        </p:spPr>
        <p:txBody>
          <a:bodyPr wrap="square">
            <a:spAutoFit/>
          </a:bodyPr>
          <a:lstStyle/>
          <a:p>
            <a:pPr lvl="0">
              <a:lnSpc>
                <a:spcPts val="2500"/>
              </a:lnSpc>
              <a:spcAft>
                <a:spcPts val="1200"/>
              </a:spcAft>
            </a:pPr>
            <a:r>
              <a:rPr lang="en-NZ" sz="1600" dirty="0">
                <a:solidFill>
                  <a:prstClr val="black"/>
                </a:solidFill>
              </a:rPr>
              <a:t>Last year, we clearly demonstrated the impact positive and negative experiences have on the level of advocacy and criticism an agency can expect to receive. We also showed these effects can last for up to a decade and sometimes longer.</a:t>
            </a:r>
          </a:p>
          <a:p>
            <a:pPr lvl="0">
              <a:lnSpc>
                <a:spcPts val="2500"/>
              </a:lnSpc>
              <a:spcAft>
                <a:spcPts val="1200"/>
              </a:spcAft>
            </a:pPr>
            <a:r>
              <a:rPr lang="en-NZ" sz="1600" dirty="0">
                <a:solidFill>
                  <a:prstClr val="black"/>
                </a:solidFill>
              </a:rPr>
              <a:t>Yet many agencies are continuing to provide less than ideal experiences which have undesirable impacts on their reputation. The COVID-19 response provides agencies with the opportunity to break the mould even though the circumstances will be challenging and potential demand for services at record levels. </a:t>
            </a:r>
          </a:p>
        </p:txBody>
      </p:sp>
      <p:pic>
        <p:nvPicPr>
          <p:cNvPr id="4" name="Picture 3">
            <a:extLst>
              <a:ext uri="{FF2B5EF4-FFF2-40B4-BE49-F238E27FC236}">
                <a16:creationId xmlns:a16="http://schemas.microsoft.com/office/drawing/2014/main" id="{06DA5151-EC10-482B-BA01-D692C990C7D2}"/>
              </a:ext>
            </a:extLst>
          </p:cNvPr>
          <p:cNvPicPr>
            <a:picLocks noChangeAspect="1"/>
          </p:cNvPicPr>
          <p:nvPr/>
        </p:nvPicPr>
        <p:blipFill>
          <a:blip r:embed="rId3"/>
          <a:stretch>
            <a:fillRect/>
          </a:stretch>
        </p:blipFill>
        <p:spPr>
          <a:xfrm>
            <a:off x="3827208" y="337469"/>
            <a:ext cx="7218290" cy="1603387"/>
          </a:xfrm>
          <a:prstGeom prst="rect">
            <a:avLst/>
          </a:prstGeom>
        </p:spPr>
      </p:pic>
    </p:spTree>
    <p:extLst>
      <p:ext uri="{BB962C8B-B14F-4D97-AF65-F5344CB8AC3E}">
        <p14:creationId xmlns:p14="http://schemas.microsoft.com/office/powerpoint/2010/main" val="225509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7551E8-0A28-4E6C-AF7B-9268507DB4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
          <a:stretch/>
        </p:blipFill>
        <p:spPr>
          <a:xfrm>
            <a:off x="0" y="0"/>
            <a:ext cx="12192000" cy="6858000"/>
          </a:xfrm>
          <a:prstGeom prst="rect">
            <a:avLst/>
          </a:prstGeom>
        </p:spPr>
      </p:pic>
      <p:sp>
        <p:nvSpPr>
          <p:cNvPr id="36" name="Rectangle 35">
            <a:extLst>
              <a:ext uri="{FF2B5EF4-FFF2-40B4-BE49-F238E27FC236}">
                <a16:creationId xmlns:a16="http://schemas.microsoft.com/office/drawing/2014/main" id="{97E6870D-CCF6-4CA7-90A2-1E2D25538CD8}"/>
              </a:ext>
            </a:extLst>
          </p:cNvPr>
          <p:cNvSpPr/>
          <p:nvPr/>
        </p:nvSpPr>
        <p:spPr>
          <a:xfrm>
            <a:off x="0" y="0"/>
            <a:ext cx="12192000" cy="6852803"/>
          </a:xfrm>
          <a:prstGeom prst="rect">
            <a:avLst/>
          </a:prstGeom>
          <a:gradFill flip="none" rotWithShape="1">
            <a:gsLst>
              <a:gs pos="0">
                <a:srgbClr val="102F43"/>
              </a:gs>
              <a:gs pos="51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Rectangle 34">
            <a:extLst>
              <a:ext uri="{FF2B5EF4-FFF2-40B4-BE49-F238E27FC236}">
                <a16:creationId xmlns:a16="http://schemas.microsoft.com/office/drawing/2014/main" id="{0AE31B31-CD47-4EBE-AEEC-41BDE81B7F86}"/>
              </a:ext>
            </a:extLst>
          </p:cNvPr>
          <p:cNvSpPr/>
          <p:nvPr/>
        </p:nvSpPr>
        <p:spPr>
          <a:xfrm>
            <a:off x="426963" y="217167"/>
            <a:ext cx="4492487" cy="382904"/>
          </a:xfrm>
          <a:prstGeom prst="rect">
            <a:avLst/>
          </a:prstGeom>
          <a:solidFill>
            <a:srgbClr val="69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b="1" dirty="0">
              <a:latin typeface="Mont ExtraLight DEMO" panose="00000400000000000000" pitchFamily="50" charset="0"/>
            </a:endParaRPr>
          </a:p>
        </p:txBody>
      </p:sp>
      <p:sp>
        <p:nvSpPr>
          <p:cNvPr id="5" name="AutoShape 3">
            <a:extLst>
              <a:ext uri="{FF2B5EF4-FFF2-40B4-BE49-F238E27FC236}">
                <a16:creationId xmlns:a16="http://schemas.microsoft.com/office/drawing/2014/main" id="{F2065C1F-C54A-440B-B7DA-07117EBEFC97}"/>
              </a:ext>
            </a:extLst>
          </p:cNvPr>
          <p:cNvSpPr>
            <a:spLocks noChangeAspect="1" noChangeArrowheads="1" noTextEdit="1"/>
          </p:cNvSpPr>
          <p:nvPr/>
        </p:nvSpPr>
        <p:spPr bwMode="auto">
          <a:xfrm>
            <a:off x="1959804" y="2157964"/>
            <a:ext cx="359782" cy="48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pic>
        <p:nvPicPr>
          <p:cNvPr id="31" name="Picture 30">
            <a:extLst>
              <a:ext uri="{FF2B5EF4-FFF2-40B4-BE49-F238E27FC236}">
                <a16:creationId xmlns:a16="http://schemas.microsoft.com/office/drawing/2014/main" id="{407E92A4-FA79-47D8-AEDB-26C72B33C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9059" y="5861196"/>
            <a:ext cx="2620261" cy="782395"/>
          </a:xfrm>
          <a:prstGeom prst="rect">
            <a:avLst/>
          </a:prstGeom>
        </p:spPr>
      </p:pic>
      <p:sp>
        <p:nvSpPr>
          <p:cNvPr id="33" name="Rectangle 32">
            <a:extLst>
              <a:ext uri="{FF2B5EF4-FFF2-40B4-BE49-F238E27FC236}">
                <a16:creationId xmlns:a16="http://schemas.microsoft.com/office/drawing/2014/main" id="{ADED78FF-D082-4D43-8D5D-5331330EA145}"/>
              </a:ext>
            </a:extLst>
          </p:cNvPr>
          <p:cNvSpPr/>
          <p:nvPr/>
        </p:nvSpPr>
        <p:spPr>
          <a:xfrm>
            <a:off x="1252187" y="220762"/>
            <a:ext cx="3181320" cy="369332"/>
          </a:xfrm>
          <a:prstGeom prst="rect">
            <a:avLst/>
          </a:prstGeom>
        </p:spPr>
        <p:txBody>
          <a:bodyPr wrap="none">
            <a:spAutoFit/>
          </a:bodyPr>
          <a:lstStyle/>
          <a:p>
            <a:pPr lvl="0" algn="ctr"/>
            <a:r>
              <a:rPr lang="en-NZ" spc="600" dirty="0">
                <a:solidFill>
                  <a:prstClr val="white"/>
                </a:solidFill>
              </a:rPr>
              <a:t>PUBLIC SECTOR </a:t>
            </a:r>
          </a:p>
        </p:txBody>
      </p:sp>
      <p:pic>
        <p:nvPicPr>
          <p:cNvPr id="34" name="Picture 33">
            <a:extLst>
              <a:ext uri="{FF2B5EF4-FFF2-40B4-BE49-F238E27FC236}">
                <a16:creationId xmlns:a16="http://schemas.microsoft.com/office/drawing/2014/main" id="{49FF671F-BF23-49A8-BFD0-3F47F31B338E}"/>
              </a:ext>
            </a:extLst>
          </p:cNvPr>
          <p:cNvPicPr>
            <a:picLocks noChangeAspect="1"/>
          </p:cNvPicPr>
          <p:nvPr/>
        </p:nvPicPr>
        <p:blipFill>
          <a:blip r:embed="rId4"/>
          <a:stretch>
            <a:fillRect/>
          </a:stretch>
        </p:blipFill>
        <p:spPr>
          <a:xfrm>
            <a:off x="0" y="507932"/>
            <a:ext cx="5541744" cy="2145978"/>
          </a:xfrm>
          <a:prstGeom prst="rect">
            <a:avLst/>
          </a:prstGeom>
        </p:spPr>
      </p:pic>
      <p:sp>
        <p:nvSpPr>
          <p:cNvPr id="9" name="Rectangle 8">
            <a:extLst>
              <a:ext uri="{FF2B5EF4-FFF2-40B4-BE49-F238E27FC236}">
                <a16:creationId xmlns:a16="http://schemas.microsoft.com/office/drawing/2014/main" id="{92EBBE99-09E5-4C07-8A2B-375F1C580757}"/>
              </a:ext>
            </a:extLst>
          </p:cNvPr>
          <p:cNvSpPr/>
          <p:nvPr/>
        </p:nvSpPr>
        <p:spPr>
          <a:xfrm>
            <a:off x="182317" y="2881863"/>
            <a:ext cx="4812634" cy="3970940"/>
          </a:xfrm>
          <a:prstGeom prst="rect">
            <a:avLst/>
          </a:prstGeom>
          <a:solidFill>
            <a:srgbClr val="6989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TextBox 9">
            <a:extLst>
              <a:ext uri="{FF2B5EF4-FFF2-40B4-BE49-F238E27FC236}">
                <a16:creationId xmlns:a16="http://schemas.microsoft.com/office/drawing/2014/main" id="{F56F3A22-8F98-42F0-9894-818EACD40E82}"/>
              </a:ext>
            </a:extLst>
          </p:cNvPr>
          <p:cNvSpPr txBox="1"/>
          <p:nvPr/>
        </p:nvSpPr>
        <p:spPr>
          <a:xfrm>
            <a:off x="519242" y="5102699"/>
            <a:ext cx="4162425" cy="1908215"/>
          </a:xfrm>
          <a:prstGeom prst="rect">
            <a:avLst/>
          </a:prstGeom>
          <a:noFill/>
        </p:spPr>
        <p:txBody>
          <a:bodyPr wrap="square" rtlCol="0">
            <a:spAutoFit/>
          </a:bodyPr>
          <a:lstStyle/>
          <a:p>
            <a:pPr algn="ctr">
              <a:spcAft>
                <a:spcPts val="1200"/>
              </a:spcAft>
            </a:pPr>
            <a:r>
              <a:rPr lang="en-NZ" sz="2800" b="1" dirty="0">
                <a:solidFill>
                  <a:schemeClr val="bg1"/>
                </a:solidFill>
              </a:rPr>
              <a:t>Edward Langley </a:t>
            </a:r>
            <a:br>
              <a:rPr lang="en-NZ" sz="2800" b="1" dirty="0">
                <a:solidFill>
                  <a:schemeClr val="bg1"/>
                </a:solidFill>
              </a:rPr>
            </a:br>
            <a:r>
              <a:rPr lang="en-NZ" sz="2800" b="1" dirty="0">
                <a:solidFill>
                  <a:schemeClr val="bg1"/>
                </a:solidFill>
              </a:rPr>
              <a:t>or Katelynn Fuller</a:t>
            </a:r>
          </a:p>
          <a:p>
            <a:pPr algn="ctr"/>
            <a:r>
              <a:rPr lang="en-NZ" sz="1600" dirty="0">
                <a:solidFill>
                  <a:schemeClr val="bg1"/>
                </a:solidFill>
              </a:rPr>
              <a:t>Edward.Langley@colmarbrunton.co.nz</a:t>
            </a:r>
          </a:p>
          <a:p>
            <a:pPr algn="ctr"/>
            <a:r>
              <a:rPr lang="en-NZ" sz="1600" dirty="0">
                <a:solidFill>
                  <a:schemeClr val="bg1"/>
                </a:solidFill>
              </a:rPr>
              <a:t>Katelynn.Fuller@colmarbrunton.co.nz</a:t>
            </a:r>
          </a:p>
          <a:p>
            <a:pPr algn="ctr"/>
            <a:endParaRPr lang="en-NZ" sz="2000" dirty="0">
              <a:solidFill>
                <a:schemeClr val="bg1"/>
              </a:solidFill>
            </a:endParaRPr>
          </a:p>
        </p:txBody>
      </p:sp>
      <p:pic>
        <p:nvPicPr>
          <p:cNvPr id="11" name="Picture 10">
            <a:extLst>
              <a:ext uri="{FF2B5EF4-FFF2-40B4-BE49-F238E27FC236}">
                <a16:creationId xmlns:a16="http://schemas.microsoft.com/office/drawing/2014/main" id="{B186871A-8E6A-4826-B29F-875548855979}"/>
              </a:ext>
            </a:extLst>
          </p:cNvPr>
          <p:cNvPicPr>
            <a:picLocks noChangeAspect="1"/>
          </p:cNvPicPr>
          <p:nvPr/>
        </p:nvPicPr>
        <p:blipFill>
          <a:blip r:embed="rId5"/>
          <a:stretch>
            <a:fillRect/>
          </a:stretch>
        </p:blipFill>
        <p:spPr>
          <a:xfrm>
            <a:off x="517738" y="2912233"/>
            <a:ext cx="4163929" cy="1950889"/>
          </a:xfrm>
          <a:prstGeom prst="rect">
            <a:avLst/>
          </a:prstGeom>
        </p:spPr>
      </p:pic>
    </p:spTree>
    <p:extLst>
      <p:ext uri="{BB962C8B-B14F-4D97-AF65-F5344CB8AC3E}">
        <p14:creationId xmlns:p14="http://schemas.microsoft.com/office/powerpoint/2010/main" val="153329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400636E-A7C3-4092-8038-C91D03BF0FAB}"/>
              </a:ext>
            </a:extLst>
          </p:cNvPr>
          <p:cNvSpPr/>
          <p:nvPr/>
        </p:nvSpPr>
        <p:spPr>
          <a:xfrm>
            <a:off x="1" y="1321866"/>
            <a:ext cx="12191999" cy="48204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a:extLst>
              <a:ext uri="{FF2B5EF4-FFF2-40B4-BE49-F238E27FC236}">
                <a16:creationId xmlns:a16="http://schemas.microsoft.com/office/drawing/2014/main" id="{9D05BC23-22BC-416E-AF73-832DA26B2097}"/>
              </a:ext>
            </a:extLst>
          </p:cNvPr>
          <p:cNvSpPr/>
          <p:nvPr/>
        </p:nvSpPr>
        <p:spPr>
          <a:xfrm>
            <a:off x="395253" y="1857965"/>
            <a:ext cx="2471633" cy="40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9" name="Rectangle 98">
            <a:extLst>
              <a:ext uri="{FF2B5EF4-FFF2-40B4-BE49-F238E27FC236}">
                <a16:creationId xmlns:a16="http://schemas.microsoft.com/office/drawing/2014/main" id="{77F747AD-9574-4FFF-A3FB-4E718B3BB6DB}"/>
              </a:ext>
            </a:extLst>
          </p:cNvPr>
          <p:cNvSpPr/>
          <p:nvPr/>
        </p:nvSpPr>
        <p:spPr>
          <a:xfrm>
            <a:off x="3363214" y="1857965"/>
            <a:ext cx="2471633" cy="40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0" name="Rectangle 99">
            <a:extLst>
              <a:ext uri="{FF2B5EF4-FFF2-40B4-BE49-F238E27FC236}">
                <a16:creationId xmlns:a16="http://schemas.microsoft.com/office/drawing/2014/main" id="{8E02B78B-513A-454A-A5FD-8BB0EAEEB7B7}"/>
              </a:ext>
            </a:extLst>
          </p:cNvPr>
          <p:cNvSpPr/>
          <p:nvPr/>
        </p:nvSpPr>
        <p:spPr>
          <a:xfrm>
            <a:off x="6331175" y="1857965"/>
            <a:ext cx="2471633" cy="40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1" name="Rectangle 100">
            <a:extLst>
              <a:ext uri="{FF2B5EF4-FFF2-40B4-BE49-F238E27FC236}">
                <a16:creationId xmlns:a16="http://schemas.microsoft.com/office/drawing/2014/main" id="{BAED4ABA-60E0-4526-8B8F-117C594FA801}"/>
              </a:ext>
            </a:extLst>
          </p:cNvPr>
          <p:cNvSpPr/>
          <p:nvPr/>
        </p:nvSpPr>
        <p:spPr>
          <a:xfrm>
            <a:off x="9299135" y="1857965"/>
            <a:ext cx="2471633" cy="40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923E0553-41EB-4C70-AA6F-7455C490D238}"/>
              </a:ext>
            </a:extLst>
          </p:cNvPr>
          <p:cNvSpPr>
            <a:spLocks noGrp="1"/>
          </p:cNvSpPr>
          <p:nvPr>
            <p:ph type="title"/>
          </p:nvPr>
        </p:nvSpPr>
        <p:spPr>
          <a:xfrm>
            <a:off x="210940" y="71726"/>
            <a:ext cx="11275666" cy="1196975"/>
          </a:xfrm>
        </p:spPr>
        <p:txBody>
          <a:bodyPr>
            <a:noAutofit/>
          </a:bodyPr>
          <a:lstStyle/>
          <a:p>
            <a:r>
              <a:rPr lang="en-NZ" sz="2400" b="1" dirty="0">
                <a:solidFill>
                  <a:srgbClr val="0A1F2C"/>
                </a:solidFill>
              </a:rPr>
              <a:t>Uses our globally validated RepZ framework, customised to the New Zealand public sector, with reputation measured across four pillars.</a:t>
            </a:r>
          </a:p>
        </p:txBody>
      </p:sp>
      <p:cxnSp>
        <p:nvCxnSpPr>
          <p:cNvPr id="18" name="Straight Connector 17">
            <a:extLst>
              <a:ext uri="{FF2B5EF4-FFF2-40B4-BE49-F238E27FC236}">
                <a16:creationId xmlns:a16="http://schemas.microsoft.com/office/drawing/2014/main" id="{0AE3F2AE-F2A3-4D09-98F5-54C309E9E44F}"/>
              </a:ext>
            </a:extLst>
          </p:cNvPr>
          <p:cNvCxnSpPr/>
          <p:nvPr/>
        </p:nvCxnSpPr>
        <p:spPr>
          <a:xfrm>
            <a:off x="0" y="6134986"/>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84D5CA4-1191-4352-93CD-53A652B640D2}"/>
              </a:ext>
            </a:extLst>
          </p:cNvPr>
          <p:cNvSpPr/>
          <p:nvPr/>
        </p:nvSpPr>
        <p:spPr>
          <a:xfrm>
            <a:off x="9302930" y="3063722"/>
            <a:ext cx="2471633" cy="2693045"/>
          </a:xfrm>
          <a:prstGeom prst="rect">
            <a:avLst/>
          </a:prstGeom>
        </p:spPr>
        <p:txBody>
          <a:bodyPr wrap="square">
            <a:spAutoFit/>
          </a:bodyPr>
          <a:lstStyle/>
          <a:p>
            <a:pPr marL="180000" indent="-180000">
              <a:spcAft>
                <a:spcPts val="600"/>
              </a:spcAft>
              <a:buClr>
                <a:srgbClr val="42A0BE"/>
              </a:buClr>
              <a:buFont typeface="Courier New" panose="02070309020205020404" pitchFamily="49" charset="0"/>
              <a:buChar char="o"/>
            </a:pPr>
            <a:r>
              <a:rPr lang="en-NZ" sz="1400" dirty="0">
                <a:solidFill>
                  <a:srgbClr val="102F43"/>
                </a:solidFill>
                <a:latin typeface="Arial" panose="020B0604020202020204" pitchFamily="34" charset="0"/>
              </a:rPr>
              <a:t>Treats their employees well</a:t>
            </a:r>
          </a:p>
          <a:p>
            <a:pPr marL="180000" indent="-180000">
              <a:spcAft>
                <a:spcPts val="600"/>
              </a:spcAft>
              <a:buClr>
                <a:srgbClr val="42A0BE"/>
              </a:buClr>
              <a:buFont typeface="Courier New" panose="02070309020205020404" pitchFamily="49" charset="0"/>
              <a:buChar char="o"/>
            </a:pPr>
            <a:r>
              <a:rPr lang="en-NZ" sz="1400" dirty="0">
                <a:solidFill>
                  <a:srgbClr val="102F43"/>
                </a:solidFill>
                <a:latin typeface="Arial" panose="020B0604020202020204" pitchFamily="34" charset="0"/>
              </a:rPr>
              <a:t>Deals fairly with people regardless of their background or role</a:t>
            </a:r>
          </a:p>
          <a:p>
            <a:pPr marL="180000" indent="-180000">
              <a:spcAft>
                <a:spcPts val="600"/>
              </a:spcAft>
              <a:buClr>
                <a:srgbClr val="42A0BE"/>
              </a:buClr>
              <a:buFont typeface="Courier New" panose="02070309020205020404" pitchFamily="49" charset="0"/>
              <a:buChar char="o"/>
            </a:pPr>
            <a:r>
              <a:rPr lang="en-NZ" sz="1400" dirty="0">
                <a:solidFill>
                  <a:srgbClr val="102F43"/>
                </a:solidFill>
                <a:latin typeface="Arial" panose="020B0604020202020204" pitchFamily="34" charset="0"/>
              </a:rPr>
              <a:t>Works positively with</a:t>
            </a:r>
            <a:r>
              <a:rPr lang="mi-NZ" sz="1400" dirty="0">
                <a:solidFill>
                  <a:srgbClr val="102F43"/>
                </a:solidFill>
                <a:latin typeface="Arial" panose="020B0604020202020204" pitchFamily="34" charset="0"/>
              </a:rPr>
              <a:t> Māori to improve Māori wellbein</a:t>
            </a:r>
            <a:r>
              <a:rPr lang="en-NZ" sz="1400" dirty="0">
                <a:solidFill>
                  <a:srgbClr val="102F43"/>
                </a:solidFill>
                <a:latin typeface="Arial" panose="020B0604020202020204" pitchFamily="34" charset="0"/>
              </a:rPr>
              <a:t>g*</a:t>
            </a:r>
          </a:p>
          <a:p>
            <a:pPr marL="180000" indent="-180000">
              <a:spcAft>
                <a:spcPts val="600"/>
              </a:spcAft>
              <a:buClr>
                <a:srgbClr val="42A0BE"/>
              </a:buClr>
              <a:buFont typeface="Courier New" panose="02070309020205020404" pitchFamily="49" charset="0"/>
              <a:buChar char="o"/>
            </a:pPr>
            <a:r>
              <a:rPr lang="en-NZ" sz="1400" dirty="0">
                <a:solidFill>
                  <a:srgbClr val="102F43"/>
                </a:solidFill>
                <a:latin typeface="Arial" panose="020B0604020202020204" pitchFamily="34" charset="0"/>
              </a:rPr>
              <a:t>Works positively with Pacific peoples to improve Pacific wellbeing*</a:t>
            </a:r>
            <a:endParaRPr lang="mi-NZ" sz="1400" dirty="0">
              <a:solidFill>
                <a:srgbClr val="102F43"/>
              </a:solidFill>
              <a:latin typeface="Arial" panose="020B0604020202020204" pitchFamily="34" charset="0"/>
            </a:endParaRPr>
          </a:p>
        </p:txBody>
      </p:sp>
      <p:sp>
        <p:nvSpPr>
          <p:cNvPr id="45" name="Rectangle 44">
            <a:extLst>
              <a:ext uri="{FF2B5EF4-FFF2-40B4-BE49-F238E27FC236}">
                <a16:creationId xmlns:a16="http://schemas.microsoft.com/office/drawing/2014/main" id="{70EABB93-7F3C-4E08-B936-672826330487}"/>
              </a:ext>
            </a:extLst>
          </p:cNvPr>
          <p:cNvSpPr/>
          <p:nvPr/>
        </p:nvSpPr>
        <p:spPr>
          <a:xfrm>
            <a:off x="6343122" y="3063722"/>
            <a:ext cx="2487785" cy="2769989"/>
          </a:xfrm>
          <a:prstGeom prst="rect">
            <a:avLst/>
          </a:prstGeom>
        </p:spPr>
        <p:txBody>
          <a:bodyPr wrap="square">
            <a:spAutoFit/>
          </a:bodyPr>
          <a:lstStyle/>
          <a:p>
            <a:pPr marL="180000" indent="-180000">
              <a:spcAft>
                <a:spcPts val="600"/>
              </a:spcAft>
              <a:buClr>
                <a:srgbClr val="D86B40"/>
              </a:buClr>
              <a:buFont typeface="Courier New" panose="02070309020205020404" pitchFamily="49" charset="0"/>
              <a:buChar char="o"/>
            </a:pPr>
            <a:r>
              <a:rPr lang="en-NZ" sz="1400" dirty="0">
                <a:solidFill>
                  <a:srgbClr val="102F43"/>
                </a:solidFill>
                <a:latin typeface="Arial" panose="020B0604020202020204" pitchFamily="34" charset="0"/>
              </a:rPr>
              <a:t>Is a forward looking organisation</a:t>
            </a:r>
          </a:p>
          <a:p>
            <a:pPr marL="180000" indent="-180000">
              <a:spcAft>
                <a:spcPts val="600"/>
              </a:spcAft>
              <a:buClr>
                <a:srgbClr val="D86B40"/>
              </a:buClr>
              <a:buFont typeface="Courier New" panose="02070309020205020404" pitchFamily="49" charset="0"/>
              <a:buChar char="o"/>
            </a:pPr>
            <a:r>
              <a:rPr lang="en-NZ" sz="1400" dirty="0">
                <a:solidFill>
                  <a:srgbClr val="102F43"/>
                </a:solidFill>
                <a:latin typeface="Arial" panose="020B0604020202020204" pitchFamily="34" charset="0"/>
              </a:rPr>
              <a:t>Contributes to economic growth</a:t>
            </a:r>
          </a:p>
          <a:p>
            <a:pPr marL="180000" indent="-180000">
              <a:spcAft>
                <a:spcPts val="600"/>
              </a:spcAft>
              <a:buClr>
                <a:srgbClr val="D86B40"/>
              </a:buClr>
              <a:buFont typeface="Courier New" panose="02070309020205020404" pitchFamily="49" charset="0"/>
              <a:buChar char="o"/>
            </a:pPr>
            <a:r>
              <a:rPr lang="en-NZ" sz="1400" dirty="0">
                <a:solidFill>
                  <a:srgbClr val="102F43"/>
                </a:solidFill>
                <a:latin typeface="Arial" panose="020B0604020202020204" pitchFamily="34" charset="0"/>
              </a:rPr>
              <a:t>Is easy to deal with in a digital environment</a:t>
            </a:r>
          </a:p>
          <a:p>
            <a:pPr marL="180000" indent="-180000">
              <a:spcAft>
                <a:spcPts val="600"/>
              </a:spcAft>
              <a:buClr>
                <a:srgbClr val="D86B40"/>
              </a:buClr>
              <a:buFont typeface="Courier New" panose="02070309020205020404" pitchFamily="49" charset="0"/>
              <a:buChar char="o"/>
            </a:pPr>
            <a:r>
              <a:rPr lang="en-NZ" sz="1400" dirty="0">
                <a:solidFill>
                  <a:srgbClr val="102F43"/>
                </a:solidFill>
                <a:latin typeface="Arial" panose="020B0604020202020204" pitchFamily="34" charset="0"/>
              </a:rPr>
              <a:t>Is a successful and well-run organisation*</a:t>
            </a:r>
          </a:p>
          <a:p>
            <a:pPr marL="180000" indent="-180000">
              <a:spcAft>
                <a:spcPts val="600"/>
              </a:spcAft>
              <a:buClr>
                <a:srgbClr val="D86B40"/>
              </a:buClr>
              <a:buFont typeface="Courier New" panose="02070309020205020404" pitchFamily="49" charset="0"/>
              <a:buChar char="o"/>
            </a:pPr>
            <a:r>
              <a:rPr lang="en-NZ" sz="1400" dirty="0">
                <a:solidFill>
                  <a:srgbClr val="102F43"/>
                </a:solidFill>
                <a:latin typeface="Arial" panose="020B0604020202020204" pitchFamily="34" charset="0"/>
              </a:rPr>
              <a:t>Prepares New Zealanders for the future challenges that we face as a nation*</a:t>
            </a:r>
          </a:p>
        </p:txBody>
      </p:sp>
      <p:sp>
        <p:nvSpPr>
          <p:cNvPr id="49" name="Rectangle 48">
            <a:extLst>
              <a:ext uri="{FF2B5EF4-FFF2-40B4-BE49-F238E27FC236}">
                <a16:creationId xmlns:a16="http://schemas.microsoft.com/office/drawing/2014/main" id="{CCC20980-0C8D-4227-96A4-6A6D07758C69}"/>
              </a:ext>
            </a:extLst>
          </p:cNvPr>
          <p:cNvSpPr/>
          <p:nvPr/>
        </p:nvSpPr>
        <p:spPr>
          <a:xfrm>
            <a:off x="442268" y="3063722"/>
            <a:ext cx="2262469" cy="2046714"/>
          </a:xfrm>
          <a:prstGeom prst="rect">
            <a:avLst/>
          </a:prstGeom>
        </p:spPr>
        <p:txBody>
          <a:bodyPr wrap="square">
            <a:spAutoFit/>
          </a:bodyPr>
          <a:lstStyle/>
          <a:p>
            <a:pPr marL="180000" indent="-180000">
              <a:spcAft>
                <a:spcPts val="600"/>
              </a:spcAft>
              <a:buClr>
                <a:srgbClr val="698940"/>
              </a:buClr>
              <a:buFont typeface="Courier New" panose="02070309020205020404" pitchFamily="49" charset="0"/>
              <a:buChar char="o"/>
            </a:pPr>
            <a:r>
              <a:rPr lang="en-NZ" sz="1400" dirty="0">
                <a:solidFill>
                  <a:srgbClr val="102F43"/>
                </a:solidFill>
                <a:latin typeface="Arial" panose="020B0604020202020204" pitchFamily="34" charset="0"/>
              </a:rPr>
              <a:t>Listens to the public’s point of view</a:t>
            </a:r>
          </a:p>
          <a:p>
            <a:pPr marL="180000" indent="-180000">
              <a:spcAft>
                <a:spcPts val="600"/>
              </a:spcAft>
              <a:buClr>
                <a:srgbClr val="698940"/>
              </a:buClr>
              <a:buFont typeface="Courier New" panose="02070309020205020404" pitchFamily="49" charset="0"/>
              <a:buChar char="o"/>
            </a:pPr>
            <a:r>
              <a:rPr lang="en-NZ" sz="1400" dirty="0">
                <a:solidFill>
                  <a:srgbClr val="102F43"/>
                </a:solidFill>
                <a:latin typeface="Arial" panose="020B0604020202020204" pitchFamily="34" charset="0"/>
              </a:rPr>
              <a:t>Uses taxpayer money responsibly</a:t>
            </a:r>
          </a:p>
          <a:p>
            <a:pPr marL="180000" indent="-180000">
              <a:spcAft>
                <a:spcPts val="600"/>
              </a:spcAft>
              <a:buClr>
                <a:srgbClr val="698940"/>
              </a:buClr>
              <a:buFont typeface="Courier New" panose="02070309020205020404" pitchFamily="49" charset="0"/>
              <a:buChar char="o"/>
            </a:pPr>
            <a:r>
              <a:rPr lang="en-NZ" sz="1400" dirty="0">
                <a:solidFill>
                  <a:srgbClr val="102F43"/>
                </a:solidFill>
                <a:latin typeface="Arial" panose="020B0604020202020204" pitchFamily="34" charset="0"/>
              </a:rPr>
              <a:t>Is trustworthy</a:t>
            </a:r>
          </a:p>
          <a:p>
            <a:pPr marL="180000" indent="-180000">
              <a:spcAft>
                <a:spcPts val="600"/>
              </a:spcAft>
              <a:buClr>
                <a:srgbClr val="698940"/>
              </a:buClr>
              <a:buFont typeface="Courier New" panose="02070309020205020404" pitchFamily="49" charset="0"/>
              <a:buChar char="o"/>
            </a:pPr>
            <a:r>
              <a:rPr lang="en-NZ" sz="1400" dirty="0">
                <a:solidFill>
                  <a:srgbClr val="102F43"/>
                </a:solidFill>
                <a:latin typeface="Arial" panose="020B0604020202020204" pitchFamily="34" charset="0"/>
              </a:rPr>
              <a:t>Can be relied upon to protect individuals’ personal information</a:t>
            </a:r>
          </a:p>
        </p:txBody>
      </p:sp>
      <p:sp>
        <p:nvSpPr>
          <p:cNvPr id="50" name="Rectangle 49">
            <a:extLst>
              <a:ext uri="{FF2B5EF4-FFF2-40B4-BE49-F238E27FC236}">
                <a16:creationId xmlns:a16="http://schemas.microsoft.com/office/drawing/2014/main" id="{059662E8-6B22-4CDE-978F-BA9A869D524D}"/>
              </a:ext>
            </a:extLst>
          </p:cNvPr>
          <p:cNvSpPr/>
          <p:nvPr/>
        </p:nvSpPr>
        <p:spPr>
          <a:xfrm>
            <a:off x="3342648" y="3063722"/>
            <a:ext cx="2578359" cy="1969770"/>
          </a:xfrm>
          <a:prstGeom prst="rect">
            <a:avLst/>
          </a:prstGeom>
        </p:spPr>
        <p:txBody>
          <a:bodyPr wrap="square">
            <a:spAutoFit/>
          </a:bodyPr>
          <a:lstStyle/>
          <a:p>
            <a:pPr marL="180000" indent="-180000">
              <a:spcAft>
                <a:spcPts val="600"/>
              </a:spcAft>
              <a:buClr>
                <a:srgbClr val="C8AA16"/>
              </a:buClr>
              <a:buFont typeface="Courier New" panose="02070309020205020404" pitchFamily="49" charset="0"/>
              <a:buChar char="o"/>
            </a:pPr>
            <a:r>
              <a:rPr lang="en-NZ" sz="1400" dirty="0">
                <a:solidFill>
                  <a:srgbClr val="102F43"/>
                </a:solidFill>
                <a:latin typeface="Arial" panose="020B0604020202020204" pitchFamily="34" charset="0"/>
              </a:rPr>
              <a:t>Behaves in a responsible way towards the environment</a:t>
            </a:r>
          </a:p>
          <a:p>
            <a:pPr marL="180000" indent="-180000">
              <a:spcAft>
                <a:spcPts val="600"/>
              </a:spcAft>
              <a:buClr>
                <a:srgbClr val="C8AA16"/>
              </a:buClr>
              <a:buFont typeface="Courier New" panose="02070309020205020404" pitchFamily="49" charset="0"/>
              <a:buChar char="o"/>
            </a:pPr>
            <a:r>
              <a:rPr lang="en-NZ" sz="1400" dirty="0">
                <a:solidFill>
                  <a:srgbClr val="102F43"/>
                </a:solidFill>
                <a:latin typeface="Arial" panose="020B0604020202020204" pitchFamily="34" charset="0"/>
              </a:rPr>
              <a:t>Is a positive influence on society</a:t>
            </a:r>
          </a:p>
          <a:p>
            <a:pPr marL="180000" indent="-180000">
              <a:spcAft>
                <a:spcPts val="600"/>
              </a:spcAft>
              <a:buClr>
                <a:srgbClr val="C8AA16"/>
              </a:buClr>
              <a:buFont typeface="Courier New" panose="02070309020205020404" pitchFamily="49" charset="0"/>
              <a:buChar char="o"/>
            </a:pPr>
            <a:r>
              <a:rPr lang="en-NZ" sz="1400" dirty="0">
                <a:solidFill>
                  <a:srgbClr val="102F43"/>
                </a:solidFill>
                <a:latin typeface="Arial" panose="020B0604020202020204" pitchFamily="34" charset="0"/>
              </a:rPr>
              <a:t>Has a positive impact on people’s mental and physical wellbeing</a:t>
            </a:r>
          </a:p>
        </p:txBody>
      </p:sp>
      <p:sp>
        <p:nvSpPr>
          <p:cNvPr id="35" name="Content Placeholder 2">
            <a:extLst>
              <a:ext uri="{FF2B5EF4-FFF2-40B4-BE49-F238E27FC236}">
                <a16:creationId xmlns:a16="http://schemas.microsoft.com/office/drawing/2014/main" id="{73AD4516-A860-45E5-9F07-6F2D96200631}"/>
              </a:ext>
            </a:extLst>
          </p:cNvPr>
          <p:cNvSpPr txBox="1">
            <a:spLocks/>
          </p:cNvSpPr>
          <p:nvPr/>
        </p:nvSpPr>
        <p:spPr>
          <a:xfrm>
            <a:off x="9295638" y="2414954"/>
            <a:ext cx="2478925" cy="568238"/>
          </a:xfrm>
          <a:prstGeom prst="rect">
            <a:avLst/>
          </a:prstGeom>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NZ" b="1" dirty="0">
                <a:solidFill>
                  <a:srgbClr val="102F43"/>
                </a:solidFill>
                <a:latin typeface="+mj-lt"/>
              </a:rPr>
              <a:t>FAIRNESS</a:t>
            </a:r>
          </a:p>
        </p:txBody>
      </p:sp>
      <p:sp>
        <p:nvSpPr>
          <p:cNvPr id="36" name="Content Placeholder 2">
            <a:extLst>
              <a:ext uri="{FF2B5EF4-FFF2-40B4-BE49-F238E27FC236}">
                <a16:creationId xmlns:a16="http://schemas.microsoft.com/office/drawing/2014/main" id="{DCFC5681-6FCD-49F7-B9E3-DBAAC85A8E9D}"/>
              </a:ext>
            </a:extLst>
          </p:cNvPr>
          <p:cNvSpPr txBox="1">
            <a:spLocks/>
          </p:cNvSpPr>
          <p:nvPr/>
        </p:nvSpPr>
        <p:spPr>
          <a:xfrm>
            <a:off x="6299578" y="2441081"/>
            <a:ext cx="2531330" cy="568238"/>
          </a:xfrm>
          <a:prstGeom prst="rect">
            <a:avLst/>
          </a:prstGeom>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NZ" b="1" dirty="0">
                <a:solidFill>
                  <a:srgbClr val="102F43"/>
                </a:solidFill>
                <a:latin typeface="+mj-lt"/>
              </a:rPr>
              <a:t>LEADERSHIP</a:t>
            </a:r>
          </a:p>
        </p:txBody>
      </p:sp>
      <p:sp>
        <p:nvSpPr>
          <p:cNvPr id="37" name="Content Placeholder 2">
            <a:extLst>
              <a:ext uri="{FF2B5EF4-FFF2-40B4-BE49-F238E27FC236}">
                <a16:creationId xmlns:a16="http://schemas.microsoft.com/office/drawing/2014/main" id="{70E540C4-4039-4DCA-93ED-BB1B949229B7}"/>
              </a:ext>
            </a:extLst>
          </p:cNvPr>
          <p:cNvSpPr txBox="1">
            <a:spLocks/>
          </p:cNvSpPr>
          <p:nvPr/>
        </p:nvSpPr>
        <p:spPr>
          <a:xfrm>
            <a:off x="3392317" y="2434712"/>
            <a:ext cx="2442530" cy="568238"/>
          </a:xfrm>
          <a:prstGeom prst="rect">
            <a:avLst/>
          </a:prstGeom>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NZ" b="1" dirty="0">
                <a:solidFill>
                  <a:srgbClr val="102F43"/>
                </a:solidFill>
                <a:latin typeface="+mj-lt"/>
              </a:rPr>
              <a:t>SOCIAL RESPONSIBILITY</a:t>
            </a:r>
          </a:p>
        </p:txBody>
      </p:sp>
      <p:sp>
        <p:nvSpPr>
          <p:cNvPr id="38" name="Content Placeholder 2">
            <a:extLst>
              <a:ext uri="{FF2B5EF4-FFF2-40B4-BE49-F238E27FC236}">
                <a16:creationId xmlns:a16="http://schemas.microsoft.com/office/drawing/2014/main" id="{A0775E3F-41B0-4794-9FD7-819423DC6BB8}"/>
              </a:ext>
            </a:extLst>
          </p:cNvPr>
          <p:cNvSpPr txBox="1">
            <a:spLocks/>
          </p:cNvSpPr>
          <p:nvPr/>
        </p:nvSpPr>
        <p:spPr>
          <a:xfrm>
            <a:off x="341029" y="2441081"/>
            <a:ext cx="2520000" cy="568238"/>
          </a:xfrm>
          <a:prstGeom prst="rect">
            <a:avLst/>
          </a:prstGeom>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NZ" b="1" dirty="0">
                <a:solidFill>
                  <a:srgbClr val="102F43"/>
                </a:solidFill>
                <a:latin typeface="+mj-lt"/>
              </a:rPr>
              <a:t>TRUST</a:t>
            </a:r>
          </a:p>
        </p:txBody>
      </p:sp>
      <p:sp>
        <p:nvSpPr>
          <p:cNvPr id="40" name="TextBox 39">
            <a:extLst>
              <a:ext uri="{FF2B5EF4-FFF2-40B4-BE49-F238E27FC236}">
                <a16:creationId xmlns:a16="http://schemas.microsoft.com/office/drawing/2014/main" id="{8E730D64-20F9-40B9-ABB8-F6E326EA97B8}"/>
              </a:ext>
            </a:extLst>
          </p:cNvPr>
          <p:cNvSpPr txBox="1"/>
          <p:nvPr/>
        </p:nvSpPr>
        <p:spPr>
          <a:xfrm>
            <a:off x="1714423" y="6382528"/>
            <a:ext cx="4378031" cy="246221"/>
          </a:xfrm>
          <a:prstGeom prst="rect">
            <a:avLst/>
          </a:prstGeom>
          <a:noFill/>
        </p:spPr>
        <p:txBody>
          <a:bodyPr wrap="square" rtlCol="0">
            <a:spAutoFit/>
          </a:bodyPr>
          <a:lstStyle/>
          <a:p>
            <a:pPr fontAlgn="ctr"/>
            <a:r>
              <a:rPr lang="en-NZ" sz="1000" dirty="0">
                <a:solidFill>
                  <a:srgbClr val="0A1F2C"/>
                </a:solidFill>
              </a:rPr>
              <a:t>* New reputation statements in 2020</a:t>
            </a:r>
          </a:p>
        </p:txBody>
      </p:sp>
      <p:sp>
        <p:nvSpPr>
          <p:cNvPr id="5" name="Oval 4">
            <a:extLst>
              <a:ext uri="{FF2B5EF4-FFF2-40B4-BE49-F238E27FC236}">
                <a16:creationId xmlns:a16="http://schemas.microsoft.com/office/drawing/2014/main" id="{9A7EBF02-698C-48CC-9D36-415F5C560318}"/>
              </a:ext>
            </a:extLst>
          </p:cNvPr>
          <p:cNvSpPr/>
          <p:nvPr/>
        </p:nvSpPr>
        <p:spPr>
          <a:xfrm>
            <a:off x="1127067" y="1424886"/>
            <a:ext cx="935665" cy="935665"/>
          </a:xfrm>
          <a:prstGeom prst="ellipse">
            <a:avLst/>
          </a:prstGeom>
          <a:solidFill>
            <a:srgbClr val="69894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 name="Oval 46">
            <a:extLst>
              <a:ext uri="{FF2B5EF4-FFF2-40B4-BE49-F238E27FC236}">
                <a16:creationId xmlns:a16="http://schemas.microsoft.com/office/drawing/2014/main" id="{A5710729-4665-4762-9DAC-740330C9CFA0}"/>
              </a:ext>
            </a:extLst>
          </p:cNvPr>
          <p:cNvSpPr/>
          <p:nvPr/>
        </p:nvSpPr>
        <p:spPr>
          <a:xfrm>
            <a:off x="4117079" y="1424886"/>
            <a:ext cx="935665" cy="935665"/>
          </a:xfrm>
          <a:prstGeom prst="ellipse">
            <a:avLst/>
          </a:prstGeom>
          <a:solidFill>
            <a:srgbClr val="C8AA1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Oval 47">
            <a:extLst>
              <a:ext uri="{FF2B5EF4-FFF2-40B4-BE49-F238E27FC236}">
                <a16:creationId xmlns:a16="http://schemas.microsoft.com/office/drawing/2014/main" id="{F8257878-F386-4727-8C80-986ECF9FAD07}"/>
              </a:ext>
            </a:extLst>
          </p:cNvPr>
          <p:cNvSpPr/>
          <p:nvPr/>
        </p:nvSpPr>
        <p:spPr>
          <a:xfrm>
            <a:off x="7099158" y="1424886"/>
            <a:ext cx="935665" cy="935665"/>
          </a:xfrm>
          <a:prstGeom prst="ellipse">
            <a:avLst/>
          </a:prstGeom>
          <a:solidFill>
            <a:srgbClr val="D86B4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 name="Oval 54">
            <a:extLst>
              <a:ext uri="{FF2B5EF4-FFF2-40B4-BE49-F238E27FC236}">
                <a16:creationId xmlns:a16="http://schemas.microsoft.com/office/drawing/2014/main" id="{2409661D-ADE4-4DBE-9729-4E8DE189B589}"/>
              </a:ext>
            </a:extLst>
          </p:cNvPr>
          <p:cNvSpPr/>
          <p:nvPr/>
        </p:nvSpPr>
        <p:spPr>
          <a:xfrm>
            <a:off x="10061970" y="1424886"/>
            <a:ext cx="935665" cy="935665"/>
          </a:xfrm>
          <a:prstGeom prst="ellipse">
            <a:avLst/>
          </a:prstGeom>
          <a:solidFill>
            <a:srgbClr val="42A0B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5" name="Group 5">
            <a:extLst>
              <a:ext uri="{FF2B5EF4-FFF2-40B4-BE49-F238E27FC236}">
                <a16:creationId xmlns:a16="http://schemas.microsoft.com/office/drawing/2014/main" id="{A31E283F-8841-45E9-9FE1-D3B5BE86FA16}"/>
              </a:ext>
            </a:extLst>
          </p:cNvPr>
          <p:cNvGrpSpPr>
            <a:grpSpLocks noChangeAspect="1"/>
          </p:cNvGrpSpPr>
          <p:nvPr/>
        </p:nvGrpSpPr>
        <p:grpSpPr bwMode="auto">
          <a:xfrm>
            <a:off x="1381103" y="1672107"/>
            <a:ext cx="396265" cy="384575"/>
            <a:chOff x="3051" y="100"/>
            <a:chExt cx="339" cy="329"/>
          </a:xfrm>
          <a:solidFill>
            <a:srgbClr val="0A1F2C"/>
          </a:solidFill>
        </p:grpSpPr>
        <p:sp>
          <p:nvSpPr>
            <p:cNvPr id="66" name="Rectangle 6">
              <a:extLst>
                <a:ext uri="{FF2B5EF4-FFF2-40B4-BE49-F238E27FC236}">
                  <a16:creationId xmlns:a16="http://schemas.microsoft.com/office/drawing/2014/main" id="{1D94DB63-0846-4407-A8A2-2A488CA5E909}"/>
                </a:ext>
              </a:extLst>
            </p:cNvPr>
            <p:cNvSpPr>
              <a:spLocks noChangeArrowheads="1"/>
            </p:cNvSpPr>
            <p:nvPr/>
          </p:nvSpPr>
          <p:spPr bwMode="auto">
            <a:xfrm>
              <a:off x="3060" y="236"/>
              <a:ext cx="46" cy="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67" name="Freeform 7">
              <a:extLst>
                <a:ext uri="{FF2B5EF4-FFF2-40B4-BE49-F238E27FC236}">
                  <a16:creationId xmlns:a16="http://schemas.microsoft.com/office/drawing/2014/main" id="{D6DD4309-2569-486A-BE49-15560B8CC0D4}"/>
                </a:ext>
              </a:extLst>
            </p:cNvPr>
            <p:cNvSpPr>
              <a:spLocks/>
            </p:cNvSpPr>
            <p:nvPr/>
          </p:nvSpPr>
          <p:spPr bwMode="auto">
            <a:xfrm>
              <a:off x="3051" y="229"/>
              <a:ext cx="58" cy="200"/>
            </a:xfrm>
            <a:custGeom>
              <a:avLst/>
              <a:gdLst>
                <a:gd name="T0" fmla="*/ 79 w 90"/>
                <a:gd name="T1" fmla="*/ 312 h 312"/>
                <a:gd name="T2" fmla="*/ 10 w 90"/>
                <a:gd name="T3" fmla="*/ 312 h 312"/>
                <a:gd name="T4" fmla="*/ 0 w 90"/>
                <a:gd name="T5" fmla="*/ 301 h 312"/>
                <a:gd name="T6" fmla="*/ 10 w 90"/>
                <a:gd name="T7" fmla="*/ 290 h 312"/>
                <a:gd name="T8" fmla="*/ 69 w 90"/>
                <a:gd name="T9" fmla="*/ 290 h 312"/>
                <a:gd name="T10" fmla="*/ 69 w 90"/>
                <a:gd name="T11" fmla="*/ 21 h 312"/>
                <a:gd name="T12" fmla="*/ 10 w 90"/>
                <a:gd name="T13" fmla="*/ 21 h 312"/>
                <a:gd name="T14" fmla="*/ 0 w 90"/>
                <a:gd name="T15" fmla="*/ 10 h 312"/>
                <a:gd name="T16" fmla="*/ 10 w 90"/>
                <a:gd name="T17" fmla="*/ 0 h 312"/>
                <a:gd name="T18" fmla="*/ 79 w 90"/>
                <a:gd name="T19" fmla="*/ 0 h 312"/>
                <a:gd name="T20" fmla="*/ 90 w 90"/>
                <a:gd name="T21" fmla="*/ 10 h 312"/>
                <a:gd name="T22" fmla="*/ 90 w 90"/>
                <a:gd name="T23" fmla="*/ 301 h 312"/>
                <a:gd name="T24" fmla="*/ 79 w 90"/>
                <a:gd name="T25"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312">
                  <a:moveTo>
                    <a:pt x="79" y="312"/>
                  </a:moveTo>
                  <a:cubicBezTo>
                    <a:pt x="10" y="312"/>
                    <a:pt x="10" y="312"/>
                    <a:pt x="10" y="312"/>
                  </a:cubicBezTo>
                  <a:cubicBezTo>
                    <a:pt x="4" y="312"/>
                    <a:pt x="0" y="307"/>
                    <a:pt x="0" y="301"/>
                  </a:cubicBezTo>
                  <a:cubicBezTo>
                    <a:pt x="0" y="295"/>
                    <a:pt x="4" y="290"/>
                    <a:pt x="10" y="290"/>
                  </a:cubicBezTo>
                  <a:cubicBezTo>
                    <a:pt x="69" y="290"/>
                    <a:pt x="69" y="290"/>
                    <a:pt x="69" y="290"/>
                  </a:cubicBezTo>
                  <a:cubicBezTo>
                    <a:pt x="69" y="21"/>
                    <a:pt x="69" y="21"/>
                    <a:pt x="69" y="21"/>
                  </a:cubicBezTo>
                  <a:cubicBezTo>
                    <a:pt x="10" y="21"/>
                    <a:pt x="10" y="21"/>
                    <a:pt x="10" y="21"/>
                  </a:cubicBezTo>
                  <a:cubicBezTo>
                    <a:pt x="4" y="21"/>
                    <a:pt x="0" y="16"/>
                    <a:pt x="0" y="10"/>
                  </a:cubicBezTo>
                  <a:cubicBezTo>
                    <a:pt x="0" y="5"/>
                    <a:pt x="4" y="0"/>
                    <a:pt x="10" y="0"/>
                  </a:cubicBezTo>
                  <a:cubicBezTo>
                    <a:pt x="79" y="0"/>
                    <a:pt x="79" y="0"/>
                    <a:pt x="79" y="0"/>
                  </a:cubicBezTo>
                  <a:cubicBezTo>
                    <a:pt x="85" y="0"/>
                    <a:pt x="90" y="5"/>
                    <a:pt x="90" y="10"/>
                  </a:cubicBezTo>
                  <a:cubicBezTo>
                    <a:pt x="90" y="301"/>
                    <a:pt x="90" y="301"/>
                    <a:pt x="90" y="301"/>
                  </a:cubicBezTo>
                  <a:cubicBezTo>
                    <a:pt x="90" y="307"/>
                    <a:pt x="85" y="312"/>
                    <a:pt x="7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68" name="Freeform 8">
              <a:extLst>
                <a:ext uri="{FF2B5EF4-FFF2-40B4-BE49-F238E27FC236}">
                  <a16:creationId xmlns:a16="http://schemas.microsoft.com/office/drawing/2014/main" id="{28636009-FC03-4630-A562-A5F9788DC8FF}"/>
                </a:ext>
              </a:extLst>
            </p:cNvPr>
            <p:cNvSpPr>
              <a:spLocks/>
            </p:cNvSpPr>
            <p:nvPr/>
          </p:nvSpPr>
          <p:spPr bwMode="auto">
            <a:xfrm>
              <a:off x="3106" y="249"/>
              <a:ext cx="48" cy="14"/>
            </a:xfrm>
            <a:custGeom>
              <a:avLst/>
              <a:gdLst>
                <a:gd name="T0" fmla="*/ 64 w 75"/>
                <a:gd name="T1" fmla="*/ 22 h 22"/>
                <a:gd name="T2" fmla="*/ 10 w 75"/>
                <a:gd name="T3" fmla="*/ 22 h 22"/>
                <a:gd name="T4" fmla="*/ 0 w 75"/>
                <a:gd name="T5" fmla="*/ 11 h 22"/>
                <a:gd name="T6" fmla="*/ 10 w 75"/>
                <a:gd name="T7" fmla="*/ 0 h 22"/>
                <a:gd name="T8" fmla="*/ 64 w 75"/>
                <a:gd name="T9" fmla="*/ 0 h 22"/>
                <a:gd name="T10" fmla="*/ 75 w 75"/>
                <a:gd name="T11" fmla="*/ 11 h 22"/>
                <a:gd name="T12" fmla="*/ 64 w 7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75" h="22">
                  <a:moveTo>
                    <a:pt x="64" y="22"/>
                  </a:moveTo>
                  <a:cubicBezTo>
                    <a:pt x="10" y="22"/>
                    <a:pt x="10" y="22"/>
                    <a:pt x="10" y="22"/>
                  </a:cubicBezTo>
                  <a:cubicBezTo>
                    <a:pt x="4" y="22"/>
                    <a:pt x="0" y="17"/>
                    <a:pt x="0" y="11"/>
                  </a:cubicBezTo>
                  <a:cubicBezTo>
                    <a:pt x="0" y="5"/>
                    <a:pt x="4" y="0"/>
                    <a:pt x="10" y="0"/>
                  </a:cubicBezTo>
                  <a:cubicBezTo>
                    <a:pt x="64" y="0"/>
                    <a:pt x="64" y="0"/>
                    <a:pt x="64" y="0"/>
                  </a:cubicBezTo>
                  <a:cubicBezTo>
                    <a:pt x="70" y="0"/>
                    <a:pt x="75" y="5"/>
                    <a:pt x="75" y="11"/>
                  </a:cubicBezTo>
                  <a:cubicBezTo>
                    <a:pt x="75" y="17"/>
                    <a:pt x="70" y="22"/>
                    <a:pt x="6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69" name="Freeform 9">
              <a:extLst>
                <a:ext uri="{FF2B5EF4-FFF2-40B4-BE49-F238E27FC236}">
                  <a16:creationId xmlns:a16="http://schemas.microsoft.com/office/drawing/2014/main" id="{203119BF-4107-49E9-A0FB-05FBFC2F2AA4}"/>
                </a:ext>
              </a:extLst>
            </p:cNvPr>
            <p:cNvSpPr>
              <a:spLocks/>
            </p:cNvSpPr>
            <p:nvPr/>
          </p:nvSpPr>
          <p:spPr bwMode="auto">
            <a:xfrm>
              <a:off x="3160" y="369"/>
              <a:ext cx="135" cy="51"/>
            </a:xfrm>
            <a:custGeom>
              <a:avLst/>
              <a:gdLst>
                <a:gd name="T0" fmla="*/ 200 w 211"/>
                <a:gd name="T1" fmla="*/ 79 h 79"/>
                <a:gd name="T2" fmla="*/ 60 w 211"/>
                <a:gd name="T3" fmla="*/ 79 h 79"/>
                <a:gd name="T4" fmla="*/ 0 w 211"/>
                <a:gd name="T5" fmla="*/ 20 h 79"/>
                <a:gd name="T6" fmla="*/ 0 w 211"/>
                <a:gd name="T7" fmla="*/ 11 h 79"/>
                <a:gd name="T8" fmla="*/ 10 w 211"/>
                <a:gd name="T9" fmla="*/ 0 h 79"/>
                <a:gd name="T10" fmla="*/ 21 w 211"/>
                <a:gd name="T11" fmla="*/ 11 h 79"/>
                <a:gd name="T12" fmla="*/ 21 w 211"/>
                <a:gd name="T13" fmla="*/ 20 h 79"/>
                <a:gd name="T14" fmla="*/ 60 w 211"/>
                <a:gd name="T15" fmla="*/ 58 h 79"/>
                <a:gd name="T16" fmla="*/ 200 w 211"/>
                <a:gd name="T17" fmla="*/ 58 h 79"/>
                <a:gd name="T18" fmla="*/ 211 w 211"/>
                <a:gd name="T19" fmla="*/ 69 h 79"/>
                <a:gd name="T20" fmla="*/ 200 w 211"/>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79">
                  <a:moveTo>
                    <a:pt x="200" y="79"/>
                  </a:moveTo>
                  <a:cubicBezTo>
                    <a:pt x="60" y="79"/>
                    <a:pt x="60" y="79"/>
                    <a:pt x="60" y="79"/>
                  </a:cubicBezTo>
                  <a:cubicBezTo>
                    <a:pt x="27" y="79"/>
                    <a:pt x="0" y="53"/>
                    <a:pt x="0" y="20"/>
                  </a:cubicBezTo>
                  <a:cubicBezTo>
                    <a:pt x="0" y="11"/>
                    <a:pt x="0" y="11"/>
                    <a:pt x="0" y="11"/>
                  </a:cubicBezTo>
                  <a:cubicBezTo>
                    <a:pt x="0" y="5"/>
                    <a:pt x="4" y="0"/>
                    <a:pt x="10" y="0"/>
                  </a:cubicBezTo>
                  <a:cubicBezTo>
                    <a:pt x="16" y="0"/>
                    <a:pt x="21" y="5"/>
                    <a:pt x="21" y="11"/>
                  </a:cubicBezTo>
                  <a:cubicBezTo>
                    <a:pt x="21" y="20"/>
                    <a:pt x="21" y="20"/>
                    <a:pt x="21" y="20"/>
                  </a:cubicBezTo>
                  <a:cubicBezTo>
                    <a:pt x="21" y="41"/>
                    <a:pt x="38" y="58"/>
                    <a:pt x="60" y="58"/>
                  </a:cubicBezTo>
                  <a:cubicBezTo>
                    <a:pt x="200" y="58"/>
                    <a:pt x="200" y="58"/>
                    <a:pt x="200" y="58"/>
                  </a:cubicBezTo>
                  <a:cubicBezTo>
                    <a:pt x="206" y="58"/>
                    <a:pt x="211" y="63"/>
                    <a:pt x="211" y="69"/>
                  </a:cubicBezTo>
                  <a:cubicBezTo>
                    <a:pt x="211" y="75"/>
                    <a:pt x="206" y="79"/>
                    <a:pt x="20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0" name="Freeform 10">
              <a:extLst>
                <a:ext uri="{FF2B5EF4-FFF2-40B4-BE49-F238E27FC236}">
                  <a16:creationId xmlns:a16="http://schemas.microsoft.com/office/drawing/2014/main" id="{435A55B7-A362-4774-88EB-85C52DB5FC23}"/>
                </a:ext>
              </a:extLst>
            </p:cNvPr>
            <p:cNvSpPr>
              <a:spLocks/>
            </p:cNvSpPr>
            <p:nvPr/>
          </p:nvSpPr>
          <p:spPr bwMode="auto">
            <a:xfrm>
              <a:off x="3146" y="100"/>
              <a:ext cx="131" cy="174"/>
            </a:xfrm>
            <a:custGeom>
              <a:avLst/>
              <a:gdLst>
                <a:gd name="T0" fmla="*/ 10 w 204"/>
                <a:gd name="T1" fmla="*/ 271 h 271"/>
                <a:gd name="T2" fmla="*/ 0 w 204"/>
                <a:gd name="T3" fmla="*/ 261 h 271"/>
                <a:gd name="T4" fmla="*/ 58 w 204"/>
                <a:gd name="T5" fmla="*/ 154 h 271"/>
                <a:gd name="T6" fmla="*/ 99 w 204"/>
                <a:gd name="T7" fmla="*/ 104 h 271"/>
                <a:gd name="T8" fmla="*/ 112 w 204"/>
                <a:gd name="T9" fmla="*/ 10 h 271"/>
                <a:gd name="T10" fmla="*/ 123 w 204"/>
                <a:gd name="T11" fmla="*/ 0 h 271"/>
                <a:gd name="T12" fmla="*/ 138 w 204"/>
                <a:gd name="T13" fmla="*/ 0 h 271"/>
                <a:gd name="T14" fmla="*/ 204 w 204"/>
                <a:gd name="T15" fmla="*/ 65 h 271"/>
                <a:gd name="T16" fmla="*/ 204 w 204"/>
                <a:gd name="T17" fmla="*/ 176 h 271"/>
                <a:gd name="T18" fmla="*/ 194 w 204"/>
                <a:gd name="T19" fmla="*/ 187 h 271"/>
                <a:gd name="T20" fmla="*/ 183 w 204"/>
                <a:gd name="T21" fmla="*/ 176 h 271"/>
                <a:gd name="T22" fmla="*/ 183 w 204"/>
                <a:gd name="T23" fmla="*/ 65 h 271"/>
                <a:gd name="T24" fmla="*/ 138 w 204"/>
                <a:gd name="T25" fmla="*/ 21 h 271"/>
                <a:gd name="T26" fmla="*/ 133 w 204"/>
                <a:gd name="T27" fmla="*/ 21 h 271"/>
                <a:gd name="T28" fmla="*/ 120 w 204"/>
                <a:gd name="T29" fmla="*/ 110 h 271"/>
                <a:gd name="T30" fmla="*/ 68 w 204"/>
                <a:gd name="T31" fmla="*/ 173 h 271"/>
                <a:gd name="T32" fmla="*/ 21 w 204"/>
                <a:gd name="T33" fmla="*/ 261 h 271"/>
                <a:gd name="T34" fmla="*/ 10 w 204"/>
                <a:gd name="T35"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271">
                  <a:moveTo>
                    <a:pt x="10" y="271"/>
                  </a:moveTo>
                  <a:cubicBezTo>
                    <a:pt x="4" y="271"/>
                    <a:pt x="0" y="267"/>
                    <a:pt x="0" y="261"/>
                  </a:cubicBezTo>
                  <a:cubicBezTo>
                    <a:pt x="0" y="199"/>
                    <a:pt x="31" y="169"/>
                    <a:pt x="58" y="154"/>
                  </a:cubicBezTo>
                  <a:cubicBezTo>
                    <a:pt x="78" y="143"/>
                    <a:pt x="93" y="125"/>
                    <a:pt x="99" y="104"/>
                  </a:cubicBezTo>
                  <a:cubicBezTo>
                    <a:pt x="108" y="76"/>
                    <a:pt x="112" y="44"/>
                    <a:pt x="112" y="10"/>
                  </a:cubicBezTo>
                  <a:cubicBezTo>
                    <a:pt x="112" y="5"/>
                    <a:pt x="117" y="0"/>
                    <a:pt x="123" y="0"/>
                  </a:cubicBezTo>
                  <a:cubicBezTo>
                    <a:pt x="138" y="0"/>
                    <a:pt x="138" y="0"/>
                    <a:pt x="138" y="0"/>
                  </a:cubicBezTo>
                  <a:cubicBezTo>
                    <a:pt x="175" y="0"/>
                    <a:pt x="204" y="29"/>
                    <a:pt x="204" y="65"/>
                  </a:cubicBezTo>
                  <a:cubicBezTo>
                    <a:pt x="204" y="176"/>
                    <a:pt x="204" y="176"/>
                    <a:pt x="204" y="176"/>
                  </a:cubicBezTo>
                  <a:cubicBezTo>
                    <a:pt x="204" y="182"/>
                    <a:pt x="199" y="187"/>
                    <a:pt x="194" y="187"/>
                  </a:cubicBezTo>
                  <a:cubicBezTo>
                    <a:pt x="188" y="187"/>
                    <a:pt x="183" y="182"/>
                    <a:pt x="183" y="176"/>
                  </a:cubicBezTo>
                  <a:cubicBezTo>
                    <a:pt x="183" y="65"/>
                    <a:pt x="183" y="65"/>
                    <a:pt x="183" y="65"/>
                  </a:cubicBezTo>
                  <a:cubicBezTo>
                    <a:pt x="183" y="41"/>
                    <a:pt x="163" y="21"/>
                    <a:pt x="138" y="21"/>
                  </a:cubicBezTo>
                  <a:cubicBezTo>
                    <a:pt x="133" y="21"/>
                    <a:pt x="133" y="21"/>
                    <a:pt x="133" y="21"/>
                  </a:cubicBezTo>
                  <a:cubicBezTo>
                    <a:pt x="133" y="53"/>
                    <a:pt x="128" y="83"/>
                    <a:pt x="120" y="110"/>
                  </a:cubicBezTo>
                  <a:cubicBezTo>
                    <a:pt x="112" y="136"/>
                    <a:pt x="94" y="159"/>
                    <a:pt x="68" y="173"/>
                  </a:cubicBezTo>
                  <a:cubicBezTo>
                    <a:pt x="47" y="185"/>
                    <a:pt x="21" y="210"/>
                    <a:pt x="21" y="261"/>
                  </a:cubicBezTo>
                  <a:cubicBezTo>
                    <a:pt x="21" y="267"/>
                    <a:pt x="16" y="271"/>
                    <a:pt x="10"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1" name="Freeform 11">
              <a:extLst>
                <a:ext uri="{FF2B5EF4-FFF2-40B4-BE49-F238E27FC236}">
                  <a16:creationId xmlns:a16="http://schemas.microsoft.com/office/drawing/2014/main" id="{B4FDCCCF-3854-48B8-A0E9-EA2CCAFED6FC}"/>
                </a:ext>
              </a:extLst>
            </p:cNvPr>
            <p:cNvSpPr>
              <a:spLocks noEditPoints="1"/>
            </p:cNvSpPr>
            <p:nvPr/>
          </p:nvSpPr>
          <p:spPr bwMode="auto">
            <a:xfrm>
              <a:off x="3263" y="208"/>
              <a:ext cx="116" cy="64"/>
            </a:xfrm>
            <a:custGeom>
              <a:avLst/>
              <a:gdLst>
                <a:gd name="T0" fmla="*/ 145 w 180"/>
                <a:gd name="T1" fmla="*/ 100 h 100"/>
                <a:gd name="T2" fmla="*/ 42 w 180"/>
                <a:gd name="T3" fmla="*/ 100 h 100"/>
                <a:gd name="T4" fmla="*/ 0 w 180"/>
                <a:gd name="T5" fmla="*/ 59 h 100"/>
                <a:gd name="T6" fmla="*/ 0 w 180"/>
                <a:gd name="T7" fmla="*/ 42 h 100"/>
                <a:gd name="T8" fmla="*/ 42 w 180"/>
                <a:gd name="T9" fmla="*/ 0 h 100"/>
                <a:gd name="T10" fmla="*/ 145 w 180"/>
                <a:gd name="T11" fmla="*/ 0 h 100"/>
                <a:gd name="T12" fmla="*/ 180 w 180"/>
                <a:gd name="T13" fmla="*/ 35 h 100"/>
                <a:gd name="T14" fmla="*/ 180 w 180"/>
                <a:gd name="T15" fmla="*/ 66 h 100"/>
                <a:gd name="T16" fmla="*/ 145 w 180"/>
                <a:gd name="T17" fmla="*/ 100 h 100"/>
                <a:gd name="T18" fmla="*/ 42 w 180"/>
                <a:gd name="T19" fmla="*/ 22 h 100"/>
                <a:gd name="T20" fmla="*/ 21 w 180"/>
                <a:gd name="T21" fmla="*/ 42 h 100"/>
                <a:gd name="T22" fmla="*/ 21 w 180"/>
                <a:gd name="T23" fmla="*/ 59 h 100"/>
                <a:gd name="T24" fmla="*/ 42 w 180"/>
                <a:gd name="T25" fmla="*/ 79 h 100"/>
                <a:gd name="T26" fmla="*/ 145 w 180"/>
                <a:gd name="T27" fmla="*/ 79 h 100"/>
                <a:gd name="T28" fmla="*/ 158 w 180"/>
                <a:gd name="T29" fmla="*/ 66 h 100"/>
                <a:gd name="T30" fmla="*/ 158 w 180"/>
                <a:gd name="T31" fmla="*/ 35 h 100"/>
                <a:gd name="T32" fmla="*/ 145 w 180"/>
                <a:gd name="T33" fmla="*/ 22 h 100"/>
                <a:gd name="T34" fmla="*/ 42 w 180"/>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00">
                  <a:moveTo>
                    <a:pt x="145" y="100"/>
                  </a:moveTo>
                  <a:cubicBezTo>
                    <a:pt x="42" y="100"/>
                    <a:pt x="42" y="100"/>
                    <a:pt x="42" y="100"/>
                  </a:cubicBezTo>
                  <a:cubicBezTo>
                    <a:pt x="19" y="100"/>
                    <a:pt x="0" y="82"/>
                    <a:pt x="0" y="59"/>
                  </a:cubicBezTo>
                  <a:cubicBezTo>
                    <a:pt x="0" y="42"/>
                    <a:pt x="0" y="42"/>
                    <a:pt x="0" y="42"/>
                  </a:cubicBezTo>
                  <a:cubicBezTo>
                    <a:pt x="0" y="19"/>
                    <a:pt x="19" y="0"/>
                    <a:pt x="42" y="0"/>
                  </a:cubicBezTo>
                  <a:cubicBezTo>
                    <a:pt x="145" y="0"/>
                    <a:pt x="145" y="0"/>
                    <a:pt x="145" y="0"/>
                  </a:cubicBezTo>
                  <a:cubicBezTo>
                    <a:pt x="164" y="0"/>
                    <a:pt x="180" y="16"/>
                    <a:pt x="180" y="35"/>
                  </a:cubicBezTo>
                  <a:cubicBezTo>
                    <a:pt x="180" y="66"/>
                    <a:pt x="180" y="66"/>
                    <a:pt x="180" y="66"/>
                  </a:cubicBezTo>
                  <a:cubicBezTo>
                    <a:pt x="180" y="85"/>
                    <a:pt x="164" y="100"/>
                    <a:pt x="145" y="100"/>
                  </a:cubicBezTo>
                  <a:close/>
                  <a:moveTo>
                    <a:pt x="42" y="22"/>
                  </a:moveTo>
                  <a:cubicBezTo>
                    <a:pt x="30" y="22"/>
                    <a:pt x="21" y="31"/>
                    <a:pt x="21" y="42"/>
                  </a:cubicBezTo>
                  <a:cubicBezTo>
                    <a:pt x="21" y="59"/>
                    <a:pt x="21" y="59"/>
                    <a:pt x="21" y="59"/>
                  </a:cubicBezTo>
                  <a:cubicBezTo>
                    <a:pt x="21" y="70"/>
                    <a:pt x="30" y="79"/>
                    <a:pt x="42" y="79"/>
                  </a:cubicBezTo>
                  <a:cubicBezTo>
                    <a:pt x="145" y="79"/>
                    <a:pt x="145" y="79"/>
                    <a:pt x="145" y="79"/>
                  </a:cubicBezTo>
                  <a:cubicBezTo>
                    <a:pt x="152" y="79"/>
                    <a:pt x="158" y="73"/>
                    <a:pt x="158" y="66"/>
                  </a:cubicBezTo>
                  <a:cubicBezTo>
                    <a:pt x="158" y="35"/>
                    <a:pt x="158" y="35"/>
                    <a:pt x="158" y="35"/>
                  </a:cubicBezTo>
                  <a:cubicBezTo>
                    <a:pt x="158" y="28"/>
                    <a:pt x="152" y="22"/>
                    <a:pt x="145" y="22"/>
                  </a:cubicBez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2" name="Freeform 12">
              <a:extLst>
                <a:ext uri="{FF2B5EF4-FFF2-40B4-BE49-F238E27FC236}">
                  <a16:creationId xmlns:a16="http://schemas.microsoft.com/office/drawing/2014/main" id="{4C73DB32-C546-4D1D-923F-7B195E0DBC0F}"/>
                </a:ext>
              </a:extLst>
            </p:cNvPr>
            <p:cNvSpPr>
              <a:spLocks noEditPoints="1"/>
            </p:cNvSpPr>
            <p:nvPr/>
          </p:nvSpPr>
          <p:spPr bwMode="auto">
            <a:xfrm>
              <a:off x="3263" y="259"/>
              <a:ext cx="127" cy="62"/>
            </a:xfrm>
            <a:custGeom>
              <a:avLst/>
              <a:gdLst>
                <a:gd name="T0" fmla="*/ 162 w 197"/>
                <a:gd name="T1" fmla="*/ 97 h 97"/>
                <a:gd name="T2" fmla="*/ 43 w 197"/>
                <a:gd name="T3" fmla="*/ 97 h 97"/>
                <a:gd name="T4" fmla="*/ 0 w 197"/>
                <a:gd name="T5" fmla="*/ 54 h 97"/>
                <a:gd name="T6" fmla="*/ 0 w 197"/>
                <a:gd name="T7" fmla="*/ 43 h 97"/>
                <a:gd name="T8" fmla="*/ 43 w 197"/>
                <a:gd name="T9" fmla="*/ 0 h 97"/>
                <a:gd name="T10" fmla="*/ 162 w 197"/>
                <a:gd name="T11" fmla="*/ 0 h 97"/>
                <a:gd name="T12" fmla="*/ 197 w 197"/>
                <a:gd name="T13" fmla="*/ 35 h 97"/>
                <a:gd name="T14" fmla="*/ 197 w 197"/>
                <a:gd name="T15" fmla="*/ 61 h 97"/>
                <a:gd name="T16" fmla="*/ 162 w 197"/>
                <a:gd name="T17" fmla="*/ 97 h 97"/>
                <a:gd name="T18" fmla="*/ 43 w 197"/>
                <a:gd name="T19" fmla="*/ 21 h 97"/>
                <a:gd name="T20" fmla="*/ 21 w 197"/>
                <a:gd name="T21" fmla="*/ 43 h 97"/>
                <a:gd name="T22" fmla="*/ 21 w 197"/>
                <a:gd name="T23" fmla="*/ 54 h 97"/>
                <a:gd name="T24" fmla="*/ 43 w 197"/>
                <a:gd name="T25" fmla="*/ 75 h 97"/>
                <a:gd name="T26" fmla="*/ 162 w 197"/>
                <a:gd name="T27" fmla="*/ 75 h 97"/>
                <a:gd name="T28" fmla="*/ 176 w 197"/>
                <a:gd name="T29" fmla="*/ 61 h 97"/>
                <a:gd name="T30" fmla="*/ 176 w 197"/>
                <a:gd name="T31" fmla="*/ 35 h 97"/>
                <a:gd name="T32" fmla="*/ 162 w 197"/>
                <a:gd name="T33" fmla="*/ 21 h 97"/>
                <a:gd name="T34" fmla="*/ 43 w 197"/>
                <a:gd name="T35"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97">
                  <a:moveTo>
                    <a:pt x="162" y="97"/>
                  </a:moveTo>
                  <a:cubicBezTo>
                    <a:pt x="43" y="97"/>
                    <a:pt x="43" y="97"/>
                    <a:pt x="43" y="97"/>
                  </a:cubicBezTo>
                  <a:cubicBezTo>
                    <a:pt x="19" y="97"/>
                    <a:pt x="0" y="77"/>
                    <a:pt x="0" y="54"/>
                  </a:cubicBezTo>
                  <a:cubicBezTo>
                    <a:pt x="0" y="43"/>
                    <a:pt x="0" y="43"/>
                    <a:pt x="0" y="43"/>
                  </a:cubicBezTo>
                  <a:cubicBezTo>
                    <a:pt x="0" y="19"/>
                    <a:pt x="19" y="0"/>
                    <a:pt x="43" y="0"/>
                  </a:cubicBezTo>
                  <a:cubicBezTo>
                    <a:pt x="162" y="0"/>
                    <a:pt x="162" y="0"/>
                    <a:pt x="162" y="0"/>
                  </a:cubicBezTo>
                  <a:cubicBezTo>
                    <a:pt x="181" y="0"/>
                    <a:pt x="197" y="16"/>
                    <a:pt x="197" y="35"/>
                  </a:cubicBezTo>
                  <a:cubicBezTo>
                    <a:pt x="197" y="61"/>
                    <a:pt x="197" y="61"/>
                    <a:pt x="197" y="61"/>
                  </a:cubicBezTo>
                  <a:cubicBezTo>
                    <a:pt x="197" y="81"/>
                    <a:pt x="181" y="97"/>
                    <a:pt x="162" y="97"/>
                  </a:cubicBezTo>
                  <a:close/>
                  <a:moveTo>
                    <a:pt x="43" y="21"/>
                  </a:moveTo>
                  <a:cubicBezTo>
                    <a:pt x="31" y="21"/>
                    <a:pt x="21" y="31"/>
                    <a:pt x="21" y="43"/>
                  </a:cubicBezTo>
                  <a:cubicBezTo>
                    <a:pt x="21" y="54"/>
                    <a:pt x="21" y="54"/>
                    <a:pt x="21" y="54"/>
                  </a:cubicBezTo>
                  <a:cubicBezTo>
                    <a:pt x="21" y="66"/>
                    <a:pt x="31" y="75"/>
                    <a:pt x="43" y="75"/>
                  </a:cubicBezTo>
                  <a:cubicBezTo>
                    <a:pt x="162" y="75"/>
                    <a:pt x="162" y="75"/>
                    <a:pt x="162" y="75"/>
                  </a:cubicBezTo>
                  <a:cubicBezTo>
                    <a:pt x="169" y="75"/>
                    <a:pt x="176" y="69"/>
                    <a:pt x="176" y="61"/>
                  </a:cubicBezTo>
                  <a:cubicBezTo>
                    <a:pt x="176" y="35"/>
                    <a:pt x="176" y="35"/>
                    <a:pt x="176" y="35"/>
                  </a:cubicBezTo>
                  <a:cubicBezTo>
                    <a:pt x="176" y="28"/>
                    <a:pt x="169" y="21"/>
                    <a:pt x="162" y="21"/>
                  </a:cubicBezTo>
                  <a:lnTo>
                    <a:pt x="4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3" name="Freeform 13">
              <a:extLst>
                <a:ext uri="{FF2B5EF4-FFF2-40B4-BE49-F238E27FC236}">
                  <a16:creationId xmlns:a16="http://schemas.microsoft.com/office/drawing/2014/main" id="{9B4EC52F-27FA-4015-81A5-DF0E4B231A3E}"/>
                </a:ext>
              </a:extLst>
            </p:cNvPr>
            <p:cNvSpPr>
              <a:spLocks noEditPoints="1"/>
            </p:cNvSpPr>
            <p:nvPr/>
          </p:nvSpPr>
          <p:spPr bwMode="auto">
            <a:xfrm>
              <a:off x="3264" y="307"/>
              <a:ext cx="126" cy="65"/>
            </a:xfrm>
            <a:custGeom>
              <a:avLst/>
              <a:gdLst>
                <a:gd name="T0" fmla="*/ 161 w 197"/>
                <a:gd name="T1" fmla="*/ 100 h 100"/>
                <a:gd name="T2" fmla="*/ 43 w 197"/>
                <a:gd name="T3" fmla="*/ 100 h 100"/>
                <a:gd name="T4" fmla="*/ 0 w 197"/>
                <a:gd name="T5" fmla="*/ 57 h 100"/>
                <a:gd name="T6" fmla="*/ 0 w 197"/>
                <a:gd name="T7" fmla="*/ 43 h 100"/>
                <a:gd name="T8" fmla="*/ 43 w 197"/>
                <a:gd name="T9" fmla="*/ 0 h 100"/>
                <a:gd name="T10" fmla="*/ 161 w 197"/>
                <a:gd name="T11" fmla="*/ 0 h 100"/>
                <a:gd name="T12" fmla="*/ 197 w 197"/>
                <a:gd name="T13" fmla="*/ 36 h 100"/>
                <a:gd name="T14" fmla="*/ 197 w 197"/>
                <a:gd name="T15" fmla="*/ 64 h 100"/>
                <a:gd name="T16" fmla="*/ 161 w 197"/>
                <a:gd name="T17" fmla="*/ 100 h 100"/>
                <a:gd name="T18" fmla="*/ 43 w 197"/>
                <a:gd name="T19" fmla="*/ 22 h 100"/>
                <a:gd name="T20" fmla="*/ 21 w 197"/>
                <a:gd name="T21" fmla="*/ 43 h 100"/>
                <a:gd name="T22" fmla="*/ 21 w 197"/>
                <a:gd name="T23" fmla="*/ 57 h 100"/>
                <a:gd name="T24" fmla="*/ 43 w 197"/>
                <a:gd name="T25" fmla="*/ 79 h 100"/>
                <a:gd name="T26" fmla="*/ 161 w 197"/>
                <a:gd name="T27" fmla="*/ 79 h 100"/>
                <a:gd name="T28" fmla="*/ 176 w 197"/>
                <a:gd name="T29" fmla="*/ 64 h 100"/>
                <a:gd name="T30" fmla="*/ 176 w 197"/>
                <a:gd name="T31" fmla="*/ 36 h 100"/>
                <a:gd name="T32" fmla="*/ 161 w 197"/>
                <a:gd name="T33" fmla="*/ 22 h 100"/>
                <a:gd name="T34" fmla="*/ 43 w 197"/>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100">
                  <a:moveTo>
                    <a:pt x="161" y="100"/>
                  </a:moveTo>
                  <a:cubicBezTo>
                    <a:pt x="43" y="100"/>
                    <a:pt x="43" y="100"/>
                    <a:pt x="43" y="100"/>
                  </a:cubicBezTo>
                  <a:cubicBezTo>
                    <a:pt x="19" y="100"/>
                    <a:pt x="0" y="81"/>
                    <a:pt x="0" y="57"/>
                  </a:cubicBezTo>
                  <a:cubicBezTo>
                    <a:pt x="0" y="43"/>
                    <a:pt x="0" y="43"/>
                    <a:pt x="0" y="43"/>
                  </a:cubicBezTo>
                  <a:cubicBezTo>
                    <a:pt x="0" y="20"/>
                    <a:pt x="19" y="0"/>
                    <a:pt x="43" y="0"/>
                  </a:cubicBezTo>
                  <a:cubicBezTo>
                    <a:pt x="161" y="0"/>
                    <a:pt x="161" y="0"/>
                    <a:pt x="161" y="0"/>
                  </a:cubicBezTo>
                  <a:cubicBezTo>
                    <a:pt x="181" y="0"/>
                    <a:pt x="197" y="16"/>
                    <a:pt x="197" y="36"/>
                  </a:cubicBezTo>
                  <a:cubicBezTo>
                    <a:pt x="197" y="64"/>
                    <a:pt x="197" y="64"/>
                    <a:pt x="197" y="64"/>
                  </a:cubicBezTo>
                  <a:cubicBezTo>
                    <a:pt x="197" y="84"/>
                    <a:pt x="181" y="100"/>
                    <a:pt x="161" y="100"/>
                  </a:cubicBezTo>
                  <a:close/>
                  <a:moveTo>
                    <a:pt x="43" y="22"/>
                  </a:moveTo>
                  <a:cubicBezTo>
                    <a:pt x="31" y="22"/>
                    <a:pt x="21" y="31"/>
                    <a:pt x="21" y="43"/>
                  </a:cubicBezTo>
                  <a:cubicBezTo>
                    <a:pt x="21" y="57"/>
                    <a:pt x="21" y="57"/>
                    <a:pt x="21" y="57"/>
                  </a:cubicBezTo>
                  <a:cubicBezTo>
                    <a:pt x="21" y="69"/>
                    <a:pt x="31" y="79"/>
                    <a:pt x="43" y="79"/>
                  </a:cubicBezTo>
                  <a:cubicBezTo>
                    <a:pt x="161" y="79"/>
                    <a:pt x="161" y="79"/>
                    <a:pt x="161" y="79"/>
                  </a:cubicBezTo>
                  <a:cubicBezTo>
                    <a:pt x="169" y="79"/>
                    <a:pt x="176" y="72"/>
                    <a:pt x="176" y="64"/>
                  </a:cubicBezTo>
                  <a:cubicBezTo>
                    <a:pt x="176" y="36"/>
                    <a:pt x="176" y="36"/>
                    <a:pt x="176" y="36"/>
                  </a:cubicBezTo>
                  <a:cubicBezTo>
                    <a:pt x="176" y="28"/>
                    <a:pt x="169" y="22"/>
                    <a:pt x="161" y="22"/>
                  </a:cubicBezTo>
                  <a:lnTo>
                    <a:pt x="4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4" name="Freeform 14">
              <a:extLst>
                <a:ext uri="{FF2B5EF4-FFF2-40B4-BE49-F238E27FC236}">
                  <a16:creationId xmlns:a16="http://schemas.microsoft.com/office/drawing/2014/main" id="{7F90B030-1F7C-4975-99AB-39B9592280E5}"/>
                </a:ext>
              </a:extLst>
            </p:cNvPr>
            <p:cNvSpPr>
              <a:spLocks noEditPoints="1"/>
            </p:cNvSpPr>
            <p:nvPr/>
          </p:nvSpPr>
          <p:spPr bwMode="auto">
            <a:xfrm>
              <a:off x="3264" y="358"/>
              <a:ext cx="115" cy="62"/>
            </a:xfrm>
            <a:custGeom>
              <a:avLst/>
              <a:gdLst>
                <a:gd name="T0" fmla="*/ 144 w 179"/>
                <a:gd name="T1" fmla="*/ 96 h 96"/>
                <a:gd name="T2" fmla="*/ 41 w 179"/>
                <a:gd name="T3" fmla="*/ 96 h 96"/>
                <a:gd name="T4" fmla="*/ 0 w 179"/>
                <a:gd name="T5" fmla="*/ 55 h 96"/>
                <a:gd name="T6" fmla="*/ 0 w 179"/>
                <a:gd name="T7" fmla="*/ 41 h 96"/>
                <a:gd name="T8" fmla="*/ 41 w 179"/>
                <a:gd name="T9" fmla="*/ 0 h 96"/>
                <a:gd name="T10" fmla="*/ 144 w 179"/>
                <a:gd name="T11" fmla="*/ 0 h 96"/>
                <a:gd name="T12" fmla="*/ 179 w 179"/>
                <a:gd name="T13" fmla="*/ 34 h 96"/>
                <a:gd name="T14" fmla="*/ 179 w 179"/>
                <a:gd name="T15" fmla="*/ 62 h 96"/>
                <a:gd name="T16" fmla="*/ 144 w 179"/>
                <a:gd name="T17" fmla="*/ 96 h 96"/>
                <a:gd name="T18" fmla="*/ 41 w 179"/>
                <a:gd name="T19" fmla="*/ 21 h 96"/>
                <a:gd name="T20" fmla="*/ 21 w 179"/>
                <a:gd name="T21" fmla="*/ 41 h 96"/>
                <a:gd name="T22" fmla="*/ 21 w 179"/>
                <a:gd name="T23" fmla="*/ 55 h 96"/>
                <a:gd name="T24" fmla="*/ 41 w 179"/>
                <a:gd name="T25" fmla="*/ 75 h 96"/>
                <a:gd name="T26" fmla="*/ 144 w 179"/>
                <a:gd name="T27" fmla="*/ 75 h 96"/>
                <a:gd name="T28" fmla="*/ 157 w 179"/>
                <a:gd name="T29" fmla="*/ 62 h 96"/>
                <a:gd name="T30" fmla="*/ 157 w 179"/>
                <a:gd name="T31" fmla="*/ 34 h 96"/>
                <a:gd name="T32" fmla="*/ 144 w 179"/>
                <a:gd name="T33" fmla="*/ 21 h 96"/>
                <a:gd name="T34" fmla="*/ 41 w 179"/>
                <a:gd name="T35" fmla="*/ 2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96">
                  <a:moveTo>
                    <a:pt x="144" y="96"/>
                  </a:moveTo>
                  <a:cubicBezTo>
                    <a:pt x="41" y="96"/>
                    <a:pt x="41" y="96"/>
                    <a:pt x="41" y="96"/>
                  </a:cubicBezTo>
                  <a:cubicBezTo>
                    <a:pt x="18" y="96"/>
                    <a:pt x="0" y="78"/>
                    <a:pt x="0" y="55"/>
                  </a:cubicBezTo>
                  <a:cubicBezTo>
                    <a:pt x="0" y="41"/>
                    <a:pt x="0" y="41"/>
                    <a:pt x="0" y="41"/>
                  </a:cubicBezTo>
                  <a:cubicBezTo>
                    <a:pt x="0" y="18"/>
                    <a:pt x="18" y="0"/>
                    <a:pt x="41" y="0"/>
                  </a:cubicBezTo>
                  <a:cubicBezTo>
                    <a:pt x="144" y="0"/>
                    <a:pt x="144" y="0"/>
                    <a:pt x="144" y="0"/>
                  </a:cubicBezTo>
                  <a:cubicBezTo>
                    <a:pt x="163" y="0"/>
                    <a:pt x="179" y="15"/>
                    <a:pt x="179" y="34"/>
                  </a:cubicBezTo>
                  <a:cubicBezTo>
                    <a:pt x="179" y="62"/>
                    <a:pt x="179" y="62"/>
                    <a:pt x="179" y="62"/>
                  </a:cubicBezTo>
                  <a:cubicBezTo>
                    <a:pt x="179" y="81"/>
                    <a:pt x="163" y="96"/>
                    <a:pt x="144" y="96"/>
                  </a:cubicBezTo>
                  <a:close/>
                  <a:moveTo>
                    <a:pt x="41" y="21"/>
                  </a:moveTo>
                  <a:cubicBezTo>
                    <a:pt x="30" y="21"/>
                    <a:pt x="21" y="30"/>
                    <a:pt x="21" y="41"/>
                  </a:cubicBezTo>
                  <a:cubicBezTo>
                    <a:pt x="21" y="55"/>
                    <a:pt x="21" y="55"/>
                    <a:pt x="21" y="55"/>
                  </a:cubicBezTo>
                  <a:cubicBezTo>
                    <a:pt x="21" y="66"/>
                    <a:pt x="30" y="75"/>
                    <a:pt x="41" y="75"/>
                  </a:cubicBezTo>
                  <a:cubicBezTo>
                    <a:pt x="144" y="75"/>
                    <a:pt x="144" y="75"/>
                    <a:pt x="144" y="75"/>
                  </a:cubicBezTo>
                  <a:cubicBezTo>
                    <a:pt x="151" y="75"/>
                    <a:pt x="157" y="69"/>
                    <a:pt x="157" y="62"/>
                  </a:cubicBezTo>
                  <a:cubicBezTo>
                    <a:pt x="157" y="34"/>
                    <a:pt x="157" y="34"/>
                    <a:pt x="157" y="34"/>
                  </a:cubicBezTo>
                  <a:cubicBezTo>
                    <a:pt x="157" y="27"/>
                    <a:pt x="151" y="21"/>
                    <a:pt x="144" y="21"/>
                  </a:cubicBezTo>
                  <a:lnTo>
                    <a:pt x="4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5" name="Freeform 15">
              <a:extLst>
                <a:ext uri="{FF2B5EF4-FFF2-40B4-BE49-F238E27FC236}">
                  <a16:creationId xmlns:a16="http://schemas.microsoft.com/office/drawing/2014/main" id="{5D93C49C-21DE-43F1-B021-E99F73B8623F}"/>
                </a:ext>
              </a:extLst>
            </p:cNvPr>
            <p:cNvSpPr>
              <a:spLocks/>
            </p:cNvSpPr>
            <p:nvPr/>
          </p:nvSpPr>
          <p:spPr bwMode="auto">
            <a:xfrm>
              <a:off x="3210" y="288"/>
              <a:ext cx="68" cy="42"/>
            </a:xfrm>
            <a:custGeom>
              <a:avLst/>
              <a:gdLst>
                <a:gd name="T0" fmla="*/ 10 w 106"/>
                <a:gd name="T1" fmla="*/ 66 h 66"/>
                <a:gd name="T2" fmla="*/ 0 w 106"/>
                <a:gd name="T3" fmla="*/ 55 h 66"/>
                <a:gd name="T4" fmla="*/ 10 w 106"/>
                <a:gd name="T5" fmla="*/ 44 h 66"/>
                <a:gd name="T6" fmla="*/ 83 w 106"/>
                <a:gd name="T7" fmla="*/ 8 h 66"/>
                <a:gd name="T8" fmla="*/ 97 w 106"/>
                <a:gd name="T9" fmla="*/ 2 h 66"/>
                <a:gd name="T10" fmla="*/ 104 w 106"/>
                <a:gd name="T11" fmla="*/ 16 h 66"/>
                <a:gd name="T12" fmla="*/ 11 w 106"/>
                <a:gd name="T13" fmla="*/ 66 h 66"/>
                <a:gd name="T14" fmla="*/ 10 w 106"/>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66">
                  <a:moveTo>
                    <a:pt x="10" y="66"/>
                  </a:moveTo>
                  <a:cubicBezTo>
                    <a:pt x="5" y="66"/>
                    <a:pt x="0" y="61"/>
                    <a:pt x="0" y="55"/>
                  </a:cubicBezTo>
                  <a:cubicBezTo>
                    <a:pt x="0" y="49"/>
                    <a:pt x="4" y="44"/>
                    <a:pt x="10" y="44"/>
                  </a:cubicBezTo>
                  <a:cubicBezTo>
                    <a:pt x="11" y="44"/>
                    <a:pt x="71" y="42"/>
                    <a:pt x="83" y="8"/>
                  </a:cubicBezTo>
                  <a:cubicBezTo>
                    <a:pt x="85" y="3"/>
                    <a:pt x="92" y="0"/>
                    <a:pt x="97" y="2"/>
                  </a:cubicBezTo>
                  <a:cubicBezTo>
                    <a:pt x="103" y="4"/>
                    <a:pt x="106" y="10"/>
                    <a:pt x="104" y="16"/>
                  </a:cubicBezTo>
                  <a:cubicBezTo>
                    <a:pt x="87" y="64"/>
                    <a:pt x="14" y="65"/>
                    <a:pt x="11" y="66"/>
                  </a:cubicBezTo>
                  <a:cubicBezTo>
                    <a:pt x="11" y="66"/>
                    <a:pt x="11" y="66"/>
                    <a:pt x="1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6" name="Freeform 16">
              <a:extLst>
                <a:ext uri="{FF2B5EF4-FFF2-40B4-BE49-F238E27FC236}">
                  <a16:creationId xmlns:a16="http://schemas.microsoft.com/office/drawing/2014/main" id="{B2A22B59-05B9-4010-B049-8C029386ED80}"/>
                </a:ext>
              </a:extLst>
            </p:cNvPr>
            <p:cNvSpPr>
              <a:spLocks/>
            </p:cNvSpPr>
            <p:nvPr/>
          </p:nvSpPr>
          <p:spPr bwMode="auto">
            <a:xfrm>
              <a:off x="3097" y="392"/>
              <a:ext cx="74" cy="14"/>
            </a:xfrm>
            <a:custGeom>
              <a:avLst/>
              <a:gdLst>
                <a:gd name="T0" fmla="*/ 105 w 116"/>
                <a:gd name="T1" fmla="*/ 22 h 22"/>
                <a:gd name="T2" fmla="*/ 11 w 116"/>
                <a:gd name="T3" fmla="*/ 22 h 22"/>
                <a:gd name="T4" fmla="*/ 0 w 116"/>
                <a:gd name="T5" fmla="*/ 11 h 22"/>
                <a:gd name="T6" fmla="*/ 11 w 116"/>
                <a:gd name="T7" fmla="*/ 0 h 22"/>
                <a:gd name="T8" fmla="*/ 105 w 116"/>
                <a:gd name="T9" fmla="*/ 0 h 22"/>
                <a:gd name="T10" fmla="*/ 116 w 116"/>
                <a:gd name="T11" fmla="*/ 11 h 22"/>
                <a:gd name="T12" fmla="*/ 105 w 11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16" h="22">
                  <a:moveTo>
                    <a:pt x="105" y="22"/>
                  </a:moveTo>
                  <a:cubicBezTo>
                    <a:pt x="11" y="22"/>
                    <a:pt x="11" y="22"/>
                    <a:pt x="11" y="22"/>
                  </a:cubicBezTo>
                  <a:cubicBezTo>
                    <a:pt x="5" y="22"/>
                    <a:pt x="0" y="17"/>
                    <a:pt x="0" y="11"/>
                  </a:cubicBezTo>
                  <a:cubicBezTo>
                    <a:pt x="0" y="5"/>
                    <a:pt x="5" y="0"/>
                    <a:pt x="11" y="0"/>
                  </a:cubicBezTo>
                  <a:cubicBezTo>
                    <a:pt x="105" y="0"/>
                    <a:pt x="105" y="0"/>
                    <a:pt x="105" y="0"/>
                  </a:cubicBezTo>
                  <a:cubicBezTo>
                    <a:pt x="111" y="0"/>
                    <a:pt x="116" y="5"/>
                    <a:pt x="116" y="11"/>
                  </a:cubicBezTo>
                  <a:cubicBezTo>
                    <a:pt x="116" y="17"/>
                    <a:pt x="111" y="22"/>
                    <a:pt x="10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grpSp>
      <p:grpSp>
        <p:nvGrpSpPr>
          <p:cNvPr id="77" name="Group 19">
            <a:extLst>
              <a:ext uri="{FF2B5EF4-FFF2-40B4-BE49-F238E27FC236}">
                <a16:creationId xmlns:a16="http://schemas.microsoft.com/office/drawing/2014/main" id="{CB6FF967-8A6A-4469-B60E-3DAC577B6B97}"/>
              </a:ext>
            </a:extLst>
          </p:cNvPr>
          <p:cNvGrpSpPr>
            <a:grpSpLocks noChangeAspect="1"/>
          </p:cNvGrpSpPr>
          <p:nvPr/>
        </p:nvGrpSpPr>
        <p:grpSpPr bwMode="auto">
          <a:xfrm>
            <a:off x="4363116" y="1666593"/>
            <a:ext cx="443590" cy="476619"/>
            <a:chOff x="6307" y="-665"/>
            <a:chExt cx="967" cy="1039"/>
          </a:xfrm>
          <a:solidFill>
            <a:srgbClr val="0A1F2C"/>
          </a:solidFill>
        </p:grpSpPr>
        <p:sp>
          <p:nvSpPr>
            <p:cNvPr id="78" name="Freeform 20">
              <a:extLst>
                <a:ext uri="{FF2B5EF4-FFF2-40B4-BE49-F238E27FC236}">
                  <a16:creationId xmlns:a16="http://schemas.microsoft.com/office/drawing/2014/main" id="{69AB4B88-429B-4A50-8909-EE9BE4FC3CA6}"/>
                </a:ext>
              </a:extLst>
            </p:cNvPr>
            <p:cNvSpPr>
              <a:spLocks/>
            </p:cNvSpPr>
            <p:nvPr/>
          </p:nvSpPr>
          <p:spPr bwMode="auto">
            <a:xfrm>
              <a:off x="6549" y="-391"/>
              <a:ext cx="499" cy="538"/>
            </a:xfrm>
            <a:custGeom>
              <a:avLst/>
              <a:gdLst>
                <a:gd name="T0" fmla="*/ 267 w 305"/>
                <a:gd name="T1" fmla="*/ 23 h 329"/>
                <a:gd name="T2" fmla="*/ 207 w 305"/>
                <a:gd name="T3" fmla="*/ 23 h 329"/>
                <a:gd name="T4" fmla="*/ 153 w 305"/>
                <a:gd name="T5" fmla="*/ 0 h 329"/>
                <a:gd name="T6" fmla="*/ 98 w 305"/>
                <a:gd name="T7" fmla="*/ 23 h 329"/>
                <a:gd name="T8" fmla="*/ 38 w 305"/>
                <a:gd name="T9" fmla="*/ 23 h 329"/>
                <a:gd name="T10" fmla="*/ 41 w 305"/>
                <a:gd name="T11" fmla="*/ 244 h 329"/>
                <a:gd name="T12" fmla="*/ 153 w 305"/>
                <a:gd name="T13" fmla="*/ 329 h 329"/>
                <a:gd name="T14" fmla="*/ 153 w 305"/>
                <a:gd name="T15" fmla="*/ 329 h 329"/>
                <a:gd name="T16" fmla="*/ 153 w 305"/>
                <a:gd name="T17" fmla="*/ 329 h 329"/>
                <a:gd name="T18" fmla="*/ 264 w 305"/>
                <a:gd name="T19" fmla="*/ 244 h 329"/>
                <a:gd name="T20" fmla="*/ 267 w 305"/>
                <a:gd name="T21" fmla="*/ 2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29">
                  <a:moveTo>
                    <a:pt x="267" y="23"/>
                  </a:moveTo>
                  <a:cubicBezTo>
                    <a:pt x="255" y="26"/>
                    <a:pt x="233" y="29"/>
                    <a:pt x="207" y="23"/>
                  </a:cubicBezTo>
                  <a:cubicBezTo>
                    <a:pt x="182" y="18"/>
                    <a:pt x="163" y="7"/>
                    <a:pt x="153" y="0"/>
                  </a:cubicBezTo>
                  <a:cubicBezTo>
                    <a:pt x="142" y="7"/>
                    <a:pt x="124" y="18"/>
                    <a:pt x="98" y="23"/>
                  </a:cubicBezTo>
                  <a:cubicBezTo>
                    <a:pt x="72" y="29"/>
                    <a:pt x="51" y="26"/>
                    <a:pt x="38" y="23"/>
                  </a:cubicBezTo>
                  <a:cubicBezTo>
                    <a:pt x="0" y="102"/>
                    <a:pt x="3" y="188"/>
                    <a:pt x="41" y="244"/>
                  </a:cubicBezTo>
                  <a:cubicBezTo>
                    <a:pt x="47" y="254"/>
                    <a:pt x="86" y="312"/>
                    <a:pt x="153" y="329"/>
                  </a:cubicBezTo>
                  <a:cubicBezTo>
                    <a:pt x="153" y="329"/>
                    <a:pt x="153" y="329"/>
                    <a:pt x="153" y="329"/>
                  </a:cubicBezTo>
                  <a:cubicBezTo>
                    <a:pt x="153" y="329"/>
                    <a:pt x="152" y="329"/>
                    <a:pt x="153" y="329"/>
                  </a:cubicBezTo>
                  <a:cubicBezTo>
                    <a:pt x="219" y="312"/>
                    <a:pt x="258" y="254"/>
                    <a:pt x="264" y="244"/>
                  </a:cubicBezTo>
                  <a:cubicBezTo>
                    <a:pt x="302" y="188"/>
                    <a:pt x="305" y="102"/>
                    <a:pt x="267" y="2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9" name="Freeform 21">
              <a:extLst>
                <a:ext uri="{FF2B5EF4-FFF2-40B4-BE49-F238E27FC236}">
                  <a16:creationId xmlns:a16="http://schemas.microsoft.com/office/drawing/2014/main" id="{4E3D892F-C6F9-49A6-A098-0D84F93F8436}"/>
                </a:ext>
              </a:extLst>
            </p:cNvPr>
            <p:cNvSpPr>
              <a:spLocks noEditPoints="1"/>
            </p:cNvSpPr>
            <p:nvPr/>
          </p:nvSpPr>
          <p:spPr bwMode="auto">
            <a:xfrm>
              <a:off x="6307" y="-665"/>
              <a:ext cx="967" cy="1039"/>
            </a:xfrm>
            <a:custGeom>
              <a:avLst/>
              <a:gdLst>
                <a:gd name="T0" fmla="*/ 296 w 591"/>
                <a:gd name="T1" fmla="*/ 635 h 635"/>
                <a:gd name="T2" fmla="*/ 281 w 591"/>
                <a:gd name="T3" fmla="*/ 633 h 635"/>
                <a:gd name="T4" fmla="*/ 248 w 591"/>
                <a:gd name="T5" fmla="*/ 623 h 635"/>
                <a:gd name="T6" fmla="*/ 247 w 591"/>
                <a:gd name="T7" fmla="*/ 623 h 635"/>
                <a:gd name="T8" fmla="*/ 74 w 591"/>
                <a:gd name="T9" fmla="*/ 479 h 635"/>
                <a:gd name="T10" fmla="*/ 66 w 591"/>
                <a:gd name="T11" fmla="*/ 80 h 635"/>
                <a:gd name="T12" fmla="*/ 82 w 591"/>
                <a:gd name="T13" fmla="*/ 47 h 635"/>
                <a:gd name="T14" fmla="*/ 96 w 591"/>
                <a:gd name="T15" fmla="*/ 40 h 635"/>
                <a:gd name="T16" fmla="*/ 133 w 591"/>
                <a:gd name="T17" fmla="*/ 47 h 635"/>
                <a:gd name="T18" fmla="*/ 200 w 591"/>
                <a:gd name="T19" fmla="*/ 47 h 635"/>
                <a:gd name="T20" fmla="*/ 262 w 591"/>
                <a:gd name="T21" fmla="*/ 21 h 635"/>
                <a:gd name="T22" fmla="*/ 289 w 591"/>
                <a:gd name="T23" fmla="*/ 3 h 635"/>
                <a:gd name="T24" fmla="*/ 303 w 591"/>
                <a:gd name="T25" fmla="*/ 3 h 635"/>
                <a:gd name="T26" fmla="*/ 330 w 591"/>
                <a:gd name="T27" fmla="*/ 21 h 635"/>
                <a:gd name="T28" fmla="*/ 392 w 591"/>
                <a:gd name="T29" fmla="*/ 47 h 635"/>
                <a:gd name="T30" fmla="*/ 459 w 591"/>
                <a:gd name="T31" fmla="*/ 47 h 635"/>
                <a:gd name="T32" fmla="*/ 496 w 591"/>
                <a:gd name="T33" fmla="*/ 40 h 635"/>
                <a:gd name="T34" fmla="*/ 510 w 591"/>
                <a:gd name="T35" fmla="*/ 47 h 635"/>
                <a:gd name="T36" fmla="*/ 526 w 591"/>
                <a:gd name="T37" fmla="*/ 80 h 635"/>
                <a:gd name="T38" fmla="*/ 518 w 591"/>
                <a:gd name="T39" fmla="*/ 479 h 635"/>
                <a:gd name="T40" fmla="*/ 344 w 591"/>
                <a:gd name="T41" fmla="*/ 623 h 635"/>
                <a:gd name="T42" fmla="*/ 311 w 591"/>
                <a:gd name="T43" fmla="*/ 633 h 635"/>
                <a:gd name="T44" fmla="*/ 296 w 591"/>
                <a:gd name="T45" fmla="*/ 635 h 635"/>
                <a:gd name="T46" fmla="*/ 256 w 591"/>
                <a:gd name="T47" fmla="*/ 599 h 635"/>
                <a:gd name="T48" fmla="*/ 289 w 591"/>
                <a:gd name="T49" fmla="*/ 609 h 635"/>
                <a:gd name="T50" fmla="*/ 303 w 591"/>
                <a:gd name="T51" fmla="*/ 609 h 635"/>
                <a:gd name="T52" fmla="*/ 336 w 591"/>
                <a:gd name="T53" fmla="*/ 599 h 635"/>
                <a:gd name="T54" fmla="*/ 497 w 591"/>
                <a:gd name="T55" fmla="*/ 465 h 635"/>
                <a:gd name="T56" fmla="*/ 503 w 591"/>
                <a:gd name="T57" fmla="*/ 91 h 635"/>
                <a:gd name="T58" fmla="*/ 491 w 591"/>
                <a:gd name="T59" fmla="*/ 66 h 635"/>
                <a:gd name="T60" fmla="*/ 464 w 591"/>
                <a:gd name="T61" fmla="*/ 72 h 635"/>
                <a:gd name="T62" fmla="*/ 387 w 591"/>
                <a:gd name="T63" fmla="*/ 72 h 635"/>
                <a:gd name="T64" fmla="*/ 316 w 591"/>
                <a:gd name="T65" fmla="*/ 42 h 635"/>
                <a:gd name="T66" fmla="*/ 296 w 591"/>
                <a:gd name="T67" fmla="*/ 29 h 635"/>
                <a:gd name="T68" fmla="*/ 276 w 591"/>
                <a:gd name="T69" fmla="*/ 42 h 635"/>
                <a:gd name="T70" fmla="*/ 205 w 591"/>
                <a:gd name="T71" fmla="*/ 72 h 635"/>
                <a:gd name="T72" fmla="*/ 127 w 591"/>
                <a:gd name="T73" fmla="*/ 72 h 635"/>
                <a:gd name="T74" fmla="*/ 101 w 591"/>
                <a:gd name="T75" fmla="*/ 66 h 635"/>
                <a:gd name="T76" fmla="*/ 89 w 591"/>
                <a:gd name="T77" fmla="*/ 91 h 635"/>
                <a:gd name="T78" fmla="*/ 95 w 591"/>
                <a:gd name="T79" fmla="*/ 465 h 635"/>
                <a:gd name="T80" fmla="*/ 256 w 591"/>
                <a:gd name="T81" fmla="*/ 599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1" h="635">
                  <a:moveTo>
                    <a:pt x="296" y="635"/>
                  </a:moveTo>
                  <a:cubicBezTo>
                    <a:pt x="291" y="635"/>
                    <a:pt x="286" y="635"/>
                    <a:pt x="281" y="633"/>
                  </a:cubicBezTo>
                  <a:cubicBezTo>
                    <a:pt x="248" y="623"/>
                    <a:pt x="248" y="623"/>
                    <a:pt x="248" y="623"/>
                  </a:cubicBezTo>
                  <a:cubicBezTo>
                    <a:pt x="248" y="623"/>
                    <a:pt x="248" y="623"/>
                    <a:pt x="247" y="623"/>
                  </a:cubicBezTo>
                  <a:cubicBezTo>
                    <a:pt x="153" y="587"/>
                    <a:pt x="95" y="510"/>
                    <a:pt x="74" y="479"/>
                  </a:cubicBezTo>
                  <a:cubicBezTo>
                    <a:pt x="4" y="373"/>
                    <a:pt x="0" y="216"/>
                    <a:pt x="66" y="80"/>
                  </a:cubicBezTo>
                  <a:cubicBezTo>
                    <a:pt x="82" y="47"/>
                    <a:pt x="82" y="47"/>
                    <a:pt x="82" y="47"/>
                  </a:cubicBezTo>
                  <a:cubicBezTo>
                    <a:pt x="84" y="41"/>
                    <a:pt x="90" y="38"/>
                    <a:pt x="96" y="40"/>
                  </a:cubicBezTo>
                  <a:cubicBezTo>
                    <a:pt x="133" y="47"/>
                    <a:pt x="133" y="47"/>
                    <a:pt x="133" y="47"/>
                  </a:cubicBezTo>
                  <a:cubicBezTo>
                    <a:pt x="155" y="52"/>
                    <a:pt x="178" y="52"/>
                    <a:pt x="200" y="47"/>
                  </a:cubicBezTo>
                  <a:cubicBezTo>
                    <a:pt x="222" y="43"/>
                    <a:pt x="243" y="34"/>
                    <a:pt x="262" y="21"/>
                  </a:cubicBezTo>
                  <a:cubicBezTo>
                    <a:pt x="289" y="3"/>
                    <a:pt x="289" y="3"/>
                    <a:pt x="289" y="3"/>
                  </a:cubicBezTo>
                  <a:cubicBezTo>
                    <a:pt x="293" y="0"/>
                    <a:pt x="299" y="0"/>
                    <a:pt x="303" y="3"/>
                  </a:cubicBezTo>
                  <a:cubicBezTo>
                    <a:pt x="330" y="21"/>
                    <a:pt x="330" y="21"/>
                    <a:pt x="330" y="21"/>
                  </a:cubicBezTo>
                  <a:cubicBezTo>
                    <a:pt x="348" y="34"/>
                    <a:pt x="370" y="43"/>
                    <a:pt x="392" y="47"/>
                  </a:cubicBezTo>
                  <a:cubicBezTo>
                    <a:pt x="414" y="52"/>
                    <a:pt x="437" y="52"/>
                    <a:pt x="459" y="47"/>
                  </a:cubicBezTo>
                  <a:cubicBezTo>
                    <a:pt x="496" y="40"/>
                    <a:pt x="496" y="40"/>
                    <a:pt x="496" y="40"/>
                  </a:cubicBezTo>
                  <a:cubicBezTo>
                    <a:pt x="502" y="38"/>
                    <a:pt x="507" y="41"/>
                    <a:pt x="510" y="47"/>
                  </a:cubicBezTo>
                  <a:cubicBezTo>
                    <a:pt x="526" y="80"/>
                    <a:pt x="526" y="80"/>
                    <a:pt x="526" y="80"/>
                  </a:cubicBezTo>
                  <a:cubicBezTo>
                    <a:pt x="591" y="216"/>
                    <a:pt x="588" y="373"/>
                    <a:pt x="518" y="479"/>
                  </a:cubicBezTo>
                  <a:cubicBezTo>
                    <a:pt x="497" y="510"/>
                    <a:pt x="439" y="587"/>
                    <a:pt x="344" y="623"/>
                  </a:cubicBezTo>
                  <a:cubicBezTo>
                    <a:pt x="311" y="633"/>
                    <a:pt x="311" y="633"/>
                    <a:pt x="311" y="633"/>
                  </a:cubicBezTo>
                  <a:cubicBezTo>
                    <a:pt x="306" y="635"/>
                    <a:pt x="301" y="635"/>
                    <a:pt x="296" y="635"/>
                  </a:cubicBezTo>
                  <a:close/>
                  <a:moveTo>
                    <a:pt x="256" y="599"/>
                  </a:moveTo>
                  <a:cubicBezTo>
                    <a:pt x="289" y="609"/>
                    <a:pt x="289" y="609"/>
                    <a:pt x="289" y="609"/>
                  </a:cubicBezTo>
                  <a:cubicBezTo>
                    <a:pt x="293" y="610"/>
                    <a:pt x="298" y="610"/>
                    <a:pt x="303" y="609"/>
                  </a:cubicBezTo>
                  <a:cubicBezTo>
                    <a:pt x="336" y="599"/>
                    <a:pt x="336" y="599"/>
                    <a:pt x="336" y="599"/>
                  </a:cubicBezTo>
                  <a:cubicBezTo>
                    <a:pt x="423" y="565"/>
                    <a:pt x="477" y="494"/>
                    <a:pt x="497" y="465"/>
                  </a:cubicBezTo>
                  <a:cubicBezTo>
                    <a:pt x="562" y="366"/>
                    <a:pt x="565" y="219"/>
                    <a:pt x="503" y="91"/>
                  </a:cubicBezTo>
                  <a:cubicBezTo>
                    <a:pt x="491" y="66"/>
                    <a:pt x="491" y="66"/>
                    <a:pt x="491" y="66"/>
                  </a:cubicBezTo>
                  <a:cubicBezTo>
                    <a:pt x="464" y="72"/>
                    <a:pt x="464" y="72"/>
                    <a:pt x="464" y="72"/>
                  </a:cubicBezTo>
                  <a:cubicBezTo>
                    <a:pt x="439" y="77"/>
                    <a:pt x="412" y="77"/>
                    <a:pt x="387" y="72"/>
                  </a:cubicBezTo>
                  <a:cubicBezTo>
                    <a:pt x="361" y="67"/>
                    <a:pt x="337" y="56"/>
                    <a:pt x="316" y="42"/>
                  </a:cubicBezTo>
                  <a:cubicBezTo>
                    <a:pt x="296" y="29"/>
                    <a:pt x="296" y="29"/>
                    <a:pt x="296" y="29"/>
                  </a:cubicBezTo>
                  <a:cubicBezTo>
                    <a:pt x="276" y="42"/>
                    <a:pt x="276" y="42"/>
                    <a:pt x="276" y="42"/>
                  </a:cubicBezTo>
                  <a:cubicBezTo>
                    <a:pt x="255" y="56"/>
                    <a:pt x="230" y="67"/>
                    <a:pt x="205" y="72"/>
                  </a:cubicBezTo>
                  <a:cubicBezTo>
                    <a:pt x="180" y="77"/>
                    <a:pt x="153" y="77"/>
                    <a:pt x="127" y="72"/>
                  </a:cubicBezTo>
                  <a:cubicBezTo>
                    <a:pt x="101" y="66"/>
                    <a:pt x="101" y="66"/>
                    <a:pt x="101" y="66"/>
                  </a:cubicBezTo>
                  <a:cubicBezTo>
                    <a:pt x="89" y="91"/>
                    <a:pt x="89" y="91"/>
                    <a:pt x="89" y="91"/>
                  </a:cubicBezTo>
                  <a:cubicBezTo>
                    <a:pt x="27" y="219"/>
                    <a:pt x="30" y="366"/>
                    <a:pt x="95" y="465"/>
                  </a:cubicBezTo>
                  <a:cubicBezTo>
                    <a:pt x="115" y="494"/>
                    <a:pt x="169" y="565"/>
                    <a:pt x="256" y="5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0" name="Freeform 22">
              <a:extLst>
                <a:ext uri="{FF2B5EF4-FFF2-40B4-BE49-F238E27FC236}">
                  <a16:creationId xmlns:a16="http://schemas.microsoft.com/office/drawing/2014/main" id="{4242D542-0F96-46DB-A771-D55343F48FB6}"/>
                </a:ext>
              </a:extLst>
            </p:cNvPr>
            <p:cNvSpPr>
              <a:spLocks noEditPoints="1"/>
            </p:cNvSpPr>
            <p:nvPr/>
          </p:nvSpPr>
          <p:spPr bwMode="auto">
            <a:xfrm>
              <a:off x="6434" y="-522"/>
              <a:ext cx="714" cy="770"/>
            </a:xfrm>
            <a:custGeom>
              <a:avLst/>
              <a:gdLst>
                <a:gd name="T0" fmla="*/ 218 w 436"/>
                <a:gd name="T1" fmla="*/ 471 h 471"/>
                <a:gd name="T2" fmla="*/ 215 w 436"/>
                <a:gd name="T3" fmla="*/ 470 h 471"/>
                <a:gd name="T4" fmla="*/ 213 w 436"/>
                <a:gd name="T5" fmla="*/ 470 h 471"/>
                <a:gd name="T6" fmla="*/ 56 w 436"/>
                <a:gd name="T7" fmla="*/ 351 h 471"/>
                <a:gd name="T8" fmla="*/ 52 w 436"/>
                <a:gd name="T9" fmla="*/ 39 h 471"/>
                <a:gd name="T10" fmla="*/ 66 w 436"/>
                <a:gd name="T11" fmla="*/ 32 h 471"/>
                <a:gd name="T12" fmla="*/ 141 w 436"/>
                <a:gd name="T13" fmla="*/ 32 h 471"/>
                <a:gd name="T14" fmla="*/ 211 w 436"/>
                <a:gd name="T15" fmla="*/ 3 h 471"/>
                <a:gd name="T16" fmla="*/ 225 w 436"/>
                <a:gd name="T17" fmla="*/ 3 h 471"/>
                <a:gd name="T18" fmla="*/ 294 w 436"/>
                <a:gd name="T19" fmla="*/ 32 h 471"/>
                <a:gd name="T20" fmla="*/ 370 w 436"/>
                <a:gd name="T21" fmla="*/ 32 h 471"/>
                <a:gd name="T22" fmla="*/ 384 w 436"/>
                <a:gd name="T23" fmla="*/ 39 h 471"/>
                <a:gd name="T24" fmla="*/ 380 w 436"/>
                <a:gd name="T25" fmla="*/ 351 h 471"/>
                <a:gd name="T26" fmla="*/ 223 w 436"/>
                <a:gd name="T27" fmla="*/ 470 h 471"/>
                <a:gd name="T28" fmla="*/ 221 w 436"/>
                <a:gd name="T29" fmla="*/ 470 h 471"/>
                <a:gd name="T30" fmla="*/ 218 w 436"/>
                <a:gd name="T31" fmla="*/ 471 h 471"/>
                <a:gd name="T32" fmla="*/ 70 w 436"/>
                <a:gd name="T33" fmla="*/ 59 h 471"/>
                <a:gd name="T34" fmla="*/ 77 w 436"/>
                <a:gd name="T35" fmla="*/ 337 h 471"/>
                <a:gd name="T36" fmla="*/ 218 w 436"/>
                <a:gd name="T37" fmla="*/ 445 h 471"/>
                <a:gd name="T38" fmla="*/ 359 w 436"/>
                <a:gd name="T39" fmla="*/ 337 h 471"/>
                <a:gd name="T40" fmla="*/ 365 w 436"/>
                <a:gd name="T41" fmla="*/ 59 h 471"/>
                <a:gd name="T42" fmla="*/ 289 w 436"/>
                <a:gd name="T43" fmla="*/ 57 h 471"/>
                <a:gd name="T44" fmla="*/ 218 w 436"/>
                <a:gd name="T45" fmla="*/ 29 h 471"/>
                <a:gd name="T46" fmla="*/ 146 w 436"/>
                <a:gd name="T47" fmla="*/ 57 h 471"/>
                <a:gd name="T48" fmla="*/ 70 w 436"/>
                <a:gd name="T49" fmla="*/ 5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71">
                  <a:moveTo>
                    <a:pt x="218" y="471"/>
                  </a:moveTo>
                  <a:cubicBezTo>
                    <a:pt x="217" y="471"/>
                    <a:pt x="216" y="471"/>
                    <a:pt x="215" y="470"/>
                  </a:cubicBezTo>
                  <a:cubicBezTo>
                    <a:pt x="214" y="470"/>
                    <a:pt x="213" y="470"/>
                    <a:pt x="213" y="470"/>
                  </a:cubicBezTo>
                  <a:cubicBezTo>
                    <a:pt x="128" y="448"/>
                    <a:pt x="75" y="379"/>
                    <a:pt x="56" y="351"/>
                  </a:cubicBezTo>
                  <a:cubicBezTo>
                    <a:pt x="2" y="269"/>
                    <a:pt x="0" y="147"/>
                    <a:pt x="52" y="39"/>
                  </a:cubicBezTo>
                  <a:cubicBezTo>
                    <a:pt x="54" y="34"/>
                    <a:pt x="60" y="31"/>
                    <a:pt x="66" y="32"/>
                  </a:cubicBezTo>
                  <a:cubicBezTo>
                    <a:pt x="91" y="37"/>
                    <a:pt x="116" y="37"/>
                    <a:pt x="141" y="32"/>
                  </a:cubicBezTo>
                  <a:cubicBezTo>
                    <a:pt x="166" y="27"/>
                    <a:pt x="190" y="17"/>
                    <a:pt x="211" y="3"/>
                  </a:cubicBezTo>
                  <a:cubicBezTo>
                    <a:pt x="215" y="0"/>
                    <a:pt x="221" y="0"/>
                    <a:pt x="225" y="3"/>
                  </a:cubicBezTo>
                  <a:cubicBezTo>
                    <a:pt x="246" y="17"/>
                    <a:pt x="269" y="27"/>
                    <a:pt x="294" y="32"/>
                  </a:cubicBezTo>
                  <a:cubicBezTo>
                    <a:pt x="320" y="37"/>
                    <a:pt x="345" y="37"/>
                    <a:pt x="370" y="32"/>
                  </a:cubicBezTo>
                  <a:cubicBezTo>
                    <a:pt x="376" y="31"/>
                    <a:pt x="382" y="34"/>
                    <a:pt x="384" y="39"/>
                  </a:cubicBezTo>
                  <a:cubicBezTo>
                    <a:pt x="436" y="147"/>
                    <a:pt x="434" y="269"/>
                    <a:pt x="380" y="351"/>
                  </a:cubicBezTo>
                  <a:cubicBezTo>
                    <a:pt x="361" y="379"/>
                    <a:pt x="308" y="448"/>
                    <a:pt x="223" y="470"/>
                  </a:cubicBezTo>
                  <a:cubicBezTo>
                    <a:pt x="222" y="470"/>
                    <a:pt x="222" y="470"/>
                    <a:pt x="221" y="470"/>
                  </a:cubicBezTo>
                  <a:cubicBezTo>
                    <a:pt x="220" y="471"/>
                    <a:pt x="219" y="471"/>
                    <a:pt x="218" y="471"/>
                  </a:cubicBezTo>
                  <a:close/>
                  <a:moveTo>
                    <a:pt x="70" y="59"/>
                  </a:moveTo>
                  <a:cubicBezTo>
                    <a:pt x="27" y="156"/>
                    <a:pt x="29" y="265"/>
                    <a:pt x="77" y="337"/>
                  </a:cubicBezTo>
                  <a:cubicBezTo>
                    <a:pt x="94" y="363"/>
                    <a:pt x="142" y="425"/>
                    <a:pt x="218" y="445"/>
                  </a:cubicBezTo>
                  <a:cubicBezTo>
                    <a:pt x="294" y="425"/>
                    <a:pt x="341" y="363"/>
                    <a:pt x="359" y="337"/>
                  </a:cubicBezTo>
                  <a:cubicBezTo>
                    <a:pt x="407" y="265"/>
                    <a:pt x="409" y="156"/>
                    <a:pt x="365" y="59"/>
                  </a:cubicBezTo>
                  <a:cubicBezTo>
                    <a:pt x="340" y="63"/>
                    <a:pt x="315" y="62"/>
                    <a:pt x="289" y="57"/>
                  </a:cubicBezTo>
                  <a:cubicBezTo>
                    <a:pt x="264" y="52"/>
                    <a:pt x="240" y="42"/>
                    <a:pt x="218" y="29"/>
                  </a:cubicBezTo>
                  <a:cubicBezTo>
                    <a:pt x="196" y="42"/>
                    <a:pt x="172" y="52"/>
                    <a:pt x="146" y="57"/>
                  </a:cubicBezTo>
                  <a:cubicBezTo>
                    <a:pt x="121" y="62"/>
                    <a:pt x="96" y="63"/>
                    <a:pt x="70"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1" name="Freeform 23">
              <a:extLst>
                <a:ext uri="{FF2B5EF4-FFF2-40B4-BE49-F238E27FC236}">
                  <a16:creationId xmlns:a16="http://schemas.microsoft.com/office/drawing/2014/main" id="{C2EE702D-3EA8-45BE-B064-0EEB6846C89E}"/>
                </a:ext>
              </a:extLst>
            </p:cNvPr>
            <p:cNvSpPr>
              <a:spLocks/>
            </p:cNvSpPr>
            <p:nvPr/>
          </p:nvSpPr>
          <p:spPr bwMode="auto">
            <a:xfrm>
              <a:off x="6769" y="-301"/>
              <a:ext cx="118" cy="113"/>
            </a:xfrm>
            <a:custGeom>
              <a:avLst/>
              <a:gdLst>
                <a:gd name="T0" fmla="*/ 0 w 72"/>
                <a:gd name="T1" fmla="*/ 42 h 69"/>
                <a:gd name="T2" fmla="*/ 40 w 72"/>
                <a:gd name="T3" fmla="*/ 69 h 69"/>
                <a:gd name="T4" fmla="*/ 72 w 72"/>
                <a:gd name="T5" fmla="*/ 63 h 69"/>
                <a:gd name="T6" fmla="*/ 0 w 72"/>
                <a:gd name="T7" fmla="*/ 42 h 69"/>
              </a:gdLst>
              <a:ahLst/>
              <a:cxnLst>
                <a:cxn ang="0">
                  <a:pos x="T0" y="T1"/>
                </a:cxn>
                <a:cxn ang="0">
                  <a:pos x="T2" y="T3"/>
                </a:cxn>
                <a:cxn ang="0">
                  <a:pos x="T4" y="T5"/>
                </a:cxn>
                <a:cxn ang="0">
                  <a:pos x="T6" y="T7"/>
                </a:cxn>
              </a:cxnLst>
              <a:rect l="0" t="0" r="r" b="b"/>
              <a:pathLst>
                <a:path w="72" h="69">
                  <a:moveTo>
                    <a:pt x="0" y="42"/>
                  </a:moveTo>
                  <a:cubicBezTo>
                    <a:pt x="0" y="42"/>
                    <a:pt x="16" y="69"/>
                    <a:pt x="40" y="69"/>
                  </a:cubicBezTo>
                  <a:cubicBezTo>
                    <a:pt x="64" y="69"/>
                    <a:pt x="72" y="63"/>
                    <a:pt x="72" y="63"/>
                  </a:cubicBezTo>
                  <a:cubicBezTo>
                    <a:pt x="72" y="63"/>
                    <a:pt x="58" y="0"/>
                    <a:pt x="0"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2" name="Freeform 24">
              <a:extLst>
                <a:ext uri="{FF2B5EF4-FFF2-40B4-BE49-F238E27FC236}">
                  <a16:creationId xmlns:a16="http://schemas.microsoft.com/office/drawing/2014/main" id="{667D5B65-0C5F-4644-8F20-A4117826E602}"/>
                </a:ext>
              </a:extLst>
            </p:cNvPr>
            <p:cNvSpPr>
              <a:spLocks noEditPoints="1"/>
            </p:cNvSpPr>
            <p:nvPr/>
          </p:nvSpPr>
          <p:spPr bwMode="auto">
            <a:xfrm>
              <a:off x="6740" y="-270"/>
              <a:ext cx="163" cy="205"/>
            </a:xfrm>
            <a:custGeom>
              <a:avLst/>
              <a:gdLst>
                <a:gd name="T0" fmla="*/ 50 w 100"/>
                <a:gd name="T1" fmla="*/ 125 h 125"/>
                <a:gd name="T2" fmla="*/ 0 w 100"/>
                <a:gd name="T3" fmla="*/ 63 h 125"/>
                <a:gd name="T4" fmla="*/ 50 w 100"/>
                <a:gd name="T5" fmla="*/ 0 h 125"/>
                <a:gd name="T6" fmla="*/ 100 w 100"/>
                <a:gd name="T7" fmla="*/ 63 h 125"/>
                <a:gd name="T8" fmla="*/ 50 w 100"/>
                <a:gd name="T9" fmla="*/ 125 h 125"/>
                <a:gd name="T10" fmla="*/ 50 w 100"/>
                <a:gd name="T11" fmla="*/ 16 h 125"/>
                <a:gd name="T12" fmla="*/ 16 w 100"/>
                <a:gd name="T13" fmla="*/ 63 h 125"/>
                <a:gd name="T14" fmla="*/ 50 w 100"/>
                <a:gd name="T15" fmla="*/ 110 h 125"/>
                <a:gd name="T16" fmla="*/ 84 w 100"/>
                <a:gd name="T17" fmla="*/ 63 h 125"/>
                <a:gd name="T18" fmla="*/ 50 w 100"/>
                <a:gd name="T19"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25">
                  <a:moveTo>
                    <a:pt x="50" y="125"/>
                  </a:moveTo>
                  <a:cubicBezTo>
                    <a:pt x="22" y="125"/>
                    <a:pt x="0" y="97"/>
                    <a:pt x="0" y="63"/>
                  </a:cubicBezTo>
                  <a:cubicBezTo>
                    <a:pt x="0" y="21"/>
                    <a:pt x="17" y="0"/>
                    <a:pt x="50" y="0"/>
                  </a:cubicBezTo>
                  <a:cubicBezTo>
                    <a:pt x="83" y="0"/>
                    <a:pt x="100" y="21"/>
                    <a:pt x="100" y="63"/>
                  </a:cubicBezTo>
                  <a:cubicBezTo>
                    <a:pt x="100" y="97"/>
                    <a:pt x="77" y="125"/>
                    <a:pt x="50" y="125"/>
                  </a:cubicBezTo>
                  <a:close/>
                  <a:moveTo>
                    <a:pt x="50" y="16"/>
                  </a:moveTo>
                  <a:cubicBezTo>
                    <a:pt x="34" y="16"/>
                    <a:pt x="16" y="21"/>
                    <a:pt x="16" y="63"/>
                  </a:cubicBezTo>
                  <a:cubicBezTo>
                    <a:pt x="16" y="89"/>
                    <a:pt x="31" y="110"/>
                    <a:pt x="50" y="110"/>
                  </a:cubicBezTo>
                  <a:cubicBezTo>
                    <a:pt x="69" y="110"/>
                    <a:pt x="84" y="89"/>
                    <a:pt x="84" y="63"/>
                  </a:cubicBezTo>
                  <a:cubicBezTo>
                    <a:pt x="84" y="21"/>
                    <a:pt x="66" y="16"/>
                    <a:pt x="5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3" name="Freeform 25">
              <a:extLst>
                <a:ext uri="{FF2B5EF4-FFF2-40B4-BE49-F238E27FC236}">
                  <a16:creationId xmlns:a16="http://schemas.microsoft.com/office/drawing/2014/main" id="{D05139CC-F93E-4F2B-AB87-2DF515A238C0}"/>
                </a:ext>
              </a:extLst>
            </p:cNvPr>
            <p:cNvSpPr>
              <a:spLocks/>
            </p:cNvSpPr>
            <p:nvPr/>
          </p:nvSpPr>
          <p:spPr bwMode="auto">
            <a:xfrm>
              <a:off x="6885" y="-90"/>
              <a:ext cx="61" cy="64"/>
            </a:xfrm>
            <a:custGeom>
              <a:avLst/>
              <a:gdLst>
                <a:gd name="T0" fmla="*/ 28 w 37"/>
                <a:gd name="T1" fmla="*/ 39 h 39"/>
                <a:gd name="T2" fmla="*/ 21 w 37"/>
                <a:gd name="T3" fmla="*/ 35 h 39"/>
                <a:gd name="T4" fmla="*/ 4 w 37"/>
                <a:gd name="T5" fmla="*/ 14 h 39"/>
                <a:gd name="T6" fmla="*/ 3 w 37"/>
                <a:gd name="T7" fmla="*/ 3 h 39"/>
                <a:gd name="T8" fmla="*/ 14 w 37"/>
                <a:gd name="T9" fmla="*/ 2 h 39"/>
                <a:gd name="T10" fmla="*/ 35 w 37"/>
                <a:gd name="T11" fmla="*/ 28 h 39"/>
                <a:gd name="T12" fmla="*/ 31 w 37"/>
                <a:gd name="T13" fmla="*/ 38 h 39"/>
                <a:gd name="T14" fmla="*/ 28 w 37"/>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28" y="39"/>
                  </a:moveTo>
                  <a:cubicBezTo>
                    <a:pt x="25" y="39"/>
                    <a:pt x="22" y="38"/>
                    <a:pt x="21" y="35"/>
                  </a:cubicBezTo>
                  <a:cubicBezTo>
                    <a:pt x="17" y="27"/>
                    <a:pt x="11" y="20"/>
                    <a:pt x="4" y="14"/>
                  </a:cubicBezTo>
                  <a:cubicBezTo>
                    <a:pt x="1" y="12"/>
                    <a:pt x="0" y="7"/>
                    <a:pt x="3" y="3"/>
                  </a:cubicBezTo>
                  <a:cubicBezTo>
                    <a:pt x="6" y="0"/>
                    <a:pt x="11" y="0"/>
                    <a:pt x="14" y="2"/>
                  </a:cubicBezTo>
                  <a:cubicBezTo>
                    <a:pt x="23" y="10"/>
                    <a:pt x="30" y="18"/>
                    <a:pt x="35" y="28"/>
                  </a:cubicBezTo>
                  <a:cubicBezTo>
                    <a:pt x="37" y="31"/>
                    <a:pt x="35" y="36"/>
                    <a:pt x="31" y="38"/>
                  </a:cubicBezTo>
                  <a:cubicBezTo>
                    <a:pt x="30" y="39"/>
                    <a:pt x="29" y="39"/>
                    <a:pt x="28"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4" name="Freeform 26">
              <a:extLst>
                <a:ext uri="{FF2B5EF4-FFF2-40B4-BE49-F238E27FC236}">
                  <a16:creationId xmlns:a16="http://schemas.microsoft.com/office/drawing/2014/main" id="{025D1B8C-C074-4AFC-9570-C7D51549B4C2}"/>
                </a:ext>
              </a:extLst>
            </p:cNvPr>
            <p:cNvSpPr>
              <a:spLocks/>
            </p:cNvSpPr>
            <p:nvPr/>
          </p:nvSpPr>
          <p:spPr bwMode="auto">
            <a:xfrm>
              <a:off x="6697" y="-90"/>
              <a:ext cx="59" cy="64"/>
            </a:xfrm>
            <a:custGeom>
              <a:avLst/>
              <a:gdLst>
                <a:gd name="T0" fmla="*/ 9 w 36"/>
                <a:gd name="T1" fmla="*/ 39 h 39"/>
                <a:gd name="T2" fmla="*/ 5 w 36"/>
                <a:gd name="T3" fmla="*/ 38 h 39"/>
                <a:gd name="T4" fmla="*/ 2 w 36"/>
                <a:gd name="T5" fmla="*/ 28 h 39"/>
                <a:gd name="T6" fmla="*/ 22 w 36"/>
                <a:gd name="T7" fmla="*/ 2 h 39"/>
                <a:gd name="T8" fmla="*/ 33 w 36"/>
                <a:gd name="T9" fmla="*/ 3 h 39"/>
                <a:gd name="T10" fmla="*/ 32 w 36"/>
                <a:gd name="T11" fmla="*/ 14 h 39"/>
                <a:gd name="T12" fmla="*/ 16 w 36"/>
                <a:gd name="T13" fmla="*/ 35 h 39"/>
                <a:gd name="T14" fmla="*/ 9 w 3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9" y="39"/>
                  </a:moveTo>
                  <a:cubicBezTo>
                    <a:pt x="8" y="39"/>
                    <a:pt x="6" y="39"/>
                    <a:pt x="5" y="38"/>
                  </a:cubicBezTo>
                  <a:cubicBezTo>
                    <a:pt x="1" y="36"/>
                    <a:pt x="0" y="31"/>
                    <a:pt x="2" y="28"/>
                  </a:cubicBezTo>
                  <a:cubicBezTo>
                    <a:pt x="7" y="18"/>
                    <a:pt x="14" y="10"/>
                    <a:pt x="22" y="2"/>
                  </a:cubicBezTo>
                  <a:cubicBezTo>
                    <a:pt x="26" y="0"/>
                    <a:pt x="31" y="0"/>
                    <a:pt x="33" y="3"/>
                  </a:cubicBezTo>
                  <a:cubicBezTo>
                    <a:pt x="36" y="7"/>
                    <a:pt x="36" y="12"/>
                    <a:pt x="32" y="14"/>
                  </a:cubicBezTo>
                  <a:cubicBezTo>
                    <a:pt x="26" y="20"/>
                    <a:pt x="20" y="27"/>
                    <a:pt x="16" y="35"/>
                  </a:cubicBezTo>
                  <a:cubicBezTo>
                    <a:pt x="14" y="38"/>
                    <a:pt x="12" y="39"/>
                    <a:pt x="9"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5" name="Freeform 27">
              <a:extLst>
                <a:ext uri="{FF2B5EF4-FFF2-40B4-BE49-F238E27FC236}">
                  <a16:creationId xmlns:a16="http://schemas.microsoft.com/office/drawing/2014/main" id="{1B231AC8-F3BE-49C1-9597-F4342DDFA6EA}"/>
                </a:ext>
              </a:extLst>
            </p:cNvPr>
            <p:cNvSpPr>
              <a:spLocks/>
            </p:cNvSpPr>
            <p:nvPr/>
          </p:nvSpPr>
          <p:spPr bwMode="auto">
            <a:xfrm>
              <a:off x="6771" y="-224"/>
              <a:ext cx="126" cy="50"/>
            </a:xfrm>
            <a:custGeom>
              <a:avLst/>
              <a:gdLst>
                <a:gd name="T0" fmla="*/ 43 w 77"/>
                <a:gd name="T1" fmla="*/ 31 h 31"/>
                <a:gd name="T2" fmla="*/ 35 w 77"/>
                <a:gd name="T3" fmla="*/ 30 h 31"/>
                <a:gd name="T4" fmla="*/ 4 w 77"/>
                <a:gd name="T5" fmla="*/ 15 h 31"/>
                <a:gd name="T6" fmla="*/ 3 w 77"/>
                <a:gd name="T7" fmla="*/ 4 h 31"/>
                <a:gd name="T8" fmla="*/ 14 w 77"/>
                <a:gd name="T9" fmla="*/ 3 h 31"/>
                <a:gd name="T10" fmla="*/ 37 w 77"/>
                <a:gd name="T11" fmla="*/ 14 h 31"/>
                <a:gd name="T12" fmla="*/ 64 w 77"/>
                <a:gd name="T13" fmla="*/ 9 h 31"/>
                <a:gd name="T14" fmla="*/ 75 w 77"/>
                <a:gd name="T15" fmla="*/ 12 h 31"/>
                <a:gd name="T16" fmla="*/ 72 w 77"/>
                <a:gd name="T17" fmla="*/ 23 h 31"/>
                <a:gd name="T18" fmla="*/ 43 w 77"/>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1">
                  <a:moveTo>
                    <a:pt x="43" y="31"/>
                  </a:moveTo>
                  <a:cubicBezTo>
                    <a:pt x="41" y="31"/>
                    <a:pt x="38" y="30"/>
                    <a:pt x="35" y="30"/>
                  </a:cubicBezTo>
                  <a:cubicBezTo>
                    <a:pt x="19" y="28"/>
                    <a:pt x="9" y="20"/>
                    <a:pt x="4" y="15"/>
                  </a:cubicBezTo>
                  <a:cubicBezTo>
                    <a:pt x="0" y="12"/>
                    <a:pt x="0" y="7"/>
                    <a:pt x="3" y="4"/>
                  </a:cubicBezTo>
                  <a:cubicBezTo>
                    <a:pt x="6" y="1"/>
                    <a:pt x="11" y="0"/>
                    <a:pt x="14" y="3"/>
                  </a:cubicBezTo>
                  <a:cubicBezTo>
                    <a:pt x="18" y="7"/>
                    <a:pt x="26" y="13"/>
                    <a:pt x="37" y="14"/>
                  </a:cubicBezTo>
                  <a:cubicBezTo>
                    <a:pt x="50" y="16"/>
                    <a:pt x="60" y="12"/>
                    <a:pt x="64" y="9"/>
                  </a:cubicBezTo>
                  <a:cubicBezTo>
                    <a:pt x="68" y="7"/>
                    <a:pt x="73" y="9"/>
                    <a:pt x="75" y="12"/>
                  </a:cubicBezTo>
                  <a:cubicBezTo>
                    <a:pt x="77" y="16"/>
                    <a:pt x="76" y="21"/>
                    <a:pt x="72" y="23"/>
                  </a:cubicBezTo>
                  <a:cubicBezTo>
                    <a:pt x="67" y="26"/>
                    <a:pt x="56" y="31"/>
                    <a:pt x="43"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grpSp>
      <p:grpSp>
        <p:nvGrpSpPr>
          <p:cNvPr id="86" name="Group 30">
            <a:extLst>
              <a:ext uri="{FF2B5EF4-FFF2-40B4-BE49-F238E27FC236}">
                <a16:creationId xmlns:a16="http://schemas.microsoft.com/office/drawing/2014/main" id="{224962EC-1A62-4CE0-835C-79875E599D32}"/>
              </a:ext>
            </a:extLst>
          </p:cNvPr>
          <p:cNvGrpSpPr>
            <a:grpSpLocks noChangeAspect="1"/>
          </p:cNvGrpSpPr>
          <p:nvPr/>
        </p:nvGrpSpPr>
        <p:grpSpPr bwMode="auto">
          <a:xfrm>
            <a:off x="10280301" y="1639122"/>
            <a:ext cx="447474" cy="496725"/>
            <a:chOff x="5475" y="-334"/>
            <a:chExt cx="1590" cy="1765"/>
          </a:xfrm>
          <a:solidFill>
            <a:srgbClr val="0A1F2C"/>
          </a:solidFill>
        </p:grpSpPr>
        <p:sp>
          <p:nvSpPr>
            <p:cNvPr id="87" name="Freeform 31">
              <a:extLst>
                <a:ext uri="{FF2B5EF4-FFF2-40B4-BE49-F238E27FC236}">
                  <a16:creationId xmlns:a16="http://schemas.microsoft.com/office/drawing/2014/main" id="{BA4996C4-38DE-4278-A26A-45771CD83F92}"/>
                </a:ext>
              </a:extLst>
            </p:cNvPr>
            <p:cNvSpPr>
              <a:spLocks/>
            </p:cNvSpPr>
            <p:nvPr/>
          </p:nvSpPr>
          <p:spPr bwMode="auto">
            <a:xfrm>
              <a:off x="6183" y="-144"/>
              <a:ext cx="611" cy="582"/>
            </a:xfrm>
            <a:custGeom>
              <a:avLst/>
              <a:gdLst>
                <a:gd name="T0" fmla="*/ 464 w 611"/>
                <a:gd name="T1" fmla="*/ 405 h 582"/>
                <a:gd name="T2" fmla="*/ 496 w 611"/>
                <a:gd name="T3" fmla="*/ 582 h 582"/>
                <a:gd name="T4" fmla="*/ 305 w 611"/>
                <a:gd name="T5" fmla="*/ 483 h 582"/>
                <a:gd name="T6" fmla="*/ 118 w 611"/>
                <a:gd name="T7" fmla="*/ 582 h 582"/>
                <a:gd name="T8" fmla="*/ 153 w 611"/>
                <a:gd name="T9" fmla="*/ 373 h 582"/>
                <a:gd name="T10" fmla="*/ 0 w 611"/>
                <a:gd name="T11" fmla="*/ 223 h 582"/>
                <a:gd name="T12" fmla="*/ 212 w 611"/>
                <a:gd name="T13" fmla="*/ 193 h 582"/>
                <a:gd name="T14" fmla="*/ 305 w 611"/>
                <a:gd name="T15" fmla="*/ 0 h 582"/>
                <a:gd name="T16" fmla="*/ 399 w 611"/>
                <a:gd name="T17" fmla="*/ 193 h 582"/>
                <a:gd name="T18" fmla="*/ 611 w 611"/>
                <a:gd name="T19" fmla="*/ 223 h 582"/>
                <a:gd name="T20" fmla="*/ 458 w 611"/>
                <a:gd name="T21" fmla="*/ 373 h 582"/>
                <a:gd name="T22" fmla="*/ 464 w 611"/>
                <a:gd name="T23" fmla="*/ 40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1" h="582">
                  <a:moveTo>
                    <a:pt x="464" y="405"/>
                  </a:moveTo>
                  <a:lnTo>
                    <a:pt x="496" y="582"/>
                  </a:lnTo>
                  <a:lnTo>
                    <a:pt x="305" y="483"/>
                  </a:lnTo>
                  <a:lnTo>
                    <a:pt x="118" y="582"/>
                  </a:lnTo>
                  <a:lnTo>
                    <a:pt x="153" y="373"/>
                  </a:lnTo>
                  <a:lnTo>
                    <a:pt x="0" y="223"/>
                  </a:lnTo>
                  <a:lnTo>
                    <a:pt x="212" y="193"/>
                  </a:lnTo>
                  <a:lnTo>
                    <a:pt x="305" y="0"/>
                  </a:lnTo>
                  <a:lnTo>
                    <a:pt x="399" y="193"/>
                  </a:lnTo>
                  <a:lnTo>
                    <a:pt x="611" y="223"/>
                  </a:lnTo>
                  <a:lnTo>
                    <a:pt x="458" y="373"/>
                  </a:lnTo>
                  <a:lnTo>
                    <a:pt x="46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88" name="Freeform 32">
              <a:extLst>
                <a:ext uri="{FF2B5EF4-FFF2-40B4-BE49-F238E27FC236}">
                  <a16:creationId xmlns:a16="http://schemas.microsoft.com/office/drawing/2014/main" id="{C6A114AB-12CF-4472-B7C1-D66AD4003EA4}"/>
                </a:ext>
              </a:extLst>
            </p:cNvPr>
            <p:cNvSpPr>
              <a:spLocks noEditPoints="1"/>
            </p:cNvSpPr>
            <p:nvPr/>
          </p:nvSpPr>
          <p:spPr bwMode="auto">
            <a:xfrm>
              <a:off x="5987" y="-334"/>
              <a:ext cx="898" cy="855"/>
            </a:xfrm>
            <a:custGeom>
              <a:avLst/>
              <a:gdLst>
                <a:gd name="T0" fmla="*/ 72 w 335"/>
                <a:gd name="T1" fmla="*/ 318 h 319"/>
                <a:gd name="T2" fmla="*/ 65 w 335"/>
                <a:gd name="T3" fmla="*/ 316 h 319"/>
                <a:gd name="T4" fmla="*/ 60 w 335"/>
                <a:gd name="T5" fmla="*/ 303 h 319"/>
                <a:gd name="T6" fmla="*/ 77 w 335"/>
                <a:gd name="T7" fmla="*/ 204 h 319"/>
                <a:gd name="T8" fmla="*/ 5 w 335"/>
                <a:gd name="T9" fmla="*/ 134 h 319"/>
                <a:gd name="T10" fmla="*/ 1 w 335"/>
                <a:gd name="T11" fmla="*/ 121 h 319"/>
                <a:gd name="T12" fmla="*/ 12 w 335"/>
                <a:gd name="T13" fmla="*/ 112 h 319"/>
                <a:gd name="T14" fmla="*/ 111 w 335"/>
                <a:gd name="T15" fmla="*/ 97 h 319"/>
                <a:gd name="T16" fmla="*/ 156 w 335"/>
                <a:gd name="T17" fmla="*/ 7 h 319"/>
                <a:gd name="T18" fmla="*/ 167 w 335"/>
                <a:gd name="T19" fmla="*/ 0 h 319"/>
                <a:gd name="T20" fmla="*/ 179 w 335"/>
                <a:gd name="T21" fmla="*/ 7 h 319"/>
                <a:gd name="T22" fmla="*/ 223 w 335"/>
                <a:gd name="T23" fmla="*/ 97 h 319"/>
                <a:gd name="T24" fmla="*/ 323 w 335"/>
                <a:gd name="T25" fmla="*/ 112 h 319"/>
                <a:gd name="T26" fmla="*/ 333 w 335"/>
                <a:gd name="T27" fmla="*/ 121 h 319"/>
                <a:gd name="T28" fmla="*/ 330 w 335"/>
                <a:gd name="T29" fmla="*/ 134 h 319"/>
                <a:gd name="T30" fmla="*/ 258 w 335"/>
                <a:gd name="T31" fmla="*/ 204 h 319"/>
                <a:gd name="T32" fmla="*/ 260 w 335"/>
                <a:gd name="T33" fmla="*/ 214 h 319"/>
                <a:gd name="T34" fmla="*/ 260 w 335"/>
                <a:gd name="T35" fmla="*/ 214 h 319"/>
                <a:gd name="T36" fmla="*/ 275 w 335"/>
                <a:gd name="T37" fmla="*/ 303 h 319"/>
                <a:gd name="T38" fmla="*/ 270 w 335"/>
                <a:gd name="T39" fmla="*/ 316 h 319"/>
                <a:gd name="T40" fmla="*/ 257 w 335"/>
                <a:gd name="T41" fmla="*/ 317 h 319"/>
                <a:gd name="T42" fmla="*/ 167 w 335"/>
                <a:gd name="T43" fmla="*/ 270 h 319"/>
                <a:gd name="T44" fmla="*/ 78 w 335"/>
                <a:gd name="T45" fmla="*/ 317 h 319"/>
                <a:gd name="T46" fmla="*/ 72 w 335"/>
                <a:gd name="T47" fmla="*/ 318 h 319"/>
                <a:gd name="T48" fmla="*/ 167 w 335"/>
                <a:gd name="T49" fmla="*/ 243 h 319"/>
                <a:gd name="T50" fmla="*/ 173 w 335"/>
                <a:gd name="T51" fmla="*/ 244 h 319"/>
                <a:gd name="T52" fmla="*/ 246 w 335"/>
                <a:gd name="T53" fmla="*/ 282 h 319"/>
                <a:gd name="T54" fmla="*/ 232 w 335"/>
                <a:gd name="T55" fmla="*/ 202 h 319"/>
                <a:gd name="T56" fmla="*/ 236 w 335"/>
                <a:gd name="T57" fmla="*/ 190 h 319"/>
                <a:gd name="T58" fmla="*/ 294 w 335"/>
                <a:gd name="T59" fmla="*/ 133 h 319"/>
                <a:gd name="T60" fmla="*/ 213 w 335"/>
                <a:gd name="T61" fmla="*/ 122 h 319"/>
                <a:gd name="T62" fmla="*/ 204 w 335"/>
                <a:gd name="T63" fmla="*/ 115 h 319"/>
                <a:gd name="T64" fmla="*/ 167 w 335"/>
                <a:gd name="T65" fmla="*/ 41 h 319"/>
                <a:gd name="T66" fmla="*/ 131 w 335"/>
                <a:gd name="T67" fmla="*/ 115 h 319"/>
                <a:gd name="T68" fmla="*/ 122 w 335"/>
                <a:gd name="T69" fmla="*/ 122 h 319"/>
                <a:gd name="T70" fmla="*/ 41 w 335"/>
                <a:gd name="T71" fmla="*/ 133 h 319"/>
                <a:gd name="T72" fmla="*/ 99 w 335"/>
                <a:gd name="T73" fmla="*/ 190 h 319"/>
                <a:gd name="T74" fmla="*/ 103 w 335"/>
                <a:gd name="T75" fmla="*/ 202 h 319"/>
                <a:gd name="T76" fmla="*/ 89 w 335"/>
                <a:gd name="T77" fmla="*/ 282 h 319"/>
                <a:gd name="T78" fmla="*/ 162 w 335"/>
                <a:gd name="T79" fmla="*/ 244 h 319"/>
                <a:gd name="T80" fmla="*/ 167 w 335"/>
                <a:gd name="T81" fmla="*/ 24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5" h="319">
                  <a:moveTo>
                    <a:pt x="72" y="318"/>
                  </a:moveTo>
                  <a:cubicBezTo>
                    <a:pt x="70" y="318"/>
                    <a:pt x="67" y="317"/>
                    <a:pt x="65" y="316"/>
                  </a:cubicBezTo>
                  <a:cubicBezTo>
                    <a:pt x="61" y="313"/>
                    <a:pt x="59" y="308"/>
                    <a:pt x="60" y="303"/>
                  </a:cubicBezTo>
                  <a:cubicBezTo>
                    <a:pt x="77" y="204"/>
                    <a:pt x="77" y="204"/>
                    <a:pt x="77" y="204"/>
                  </a:cubicBezTo>
                  <a:cubicBezTo>
                    <a:pt x="5" y="134"/>
                    <a:pt x="5" y="134"/>
                    <a:pt x="5" y="134"/>
                  </a:cubicBezTo>
                  <a:cubicBezTo>
                    <a:pt x="1" y="130"/>
                    <a:pt x="0" y="125"/>
                    <a:pt x="1" y="121"/>
                  </a:cubicBezTo>
                  <a:cubicBezTo>
                    <a:pt x="3" y="116"/>
                    <a:pt x="7" y="113"/>
                    <a:pt x="12" y="112"/>
                  </a:cubicBezTo>
                  <a:cubicBezTo>
                    <a:pt x="111" y="97"/>
                    <a:pt x="111" y="97"/>
                    <a:pt x="111" y="97"/>
                  </a:cubicBezTo>
                  <a:cubicBezTo>
                    <a:pt x="156" y="7"/>
                    <a:pt x="156" y="7"/>
                    <a:pt x="156" y="7"/>
                  </a:cubicBezTo>
                  <a:cubicBezTo>
                    <a:pt x="158" y="3"/>
                    <a:pt x="163" y="0"/>
                    <a:pt x="167" y="0"/>
                  </a:cubicBezTo>
                  <a:cubicBezTo>
                    <a:pt x="172" y="0"/>
                    <a:pt x="177" y="3"/>
                    <a:pt x="179" y="7"/>
                  </a:cubicBezTo>
                  <a:cubicBezTo>
                    <a:pt x="223" y="97"/>
                    <a:pt x="223" y="97"/>
                    <a:pt x="223" y="97"/>
                  </a:cubicBezTo>
                  <a:cubicBezTo>
                    <a:pt x="323" y="112"/>
                    <a:pt x="323" y="112"/>
                    <a:pt x="323" y="112"/>
                  </a:cubicBezTo>
                  <a:cubicBezTo>
                    <a:pt x="328" y="113"/>
                    <a:pt x="332" y="116"/>
                    <a:pt x="333" y="121"/>
                  </a:cubicBezTo>
                  <a:cubicBezTo>
                    <a:pt x="335" y="125"/>
                    <a:pt x="334" y="130"/>
                    <a:pt x="330" y="134"/>
                  </a:cubicBezTo>
                  <a:cubicBezTo>
                    <a:pt x="258" y="204"/>
                    <a:pt x="258" y="204"/>
                    <a:pt x="258" y="204"/>
                  </a:cubicBezTo>
                  <a:cubicBezTo>
                    <a:pt x="260" y="214"/>
                    <a:pt x="260" y="214"/>
                    <a:pt x="260" y="214"/>
                  </a:cubicBezTo>
                  <a:cubicBezTo>
                    <a:pt x="260" y="214"/>
                    <a:pt x="260" y="214"/>
                    <a:pt x="260" y="214"/>
                  </a:cubicBezTo>
                  <a:cubicBezTo>
                    <a:pt x="275" y="303"/>
                    <a:pt x="275" y="303"/>
                    <a:pt x="275" y="303"/>
                  </a:cubicBezTo>
                  <a:cubicBezTo>
                    <a:pt x="276" y="308"/>
                    <a:pt x="274" y="313"/>
                    <a:pt x="270" y="316"/>
                  </a:cubicBezTo>
                  <a:cubicBezTo>
                    <a:pt x="266" y="318"/>
                    <a:pt x="261" y="319"/>
                    <a:pt x="257" y="317"/>
                  </a:cubicBezTo>
                  <a:cubicBezTo>
                    <a:pt x="167" y="270"/>
                    <a:pt x="167" y="270"/>
                    <a:pt x="167" y="270"/>
                  </a:cubicBezTo>
                  <a:cubicBezTo>
                    <a:pt x="78" y="317"/>
                    <a:pt x="78" y="317"/>
                    <a:pt x="78" y="317"/>
                  </a:cubicBezTo>
                  <a:cubicBezTo>
                    <a:pt x="76" y="318"/>
                    <a:pt x="74" y="318"/>
                    <a:pt x="72" y="318"/>
                  </a:cubicBezTo>
                  <a:close/>
                  <a:moveTo>
                    <a:pt x="167" y="243"/>
                  </a:moveTo>
                  <a:cubicBezTo>
                    <a:pt x="169" y="243"/>
                    <a:pt x="171" y="243"/>
                    <a:pt x="173" y="244"/>
                  </a:cubicBezTo>
                  <a:cubicBezTo>
                    <a:pt x="246" y="282"/>
                    <a:pt x="246" y="282"/>
                    <a:pt x="246" y="282"/>
                  </a:cubicBezTo>
                  <a:cubicBezTo>
                    <a:pt x="232" y="202"/>
                    <a:pt x="232" y="202"/>
                    <a:pt x="232" y="202"/>
                  </a:cubicBezTo>
                  <a:cubicBezTo>
                    <a:pt x="231" y="197"/>
                    <a:pt x="233" y="193"/>
                    <a:pt x="236" y="190"/>
                  </a:cubicBezTo>
                  <a:cubicBezTo>
                    <a:pt x="294" y="133"/>
                    <a:pt x="294" y="133"/>
                    <a:pt x="294" y="133"/>
                  </a:cubicBezTo>
                  <a:cubicBezTo>
                    <a:pt x="213" y="122"/>
                    <a:pt x="213" y="122"/>
                    <a:pt x="213" y="122"/>
                  </a:cubicBezTo>
                  <a:cubicBezTo>
                    <a:pt x="209" y="121"/>
                    <a:pt x="205" y="118"/>
                    <a:pt x="204" y="115"/>
                  </a:cubicBezTo>
                  <a:cubicBezTo>
                    <a:pt x="167" y="41"/>
                    <a:pt x="167" y="41"/>
                    <a:pt x="167" y="41"/>
                  </a:cubicBezTo>
                  <a:cubicBezTo>
                    <a:pt x="131" y="115"/>
                    <a:pt x="131" y="115"/>
                    <a:pt x="131" y="115"/>
                  </a:cubicBezTo>
                  <a:cubicBezTo>
                    <a:pt x="129" y="118"/>
                    <a:pt x="126" y="121"/>
                    <a:pt x="122" y="122"/>
                  </a:cubicBezTo>
                  <a:cubicBezTo>
                    <a:pt x="41" y="133"/>
                    <a:pt x="41" y="133"/>
                    <a:pt x="41" y="133"/>
                  </a:cubicBezTo>
                  <a:cubicBezTo>
                    <a:pt x="99" y="190"/>
                    <a:pt x="99" y="190"/>
                    <a:pt x="99" y="190"/>
                  </a:cubicBezTo>
                  <a:cubicBezTo>
                    <a:pt x="102" y="193"/>
                    <a:pt x="104" y="197"/>
                    <a:pt x="103" y="202"/>
                  </a:cubicBezTo>
                  <a:cubicBezTo>
                    <a:pt x="89" y="282"/>
                    <a:pt x="89" y="282"/>
                    <a:pt x="89" y="282"/>
                  </a:cubicBezTo>
                  <a:cubicBezTo>
                    <a:pt x="162" y="244"/>
                    <a:pt x="162" y="244"/>
                    <a:pt x="162" y="244"/>
                  </a:cubicBezTo>
                  <a:cubicBezTo>
                    <a:pt x="163" y="243"/>
                    <a:pt x="165" y="243"/>
                    <a:pt x="167"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89" name="Freeform 33">
              <a:extLst>
                <a:ext uri="{FF2B5EF4-FFF2-40B4-BE49-F238E27FC236}">
                  <a16:creationId xmlns:a16="http://schemas.microsoft.com/office/drawing/2014/main" id="{3AED6CEA-B254-48BD-A1A2-E255AFCDEBAB}"/>
                </a:ext>
              </a:extLst>
            </p:cNvPr>
            <p:cNvSpPr>
              <a:spLocks/>
            </p:cNvSpPr>
            <p:nvPr/>
          </p:nvSpPr>
          <p:spPr bwMode="auto">
            <a:xfrm>
              <a:off x="5733" y="909"/>
              <a:ext cx="1302" cy="383"/>
            </a:xfrm>
            <a:custGeom>
              <a:avLst/>
              <a:gdLst>
                <a:gd name="T0" fmla="*/ 465 w 486"/>
                <a:gd name="T1" fmla="*/ 6 h 143"/>
                <a:gd name="T2" fmla="*/ 423 w 486"/>
                <a:gd name="T3" fmla="*/ 2 h 143"/>
                <a:gd name="T4" fmla="*/ 412 w 486"/>
                <a:gd name="T5" fmla="*/ 8 h 143"/>
                <a:gd name="T6" fmla="*/ 313 w 486"/>
                <a:gd name="T7" fmla="*/ 73 h 143"/>
                <a:gd name="T8" fmla="*/ 216 w 486"/>
                <a:gd name="T9" fmla="*/ 68 h 143"/>
                <a:gd name="T10" fmla="*/ 80 w 486"/>
                <a:gd name="T11" fmla="*/ 43 h 143"/>
                <a:gd name="T12" fmla="*/ 0 w 486"/>
                <a:gd name="T13" fmla="*/ 51 h 143"/>
                <a:gd name="T14" fmla="*/ 12 w 486"/>
                <a:gd name="T15" fmla="*/ 112 h 143"/>
                <a:gd name="T16" fmla="*/ 94 w 486"/>
                <a:gd name="T17" fmla="*/ 103 h 143"/>
                <a:gd name="T18" fmla="*/ 230 w 486"/>
                <a:gd name="T19" fmla="*/ 128 h 143"/>
                <a:gd name="T20" fmla="*/ 328 w 486"/>
                <a:gd name="T21" fmla="*/ 133 h 143"/>
                <a:gd name="T22" fmla="*/ 427 w 486"/>
                <a:gd name="T23" fmla="*/ 69 h 143"/>
                <a:gd name="T24" fmla="*/ 481 w 486"/>
                <a:gd name="T25" fmla="*/ 33 h 143"/>
                <a:gd name="T26" fmla="*/ 465 w 486"/>
                <a:gd name="T27" fmla="*/ 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43">
                  <a:moveTo>
                    <a:pt x="465" y="6"/>
                  </a:moveTo>
                  <a:cubicBezTo>
                    <a:pt x="451" y="2"/>
                    <a:pt x="437" y="0"/>
                    <a:pt x="423" y="2"/>
                  </a:cubicBezTo>
                  <a:cubicBezTo>
                    <a:pt x="420" y="4"/>
                    <a:pt x="416" y="6"/>
                    <a:pt x="412" y="8"/>
                  </a:cubicBezTo>
                  <a:cubicBezTo>
                    <a:pt x="371" y="35"/>
                    <a:pt x="322" y="69"/>
                    <a:pt x="313" y="73"/>
                  </a:cubicBezTo>
                  <a:cubicBezTo>
                    <a:pt x="298" y="79"/>
                    <a:pt x="281" y="83"/>
                    <a:pt x="216" y="68"/>
                  </a:cubicBezTo>
                  <a:cubicBezTo>
                    <a:pt x="154" y="54"/>
                    <a:pt x="106" y="42"/>
                    <a:pt x="80" y="43"/>
                  </a:cubicBezTo>
                  <a:cubicBezTo>
                    <a:pt x="61" y="43"/>
                    <a:pt x="10" y="50"/>
                    <a:pt x="0" y="51"/>
                  </a:cubicBezTo>
                  <a:cubicBezTo>
                    <a:pt x="12" y="112"/>
                    <a:pt x="12" y="112"/>
                    <a:pt x="12" y="112"/>
                  </a:cubicBezTo>
                  <a:cubicBezTo>
                    <a:pt x="12" y="112"/>
                    <a:pt x="73" y="104"/>
                    <a:pt x="94" y="103"/>
                  </a:cubicBezTo>
                  <a:cubicBezTo>
                    <a:pt x="120" y="102"/>
                    <a:pt x="168" y="114"/>
                    <a:pt x="230" y="128"/>
                  </a:cubicBezTo>
                  <a:cubicBezTo>
                    <a:pt x="296" y="143"/>
                    <a:pt x="313" y="139"/>
                    <a:pt x="328" y="133"/>
                  </a:cubicBezTo>
                  <a:cubicBezTo>
                    <a:pt x="337" y="130"/>
                    <a:pt x="386" y="95"/>
                    <a:pt x="427" y="69"/>
                  </a:cubicBezTo>
                  <a:cubicBezTo>
                    <a:pt x="455" y="50"/>
                    <a:pt x="477" y="46"/>
                    <a:pt x="481" y="33"/>
                  </a:cubicBezTo>
                  <a:cubicBezTo>
                    <a:pt x="486" y="20"/>
                    <a:pt x="476" y="10"/>
                    <a:pt x="46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90" name="Freeform 34">
              <a:extLst>
                <a:ext uri="{FF2B5EF4-FFF2-40B4-BE49-F238E27FC236}">
                  <a16:creationId xmlns:a16="http://schemas.microsoft.com/office/drawing/2014/main" id="{4C44B6B2-34E9-4831-9642-921A7C9A590C}"/>
                </a:ext>
              </a:extLst>
            </p:cNvPr>
            <p:cNvSpPr>
              <a:spLocks noEditPoints="1"/>
            </p:cNvSpPr>
            <p:nvPr/>
          </p:nvSpPr>
          <p:spPr bwMode="auto">
            <a:xfrm>
              <a:off x="5475" y="561"/>
              <a:ext cx="1590" cy="870"/>
            </a:xfrm>
            <a:custGeom>
              <a:avLst/>
              <a:gdLst>
                <a:gd name="T0" fmla="*/ 565 w 593"/>
                <a:gd name="T1" fmla="*/ 124 h 325"/>
                <a:gd name="T2" fmla="*/ 448 w 593"/>
                <a:gd name="T3" fmla="*/ 139 h 325"/>
                <a:gd name="T4" fmla="*/ 425 w 593"/>
                <a:gd name="T5" fmla="*/ 148 h 325"/>
                <a:gd name="T6" fmla="*/ 403 w 593"/>
                <a:gd name="T7" fmla="*/ 86 h 325"/>
                <a:gd name="T8" fmla="*/ 360 w 593"/>
                <a:gd name="T9" fmla="*/ 63 h 325"/>
                <a:gd name="T10" fmla="*/ 182 w 593"/>
                <a:gd name="T11" fmla="*/ 14 h 325"/>
                <a:gd name="T12" fmla="*/ 84 w 593"/>
                <a:gd name="T13" fmla="*/ 61 h 325"/>
                <a:gd name="T14" fmla="*/ 84 w 593"/>
                <a:gd name="T15" fmla="*/ 58 h 325"/>
                <a:gd name="T16" fmla="*/ 68 w 593"/>
                <a:gd name="T17" fmla="*/ 48 h 325"/>
                <a:gd name="T18" fmla="*/ 17 w 593"/>
                <a:gd name="T19" fmla="*/ 59 h 325"/>
                <a:gd name="T20" fmla="*/ 22 w 593"/>
                <a:gd name="T21" fmla="*/ 85 h 325"/>
                <a:gd name="T22" fmla="*/ 61 w 593"/>
                <a:gd name="T23" fmla="*/ 77 h 325"/>
                <a:gd name="T24" fmla="*/ 105 w 593"/>
                <a:gd name="T25" fmla="*/ 290 h 325"/>
                <a:gd name="T26" fmla="*/ 75 w 593"/>
                <a:gd name="T27" fmla="*/ 295 h 325"/>
                <a:gd name="T28" fmla="*/ 81 w 593"/>
                <a:gd name="T29" fmla="*/ 321 h 325"/>
                <a:gd name="T30" fmla="*/ 131 w 593"/>
                <a:gd name="T31" fmla="*/ 307 h 325"/>
                <a:gd name="T32" fmla="*/ 124 w 593"/>
                <a:gd name="T33" fmla="*/ 253 h 325"/>
                <a:gd name="T34" fmla="*/ 323 w 593"/>
                <a:gd name="T35" fmla="*/ 271 h 325"/>
                <a:gd name="T36" fmla="*/ 482 w 593"/>
                <a:gd name="T37" fmla="*/ 241 h 325"/>
                <a:gd name="T38" fmla="*/ 558 w 593"/>
                <a:gd name="T39" fmla="*/ 194 h 325"/>
                <a:gd name="T40" fmla="*/ 590 w 593"/>
                <a:gd name="T41" fmla="*/ 168 h 325"/>
                <a:gd name="T42" fmla="*/ 589 w 593"/>
                <a:gd name="T43" fmla="*/ 144 h 325"/>
                <a:gd name="T44" fmla="*/ 565 w 593"/>
                <a:gd name="T45" fmla="*/ 124 h 325"/>
                <a:gd name="T46" fmla="*/ 546 w 593"/>
                <a:gd name="T47" fmla="*/ 170 h 325"/>
                <a:gd name="T48" fmla="*/ 467 w 593"/>
                <a:gd name="T49" fmla="*/ 220 h 325"/>
                <a:gd name="T50" fmla="*/ 329 w 593"/>
                <a:gd name="T51" fmla="*/ 245 h 325"/>
                <a:gd name="T52" fmla="*/ 119 w 593"/>
                <a:gd name="T53" fmla="*/ 227 h 325"/>
                <a:gd name="T54" fmla="*/ 90 w 593"/>
                <a:gd name="T55" fmla="*/ 87 h 325"/>
                <a:gd name="T56" fmla="*/ 243 w 593"/>
                <a:gd name="T57" fmla="*/ 34 h 325"/>
                <a:gd name="T58" fmla="*/ 391 w 593"/>
                <a:gd name="T59" fmla="*/ 109 h 325"/>
                <a:gd name="T60" fmla="*/ 387 w 593"/>
                <a:gd name="T61" fmla="*/ 149 h 325"/>
                <a:gd name="T62" fmla="*/ 367 w 593"/>
                <a:gd name="T63" fmla="*/ 146 h 325"/>
                <a:gd name="T64" fmla="*/ 295 w 593"/>
                <a:gd name="T65" fmla="*/ 114 h 325"/>
                <a:gd name="T66" fmla="*/ 285 w 593"/>
                <a:gd name="T67" fmla="*/ 139 h 325"/>
                <a:gd name="T68" fmla="*/ 390 w 593"/>
                <a:gd name="T69" fmla="*/ 181 h 325"/>
                <a:gd name="T70" fmla="*/ 424 w 593"/>
                <a:gd name="T71" fmla="*/ 175 h 325"/>
                <a:gd name="T72" fmla="*/ 557 w 593"/>
                <a:gd name="T73" fmla="*/ 149 h 325"/>
                <a:gd name="T74" fmla="*/ 557 w 593"/>
                <a:gd name="T75" fmla="*/ 149 h 325"/>
                <a:gd name="T76" fmla="*/ 565 w 593"/>
                <a:gd name="T77" fmla="*/ 155 h 325"/>
                <a:gd name="T78" fmla="*/ 546 w 593"/>
                <a:gd name="T79" fmla="*/ 17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3" h="325">
                  <a:moveTo>
                    <a:pt x="565" y="124"/>
                  </a:moveTo>
                  <a:cubicBezTo>
                    <a:pt x="522" y="109"/>
                    <a:pt x="483" y="125"/>
                    <a:pt x="448" y="139"/>
                  </a:cubicBezTo>
                  <a:cubicBezTo>
                    <a:pt x="440" y="142"/>
                    <a:pt x="432" y="145"/>
                    <a:pt x="425" y="148"/>
                  </a:cubicBezTo>
                  <a:cubicBezTo>
                    <a:pt x="435" y="125"/>
                    <a:pt x="425" y="98"/>
                    <a:pt x="403" y="86"/>
                  </a:cubicBezTo>
                  <a:cubicBezTo>
                    <a:pt x="390" y="79"/>
                    <a:pt x="375" y="71"/>
                    <a:pt x="360" y="63"/>
                  </a:cubicBezTo>
                  <a:cubicBezTo>
                    <a:pt x="256" y="6"/>
                    <a:pt x="250" y="0"/>
                    <a:pt x="182" y="14"/>
                  </a:cubicBezTo>
                  <a:cubicBezTo>
                    <a:pt x="163" y="18"/>
                    <a:pt x="121" y="46"/>
                    <a:pt x="84" y="61"/>
                  </a:cubicBezTo>
                  <a:cubicBezTo>
                    <a:pt x="84" y="58"/>
                    <a:pt x="84" y="58"/>
                    <a:pt x="84" y="58"/>
                  </a:cubicBezTo>
                  <a:cubicBezTo>
                    <a:pt x="82" y="51"/>
                    <a:pt x="75" y="47"/>
                    <a:pt x="68" y="48"/>
                  </a:cubicBezTo>
                  <a:cubicBezTo>
                    <a:pt x="17" y="59"/>
                    <a:pt x="17" y="59"/>
                    <a:pt x="17" y="59"/>
                  </a:cubicBezTo>
                  <a:cubicBezTo>
                    <a:pt x="0" y="62"/>
                    <a:pt x="5" y="88"/>
                    <a:pt x="22" y="85"/>
                  </a:cubicBezTo>
                  <a:cubicBezTo>
                    <a:pt x="61" y="77"/>
                    <a:pt x="61" y="77"/>
                    <a:pt x="61" y="77"/>
                  </a:cubicBezTo>
                  <a:cubicBezTo>
                    <a:pt x="105" y="290"/>
                    <a:pt x="105" y="290"/>
                    <a:pt x="105" y="290"/>
                  </a:cubicBezTo>
                  <a:cubicBezTo>
                    <a:pt x="75" y="295"/>
                    <a:pt x="75" y="295"/>
                    <a:pt x="75" y="295"/>
                  </a:cubicBezTo>
                  <a:cubicBezTo>
                    <a:pt x="58" y="299"/>
                    <a:pt x="63" y="325"/>
                    <a:pt x="81" y="321"/>
                  </a:cubicBezTo>
                  <a:cubicBezTo>
                    <a:pt x="99" y="317"/>
                    <a:pt x="127" y="313"/>
                    <a:pt x="131" y="307"/>
                  </a:cubicBezTo>
                  <a:cubicBezTo>
                    <a:pt x="135" y="300"/>
                    <a:pt x="133" y="298"/>
                    <a:pt x="124" y="253"/>
                  </a:cubicBezTo>
                  <a:cubicBezTo>
                    <a:pt x="207" y="242"/>
                    <a:pt x="194" y="241"/>
                    <a:pt x="323" y="271"/>
                  </a:cubicBezTo>
                  <a:cubicBezTo>
                    <a:pt x="421" y="293"/>
                    <a:pt x="424" y="280"/>
                    <a:pt x="482" y="241"/>
                  </a:cubicBezTo>
                  <a:cubicBezTo>
                    <a:pt x="536" y="205"/>
                    <a:pt x="537" y="204"/>
                    <a:pt x="558" y="194"/>
                  </a:cubicBezTo>
                  <a:cubicBezTo>
                    <a:pt x="573" y="186"/>
                    <a:pt x="585" y="180"/>
                    <a:pt x="590" y="168"/>
                  </a:cubicBezTo>
                  <a:cubicBezTo>
                    <a:pt x="593" y="159"/>
                    <a:pt x="592" y="151"/>
                    <a:pt x="589" y="144"/>
                  </a:cubicBezTo>
                  <a:cubicBezTo>
                    <a:pt x="585" y="135"/>
                    <a:pt x="576" y="128"/>
                    <a:pt x="565" y="124"/>
                  </a:cubicBezTo>
                  <a:close/>
                  <a:moveTo>
                    <a:pt x="546" y="170"/>
                  </a:moveTo>
                  <a:cubicBezTo>
                    <a:pt x="524" y="182"/>
                    <a:pt x="521" y="183"/>
                    <a:pt x="467" y="220"/>
                  </a:cubicBezTo>
                  <a:cubicBezTo>
                    <a:pt x="413" y="256"/>
                    <a:pt x="416" y="265"/>
                    <a:pt x="329" y="245"/>
                  </a:cubicBezTo>
                  <a:cubicBezTo>
                    <a:pt x="196" y="215"/>
                    <a:pt x="208" y="216"/>
                    <a:pt x="119" y="227"/>
                  </a:cubicBezTo>
                  <a:cubicBezTo>
                    <a:pt x="90" y="87"/>
                    <a:pt x="90" y="87"/>
                    <a:pt x="90" y="87"/>
                  </a:cubicBezTo>
                  <a:cubicBezTo>
                    <a:pt x="160" y="60"/>
                    <a:pt x="171" y="30"/>
                    <a:pt x="243" y="34"/>
                  </a:cubicBezTo>
                  <a:cubicBezTo>
                    <a:pt x="258" y="35"/>
                    <a:pt x="348" y="87"/>
                    <a:pt x="391" y="109"/>
                  </a:cubicBezTo>
                  <a:cubicBezTo>
                    <a:pt x="408" y="118"/>
                    <a:pt x="406" y="143"/>
                    <a:pt x="387" y="149"/>
                  </a:cubicBezTo>
                  <a:cubicBezTo>
                    <a:pt x="376" y="152"/>
                    <a:pt x="373" y="147"/>
                    <a:pt x="367" y="146"/>
                  </a:cubicBezTo>
                  <a:cubicBezTo>
                    <a:pt x="350" y="137"/>
                    <a:pt x="327" y="127"/>
                    <a:pt x="295" y="114"/>
                  </a:cubicBezTo>
                  <a:cubicBezTo>
                    <a:pt x="279" y="108"/>
                    <a:pt x="269" y="133"/>
                    <a:pt x="285" y="139"/>
                  </a:cubicBezTo>
                  <a:cubicBezTo>
                    <a:pt x="369" y="172"/>
                    <a:pt x="364" y="179"/>
                    <a:pt x="390" y="181"/>
                  </a:cubicBezTo>
                  <a:cubicBezTo>
                    <a:pt x="404" y="182"/>
                    <a:pt x="419" y="178"/>
                    <a:pt x="424" y="175"/>
                  </a:cubicBezTo>
                  <a:cubicBezTo>
                    <a:pt x="466" y="163"/>
                    <a:pt x="511" y="133"/>
                    <a:pt x="557" y="149"/>
                  </a:cubicBezTo>
                  <a:cubicBezTo>
                    <a:pt x="557" y="149"/>
                    <a:pt x="557" y="149"/>
                    <a:pt x="557" y="149"/>
                  </a:cubicBezTo>
                  <a:cubicBezTo>
                    <a:pt x="561" y="150"/>
                    <a:pt x="564" y="153"/>
                    <a:pt x="565" y="155"/>
                  </a:cubicBezTo>
                  <a:cubicBezTo>
                    <a:pt x="568" y="161"/>
                    <a:pt x="556" y="166"/>
                    <a:pt x="546"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grpSp>
      <p:grpSp>
        <p:nvGrpSpPr>
          <p:cNvPr id="91" name="Group 37">
            <a:extLst>
              <a:ext uri="{FF2B5EF4-FFF2-40B4-BE49-F238E27FC236}">
                <a16:creationId xmlns:a16="http://schemas.microsoft.com/office/drawing/2014/main" id="{4D6D7BA2-B5C7-4247-BF1C-2E6CDD480E03}"/>
              </a:ext>
            </a:extLst>
          </p:cNvPr>
          <p:cNvGrpSpPr>
            <a:grpSpLocks noChangeAspect="1"/>
          </p:cNvGrpSpPr>
          <p:nvPr/>
        </p:nvGrpSpPr>
        <p:grpSpPr bwMode="auto">
          <a:xfrm>
            <a:off x="7368033" y="1641540"/>
            <a:ext cx="415331" cy="502470"/>
            <a:chOff x="3148" y="1309"/>
            <a:chExt cx="1387" cy="1678"/>
          </a:xfrm>
          <a:solidFill>
            <a:srgbClr val="0A1F2C"/>
          </a:solidFill>
        </p:grpSpPr>
        <p:sp>
          <p:nvSpPr>
            <p:cNvPr id="92" name="Oval 38">
              <a:extLst>
                <a:ext uri="{FF2B5EF4-FFF2-40B4-BE49-F238E27FC236}">
                  <a16:creationId xmlns:a16="http://schemas.microsoft.com/office/drawing/2014/main" id="{FF7BEAF1-B236-4CA2-9DED-E9899B3ED72D}"/>
                </a:ext>
              </a:extLst>
            </p:cNvPr>
            <p:cNvSpPr>
              <a:spLocks noChangeArrowheads="1"/>
            </p:cNvSpPr>
            <p:nvPr/>
          </p:nvSpPr>
          <p:spPr bwMode="auto">
            <a:xfrm>
              <a:off x="3470" y="1457"/>
              <a:ext cx="292" cy="2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93" name="Freeform 39">
              <a:extLst>
                <a:ext uri="{FF2B5EF4-FFF2-40B4-BE49-F238E27FC236}">
                  <a16:creationId xmlns:a16="http://schemas.microsoft.com/office/drawing/2014/main" id="{3475C9EF-B2AE-428F-8D10-9AE4F36953B0}"/>
                </a:ext>
              </a:extLst>
            </p:cNvPr>
            <p:cNvSpPr>
              <a:spLocks noEditPoints="1"/>
            </p:cNvSpPr>
            <p:nvPr/>
          </p:nvSpPr>
          <p:spPr bwMode="auto">
            <a:xfrm>
              <a:off x="3347" y="1309"/>
              <a:ext cx="490" cy="483"/>
            </a:xfrm>
            <a:custGeom>
              <a:avLst/>
              <a:gdLst>
                <a:gd name="T0" fmla="*/ 87 w 183"/>
                <a:gd name="T1" fmla="*/ 180 h 180"/>
                <a:gd name="T2" fmla="*/ 56 w 183"/>
                <a:gd name="T3" fmla="*/ 174 h 180"/>
                <a:gd name="T4" fmla="*/ 10 w 183"/>
                <a:gd name="T5" fmla="*/ 129 h 180"/>
                <a:gd name="T6" fmla="*/ 9 w 183"/>
                <a:gd name="T7" fmla="*/ 64 h 180"/>
                <a:gd name="T8" fmla="*/ 119 w 183"/>
                <a:gd name="T9" fmla="*/ 17 h 180"/>
                <a:gd name="T10" fmla="*/ 165 w 183"/>
                <a:gd name="T11" fmla="*/ 127 h 180"/>
                <a:gd name="T12" fmla="*/ 165 w 183"/>
                <a:gd name="T13" fmla="*/ 127 h 180"/>
                <a:gd name="T14" fmla="*/ 87 w 183"/>
                <a:gd name="T15" fmla="*/ 180 h 180"/>
                <a:gd name="T16" fmla="*/ 87 w 183"/>
                <a:gd name="T17" fmla="*/ 37 h 180"/>
                <a:gd name="T18" fmla="*/ 32 w 183"/>
                <a:gd name="T19" fmla="*/ 74 h 180"/>
                <a:gd name="T20" fmla="*/ 33 w 183"/>
                <a:gd name="T21" fmla="*/ 119 h 180"/>
                <a:gd name="T22" fmla="*/ 65 w 183"/>
                <a:gd name="T23" fmla="*/ 150 h 180"/>
                <a:gd name="T24" fmla="*/ 142 w 183"/>
                <a:gd name="T25" fmla="*/ 118 h 180"/>
                <a:gd name="T26" fmla="*/ 142 w 183"/>
                <a:gd name="T27" fmla="*/ 118 h 180"/>
                <a:gd name="T28" fmla="*/ 109 w 183"/>
                <a:gd name="T29" fmla="*/ 41 h 180"/>
                <a:gd name="T30" fmla="*/ 87 w 183"/>
                <a:gd name="T31" fmla="*/ 37 h 180"/>
                <a:gd name="T32" fmla="*/ 154 w 183"/>
                <a:gd name="T33" fmla="*/ 122 h 180"/>
                <a:gd name="T34" fmla="*/ 154 w 183"/>
                <a:gd name="T35"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80">
                  <a:moveTo>
                    <a:pt x="87" y="180"/>
                  </a:moveTo>
                  <a:cubicBezTo>
                    <a:pt x="77" y="180"/>
                    <a:pt x="66" y="178"/>
                    <a:pt x="56" y="174"/>
                  </a:cubicBezTo>
                  <a:cubicBezTo>
                    <a:pt x="35" y="166"/>
                    <a:pt x="18" y="150"/>
                    <a:pt x="10" y="129"/>
                  </a:cubicBezTo>
                  <a:cubicBezTo>
                    <a:pt x="1" y="108"/>
                    <a:pt x="0" y="85"/>
                    <a:pt x="9" y="64"/>
                  </a:cubicBezTo>
                  <a:cubicBezTo>
                    <a:pt x="26" y="21"/>
                    <a:pt x="75" y="0"/>
                    <a:pt x="119" y="17"/>
                  </a:cubicBezTo>
                  <a:cubicBezTo>
                    <a:pt x="162" y="35"/>
                    <a:pt x="183" y="84"/>
                    <a:pt x="165" y="127"/>
                  </a:cubicBezTo>
                  <a:cubicBezTo>
                    <a:pt x="165" y="127"/>
                    <a:pt x="165" y="127"/>
                    <a:pt x="165" y="127"/>
                  </a:cubicBezTo>
                  <a:cubicBezTo>
                    <a:pt x="152" y="160"/>
                    <a:pt x="121" y="180"/>
                    <a:pt x="87" y="180"/>
                  </a:cubicBezTo>
                  <a:close/>
                  <a:moveTo>
                    <a:pt x="87" y="37"/>
                  </a:moveTo>
                  <a:cubicBezTo>
                    <a:pt x="64" y="37"/>
                    <a:pt x="42" y="51"/>
                    <a:pt x="32" y="74"/>
                  </a:cubicBezTo>
                  <a:cubicBezTo>
                    <a:pt x="27" y="88"/>
                    <a:pt x="27" y="104"/>
                    <a:pt x="33" y="119"/>
                  </a:cubicBezTo>
                  <a:cubicBezTo>
                    <a:pt x="39" y="133"/>
                    <a:pt x="51" y="145"/>
                    <a:pt x="65" y="150"/>
                  </a:cubicBezTo>
                  <a:cubicBezTo>
                    <a:pt x="95" y="162"/>
                    <a:pt x="130" y="148"/>
                    <a:pt x="142" y="118"/>
                  </a:cubicBezTo>
                  <a:cubicBezTo>
                    <a:pt x="142" y="118"/>
                    <a:pt x="142" y="118"/>
                    <a:pt x="142" y="118"/>
                  </a:cubicBezTo>
                  <a:cubicBezTo>
                    <a:pt x="154" y="87"/>
                    <a:pt x="139" y="53"/>
                    <a:pt x="109" y="41"/>
                  </a:cubicBezTo>
                  <a:cubicBezTo>
                    <a:pt x="102" y="38"/>
                    <a:pt x="95" y="37"/>
                    <a:pt x="87" y="37"/>
                  </a:cubicBezTo>
                  <a:close/>
                  <a:moveTo>
                    <a:pt x="154" y="122"/>
                  </a:moveTo>
                  <a:cubicBezTo>
                    <a:pt x="154" y="122"/>
                    <a:pt x="154" y="122"/>
                    <a:pt x="15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94" name="Freeform 40">
              <a:extLst>
                <a:ext uri="{FF2B5EF4-FFF2-40B4-BE49-F238E27FC236}">
                  <a16:creationId xmlns:a16="http://schemas.microsoft.com/office/drawing/2014/main" id="{477E0872-9DD1-4306-ADE0-C6501E45E819}"/>
                </a:ext>
              </a:extLst>
            </p:cNvPr>
            <p:cNvSpPr>
              <a:spLocks/>
            </p:cNvSpPr>
            <p:nvPr/>
          </p:nvSpPr>
          <p:spPr bwMode="auto">
            <a:xfrm>
              <a:off x="4344" y="2228"/>
              <a:ext cx="70" cy="534"/>
            </a:xfrm>
            <a:custGeom>
              <a:avLst/>
              <a:gdLst>
                <a:gd name="T0" fmla="*/ 13 w 26"/>
                <a:gd name="T1" fmla="*/ 199 h 199"/>
                <a:gd name="T2" fmla="*/ 0 w 26"/>
                <a:gd name="T3" fmla="*/ 186 h 199"/>
                <a:gd name="T4" fmla="*/ 0 w 26"/>
                <a:gd name="T5" fmla="*/ 13 h 199"/>
                <a:gd name="T6" fmla="*/ 13 w 26"/>
                <a:gd name="T7" fmla="*/ 0 h 199"/>
                <a:gd name="T8" fmla="*/ 26 w 26"/>
                <a:gd name="T9" fmla="*/ 13 h 199"/>
                <a:gd name="T10" fmla="*/ 26 w 26"/>
                <a:gd name="T11" fmla="*/ 186 h 199"/>
                <a:gd name="T12" fmla="*/ 13 w 26"/>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26" h="199">
                  <a:moveTo>
                    <a:pt x="13" y="199"/>
                  </a:moveTo>
                  <a:cubicBezTo>
                    <a:pt x="6" y="199"/>
                    <a:pt x="0" y="193"/>
                    <a:pt x="0" y="186"/>
                  </a:cubicBezTo>
                  <a:cubicBezTo>
                    <a:pt x="0" y="13"/>
                    <a:pt x="0" y="13"/>
                    <a:pt x="0" y="13"/>
                  </a:cubicBezTo>
                  <a:cubicBezTo>
                    <a:pt x="0" y="6"/>
                    <a:pt x="6" y="0"/>
                    <a:pt x="13" y="0"/>
                  </a:cubicBezTo>
                  <a:cubicBezTo>
                    <a:pt x="20" y="0"/>
                    <a:pt x="26" y="6"/>
                    <a:pt x="26" y="13"/>
                  </a:cubicBezTo>
                  <a:cubicBezTo>
                    <a:pt x="26" y="186"/>
                    <a:pt x="26" y="186"/>
                    <a:pt x="26" y="186"/>
                  </a:cubicBezTo>
                  <a:cubicBezTo>
                    <a:pt x="26" y="193"/>
                    <a:pt x="20" y="199"/>
                    <a:pt x="1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95" name="Freeform 41">
              <a:extLst>
                <a:ext uri="{FF2B5EF4-FFF2-40B4-BE49-F238E27FC236}">
                  <a16:creationId xmlns:a16="http://schemas.microsoft.com/office/drawing/2014/main" id="{ECF51D62-1E79-469D-8D94-3EDB6171DBB2}"/>
                </a:ext>
              </a:extLst>
            </p:cNvPr>
            <p:cNvSpPr>
              <a:spLocks/>
            </p:cNvSpPr>
            <p:nvPr/>
          </p:nvSpPr>
          <p:spPr bwMode="auto">
            <a:xfrm>
              <a:off x="3355" y="2571"/>
              <a:ext cx="67" cy="416"/>
            </a:xfrm>
            <a:custGeom>
              <a:avLst/>
              <a:gdLst>
                <a:gd name="T0" fmla="*/ 12 w 25"/>
                <a:gd name="T1" fmla="*/ 155 h 155"/>
                <a:gd name="T2" fmla="*/ 0 w 25"/>
                <a:gd name="T3" fmla="*/ 143 h 155"/>
                <a:gd name="T4" fmla="*/ 0 w 25"/>
                <a:gd name="T5" fmla="*/ 13 h 155"/>
                <a:gd name="T6" fmla="*/ 12 w 25"/>
                <a:gd name="T7" fmla="*/ 0 h 155"/>
                <a:gd name="T8" fmla="*/ 25 w 25"/>
                <a:gd name="T9" fmla="*/ 13 h 155"/>
                <a:gd name="T10" fmla="*/ 25 w 25"/>
                <a:gd name="T11" fmla="*/ 143 h 155"/>
                <a:gd name="T12" fmla="*/ 12 w 25"/>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25" h="155">
                  <a:moveTo>
                    <a:pt x="12" y="155"/>
                  </a:moveTo>
                  <a:cubicBezTo>
                    <a:pt x="5" y="155"/>
                    <a:pt x="0" y="150"/>
                    <a:pt x="0" y="143"/>
                  </a:cubicBezTo>
                  <a:cubicBezTo>
                    <a:pt x="0" y="13"/>
                    <a:pt x="0" y="13"/>
                    <a:pt x="0" y="13"/>
                  </a:cubicBezTo>
                  <a:cubicBezTo>
                    <a:pt x="0" y="6"/>
                    <a:pt x="5" y="0"/>
                    <a:pt x="12" y="0"/>
                  </a:cubicBezTo>
                  <a:cubicBezTo>
                    <a:pt x="19" y="0"/>
                    <a:pt x="25" y="6"/>
                    <a:pt x="25" y="13"/>
                  </a:cubicBezTo>
                  <a:cubicBezTo>
                    <a:pt x="25" y="143"/>
                    <a:pt x="25" y="143"/>
                    <a:pt x="25" y="143"/>
                  </a:cubicBezTo>
                  <a:cubicBezTo>
                    <a:pt x="25" y="150"/>
                    <a:pt x="19" y="155"/>
                    <a:pt x="12"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96" name="Freeform 42">
              <a:extLst>
                <a:ext uri="{FF2B5EF4-FFF2-40B4-BE49-F238E27FC236}">
                  <a16:creationId xmlns:a16="http://schemas.microsoft.com/office/drawing/2014/main" id="{9D94BA89-CE61-4D3D-87F9-0525E312AD8C}"/>
                </a:ext>
              </a:extLst>
            </p:cNvPr>
            <p:cNvSpPr>
              <a:spLocks noEditPoints="1"/>
            </p:cNvSpPr>
            <p:nvPr/>
          </p:nvSpPr>
          <p:spPr bwMode="auto">
            <a:xfrm>
              <a:off x="3148" y="2014"/>
              <a:ext cx="1387" cy="643"/>
            </a:xfrm>
            <a:custGeom>
              <a:avLst/>
              <a:gdLst>
                <a:gd name="T0" fmla="*/ 13 w 517"/>
                <a:gd name="T1" fmla="*/ 240 h 240"/>
                <a:gd name="T2" fmla="*/ 5 w 517"/>
                <a:gd name="T3" fmla="*/ 238 h 240"/>
                <a:gd name="T4" fmla="*/ 0 w 517"/>
                <a:gd name="T5" fmla="*/ 227 h 240"/>
                <a:gd name="T6" fmla="*/ 0 w 517"/>
                <a:gd name="T7" fmla="*/ 166 h 240"/>
                <a:gd name="T8" fmla="*/ 9 w 517"/>
                <a:gd name="T9" fmla="*/ 154 h 240"/>
                <a:gd name="T10" fmla="*/ 500 w 517"/>
                <a:gd name="T11" fmla="*/ 1 h 240"/>
                <a:gd name="T12" fmla="*/ 511 w 517"/>
                <a:gd name="T13" fmla="*/ 3 h 240"/>
                <a:gd name="T14" fmla="*/ 517 w 517"/>
                <a:gd name="T15" fmla="*/ 13 h 240"/>
                <a:gd name="T16" fmla="*/ 517 w 517"/>
                <a:gd name="T17" fmla="*/ 75 h 240"/>
                <a:gd name="T18" fmla="*/ 508 w 517"/>
                <a:gd name="T19" fmla="*/ 87 h 240"/>
                <a:gd name="T20" fmla="*/ 16 w 517"/>
                <a:gd name="T21" fmla="*/ 240 h 240"/>
                <a:gd name="T22" fmla="*/ 13 w 517"/>
                <a:gd name="T23" fmla="*/ 240 h 240"/>
                <a:gd name="T24" fmla="*/ 25 w 517"/>
                <a:gd name="T25" fmla="*/ 175 h 240"/>
                <a:gd name="T26" fmla="*/ 25 w 517"/>
                <a:gd name="T27" fmla="*/ 210 h 240"/>
                <a:gd name="T28" fmla="*/ 491 w 517"/>
                <a:gd name="T29" fmla="*/ 65 h 240"/>
                <a:gd name="T30" fmla="*/ 491 w 517"/>
                <a:gd name="T31" fmla="*/ 31 h 240"/>
                <a:gd name="T32" fmla="*/ 25 w 517"/>
                <a:gd name="T33" fmla="*/ 175 h 240"/>
                <a:gd name="T34" fmla="*/ 504 w 517"/>
                <a:gd name="T35" fmla="*/ 75 h 240"/>
                <a:gd name="T36" fmla="*/ 504 w 517"/>
                <a:gd name="T37" fmla="*/ 7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 h="240">
                  <a:moveTo>
                    <a:pt x="13" y="240"/>
                  </a:moveTo>
                  <a:cubicBezTo>
                    <a:pt x="10" y="240"/>
                    <a:pt x="7" y="239"/>
                    <a:pt x="5" y="238"/>
                  </a:cubicBezTo>
                  <a:cubicBezTo>
                    <a:pt x="2" y="235"/>
                    <a:pt x="0" y="232"/>
                    <a:pt x="0" y="227"/>
                  </a:cubicBezTo>
                  <a:cubicBezTo>
                    <a:pt x="0" y="166"/>
                    <a:pt x="0" y="166"/>
                    <a:pt x="0" y="166"/>
                  </a:cubicBezTo>
                  <a:cubicBezTo>
                    <a:pt x="0" y="160"/>
                    <a:pt x="3" y="155"/>
                    <a:pt x="9" y="154"/>
                  </a:cubicBezTo>
                  <a:cubicBezTo>
                    <a:pt x="500" y="1"/>
                    <a:pt x="500" y="1"/>
                    <a:pt x="500" y="1"/>
                  </a:cubicBezTo>
                  <a:cubicBezTo>
                    <a:pt x="504" y="0"/>
                    <a:pt x="508" y="1"/>
                    <a:pt x="511" y="3"/>
                  </a:cubicBezTo>
                  <a:cubicBezTo>
                    <a:pt x="515" y="5"/>
                    <a:pt x="517" y="9"/>
                    <a:pt x="517" y="13"/>
                  </a:cubicBezTo>
                  <a:cubicBezTo>
                    <a:pt x="517" y="75"/>
                    <a:pt x="517" y="75"/>
                    <a:pt x="517" y="75"/>
                  </a:cubicBezTo>
                  <a:cubicBezTo>
                    <a:pt x="517" y="80"/>
                    <a:pt x="513" y="85"/>
                    <a:pt x="508" y="87"/>
                  </a:cubicBezTo>
                  <a:cubicBezTo>
                    <a:pt x="16" y="240"/>
                    <a:pt x="16" y="240"/>
                    <a:pt x="16" y="240"/>
                  </a:cubicBezTo>
                  <a:cubicBezTo>
                    <a:pt x="15" y="240"/>
                    <a:pt x="14" y="240"/>
                    <a:pt x="13" y="240"/>
                  </a:cubicBezTo>
                  <a:close/>
                  <a:moveTo>
                    <a:pt x="25" y="175"/>
                  </a:moveTo>
                  <a:cubicBezTo>
                    <a:pt x="25" y="210"/>
                    <a:pt x="25" y="210"/>
                    <a:pt x="25" y="210"/>
                  </a:cubicBezTo>
                  <a:cubicBezTo>
                    <a:pt x="491" y="65"/>
                    <a:pt x="491" y="65"/>
                    <a:pt x="491" y="65"/>
                  </a:cubicBezTo>
                  <a:cubicBezTo>
                    <a:pt x="491" y="31"/>
                    <a:pt x="491" y="31"/>
                    <a:pt x="491" y="31"/>
                  </a:cubicBezTo>
                  <a:lnTo>
                    <a:pt x="25" y="175"/>
                  </a:lnTo>
                  <a:close/>
                  <a:moveTo>
                    <a:pt x="504" y="75"/>
                  </a:moveTo>
                  <a:cubicBezTo>
                    <a:pt x="504" y="75"/>
                    <a:pt x="504" y="75"/>
                    <a:pt x="504"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97" name="Freeform 43">
              <a:extLst>
                <a:ext uri="{FF2B5EF4-FFF2-40B4-BE49-F238E27FC236}">
                  <a16:creationId xmlns:a16="http://schemas.microsoft.com/office/drawing/2014/main" id="{A269AC4D-1858-48DD-ACCC-F6DA4C679B6F}"/>
                </a:ext>
              </a:extLst>
            </p:cNvPr>
            <p:cNvSpPr>
              <a:spLocks/>
            </p:cNvSpPr>
            <p:nvPr/>
          </p:nvSpPr>
          <p:spPr bwMode="auto">
            <a:xfrm>
              <a:off x="3805" y="1725"/>
              <a:ext cx="70" cy="535"/>
            </a:xfrm>
            <a:custGeom>
              <a:avLst/>
              <a:gdLst>
                <a:gd name="T0" fmla="*/ 13 w 26"/>
                <a:gd name="T1" fmla="*/ 200 h 200"/>
                <a:gd name="T2" fmla="*/ 0 w 26"/>
                <a:gd name="T3" fmla="*/ 187 h 200"/>
                <a:gd name="T4" fmla="*/ 0 w 26"/>
                <a:gd name="T5" fmla="*/ 12 h 200"/>
                <a:gd name="T6" fmla="*/ 13 w 26"/>
                <a:gd name="T7" fmla="*/ 0 h 200"/>
                <a:gd name="T8" fmla="*/ 26 w 26"/>
                <a:gd name="T9" fmla="*/ 12 h 200"/>
                <a:gd name="T10" fmla="*/ 26 w 26"/>
                <a:gd name="T11" fmla="*/ 187 h 200"/>
                <a:gd name="T12" fmla="*/ 13 w 26"/>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26" h="200">
                  <a:moveTo>
                    <a:pt x="13" y="200"/>
                  </a:moveTo>
                  <a:cubicBezTo>
                    <a:pt x="6" y="200"/>
                    <a:pt x="0" y="194"/>
                    <a:pt x="0" y="187"/>
                  </a:cubicBezTo>
                  <a:cubicBezTo>
                    <a:pt x="0" y="12"/>
                    <a:pt x="0" y="12"/>
                    <a:pt x="0" y="12"/>
                  </a:cubicBezTo>
                  <a:cubicBezTo>
                    <a:pt x="0" y="5"/>
                    <a:pt x="6" y="0"/>
                    <a:pt x="13" y="0"/>
                  </a:cubicBezTo>
                  <a:cubicBezTo>
                    <a:pt x="20" y="0"/>
                    <a:pt x="26" y="5"/>
                    <a:pt x="26" y="12"/>
                  </a:cubicBezTo>
                  <a:cubicBezTo>
                    <a:pt x="26" y="187"/>
                    <a:pt x="26" y="187"/>
                    <a:pt x="26" y="187"/>
                  </a:cubicBezTo>
                  <a:cubicBezTo>
                    <a:pt x="26" y="194"/>
                    <a:pt x="20" y="200"/>
                    <a:pt x="13"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98" name="Freeform 44">
              <a:extLst>
                <a:ext uri="{FF2B5EF4-FFF2-40B4-BE49-F238E27FC236}">
                  <a16:creationId xmlns:a16="http://schemas.microsoft.com/office/drawing/2014/main" id="{B03BB222-268E-4F2F-9FD9-09C28B279D84}"/>
                </a:ext>
              </a:extLst>
            </p:cNvPr>
            <p:cNvSpPr>
              <a:spLocks noEditPoints="1"/>
            </p:cNvSpPr>
            <p:nvPr/>
          </p:nvSpPr>
          <p:spPr bwMode="auto">
            <a:xfrm>
              <a:off x="3674" y="1518"/>
              <a:ext cx="700" cy="429"/>
            </a:xfrm>
            <a:custGeom>
              <a:avLst/>
              <a:gdLst>
                <a:gd name="T0" fmla="*/ 212 w 261"/>
                <a:gd name="T1" fmla="*/ 160 h 160"/>
                <a:gd name="T2" fmla="*/ 196 w 261"/>
                <a:gd name="T3" fmla="*/ 157 h 160"/>
                <a:gd name="T4" fmla="*/ 9 w 261"/>
                <a:gd name="T5" fmla="*/ 82 h 160"/>
                <a:gd name="T6" fmla="*/ 1 w 261"/>
                <a:gd name="T7" fmla="*/ 73 h 160"/>
                <a:gd name="T8" fmla="*/ 5 w 261"/>
                <a:gd name="T9" fmla="*/ 61 h 160"/>
                <a:gd name="T10" fmla="*/ 20 w 261"/>
                <a:gd name="T11" fmla="*/ 40 h 160"/>
                <a:gd name="T12" fmla="*/ 24 w 261"/>
                <a:gd name="T13" fmla="*/ 14 h 160"/>
                <a:gd name="T14" fmla="*/ 29 w 261"/>
                <a:gd name="T15" fmla="*/ 3 h 160"/>
                <a:gd name="T16" fmla="*/ 41 w 261"/>
                <a:gd name="T17" fmla="*/ 1 h 160"/>
                <a:gd name="T18" fmla="*/ 228 w 261"/>
                <a:gd name="T19" fmla="*/ 76 h 160"/>
                <a:gd name="T20" fmla="*/ 228 w 261"/>
                <a:gd name="T21" fmla="*/ 76 h 160"/>
                <a:gd name="T22" fmla="*/ 253 w 261"/>
                <a:gd name="T23" fmla="*/ 133 h 160"/>
                <a:gd name="T24" fmla="*/ 212 w 261"/>
                <a:gd name="T25" fmla="*/ 160 h 160"/>
                <a:gd name="T26" fmla="*/ 35 w 261"/>
                <a:gd name="T27" fmla="*/ 65 h 160"/>
                <a:gd name="T28" fmla="*/ 206 w 261"/>
                <a:gd name="T29" fmla="*/ 133 h 160"/>
                <a:gd name="T30" fmla="*/ 229 w 261"/>
                <a:gd name="T31" fmla="*/ 123 h 160"/>
                <a:gd name="T32" fmla="*/ 219 w 261"/>
                <a:gd name="T33" fmla="*/ 100 h 160"/>
                <a:gd name="T34" fmla="*/ 48 w 261"/>
                <a:gd name="T35" fmla="*/ 32 h 160"/>
                <a:gd name="T36" fmla="*/ 43 w 261"/>
                <a:gd name="T37" fmla="*/ 49 h 160"/>
                <a:gd name="T38" fmla="*/ 35 w 261"/>
                <a:gd name="T39"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160">
                  <a:moveTo>
                    <a:pt x="212" y="160"/>
                  </a:moveTo>
                  <a:cubicBezTo>
                    <a:pt x="207" y="160"/>
                    <a:pt x="201" y="159"/>
                    <a:pt x="196" y="157"/>
                  </a:cubicBezTo>
                  <a:cubicBezTo>
                    <a:pt x="9" y="82"/>
                    <a:pt x="9" y="82"/>
                    <a:pt x="9" y="82"/>
                  </a:cubicBezTo>
                  <a:cubicBezTo>
                    <a:pt x="5" y="80"/>
                    <a:pt x="2" y="77"/>
                    <a:pt x="1" y="73"/>
                  </a:cubicBezTo>
                  <a:cubicBezTo>
                    <a:pt x="0" y="68"/>
                    <a:pt x="2" y="64"/>
                    <a:pt x="5" y="61"/>
                  </a:cubicBezTo>
                  <a:cubicBezTo>
                    <a:pt x="12" y="55"/>
                    <a:pt x="17" y="48"/>
                    <a:pt x="20" y="40"/>
                  </a:cubicBezTo>
                  <a:cubicBezTo>
                    <a:pt x="23" y="31"/>
                    <a:pt x="25" y="23"/>
                    <a:pt x="24" y="14"/>
                  </a:cubicBezTo>
                  <a:cubicBezTo>
                    <a:pt x="24" y="10"/>
                    <a:pt x="26" y="5"/>
                    <a:pt x="29" y="3"/>
                  </a:cubicBezTo>
                  <a:cubicBezTo>
                    <a:pt x="33" y="0"/>
                    <a:pt x="37" y="0"/>
                    <a:pt x="41" y="1"/>
                  </a:cubicBezTo>
                  <a:cubicBezTo>
                    <a:pt x="228" y="76"/>
                    <a:pt x="228" y="76"/>
                    <a:pt x="228" y="76"/>
                  </a:cubicBezTo>
                  <a:cubicBezTo>
                    <a:pt x="228" y="76"/>
                    <a:pt x="228" y="76"/>
                    <a:pt x="228" y="76"/>
                  </a:cubicBezTo>
                  <a:cubicBezTo>
                    <a:pt x="251" y="85"/>
                    <a:pt x="261" y="111"/>
                    <a:pt x="253" y="133"/>
                  </a:cubicBezTo>
                  <a:cubicBezTo>
                    <a:pt x="246" y="150"/>
                    <a:pt x="229" y="160"/>
                    <a:pt x="212" y="160"/>
                  </a:cubicBezTo>
                  <a:close/>
                  <a:moveTo>
                    <a:pt x="35" y="65"/>
                  </a:moveTo>
                  <a:cubicBezTo>
                    <a:pt x="206" y="133"/>
                    <a:pt x="206" y="133"/>
                    <a:pt x="206" y="133"/>
                  </a:cubicBezTo>
                  <a:cubicBezTo>
                    <a:pt x="215" y="137"/>
                    <a:pt x="225" y="133"/>
                    <a:pt x="229" y="123"/>
                  </a:cubicBezTo>
                  <a:cubicBezTo>
                    <a:pt x="233" y="114"/>
                    <a:pt x="228" y="104"/>
                    <a:pt x="219" y="100"/>
                  </a:cubicBezTo>
                  <a:cubicBezTo>
                    <a:pt x="48" y="32"/>
                    <a:pt x="48" y="32"/>
                    <a:pt x="48" y="32"/>
                  </a:cubicBezTo>
                  <a:cubicBezTo>
                    <a:pt x="47" y="38"/>
                    <a:pt x="46" y="43"/>
                    <a:pt x="43" y="49"/>
                  </a:cubicBezTo>
                  <a:cubicBezTo>
                    <a:pt x="41" y="55"/>
                    <a:pt x="38" y="60"/>
                    <a:pt x="3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grpSp>
    </p:spTree>
    <p:extLst>
      <p:ext uri="{BB962C8B-B14F-4D97-AF65-F5344CB8AC3E}">
        <p14:creationId xmlns:p14="http://schemas.microsoft.com/office/powerpoint/2010/main" val="266228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153786-F6BC-4283-A0B1-98B5AE938D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9365A3AF-CE43-407C-8E13-395FA4CA7D9C}"/>
              </a:ext>
            </a:extLst>
          </p:cNvPr>
          <p:cNvSpPr/>
          <p:nvPr/>
        </p:nvSpPr>
        <p:spPr>
          <a:xfrm>
            <a:off x="0" y="0"/>
            <a:ext cx="12192000" cy="6852803"/>
          </a:xfrm>
          <a:prstGeom prst="rect">
            <a:avLst/>
          </a:prstGeom>
          <a:gradFill flip="none" rotWithShape="1">
            <a:gsLst>
              <a:gs pos="0">
                <a:srgbClr val="102F43"/>
              </a:gs>
              <a:gs pos="51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2" name="Picture 21">
            <a:extLst>
              <a:ext uri="{FF2B5EF4-FFF2-40B4-BE49-F238E27FC236}">
                <a16:creationId xmlns:a16="http://schemas.microsoft.com/office/drawing/2014/main" id="{E7F0188C-ED89-466F-954F-28BB31DC6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9059" y="5861196"/>
            <a:ext cx="2620261" cy="782395"/>
          </a:xfrm>
          <a:prstGeom prst="rect">
            <a:avLst/>
          </a:prstGeom>
        </p:spPr>
      </p:pic>
      <p:sp>
        <p:nvSpPr>
          <p:cNvPr id="27" name="Rectangle 26">
            <a:extLst>
              <a:ext uri="{FF2B5EF4-FFF2-40B4-BE49-F238E27FC236}">
                <a16:creationId xmlns:a16="http://schemas.microsoft.com/office/drawing/2014/main" id="{02EA547B-1C97-469D-8AA6-9A248FAEE5D3}"/>
              </a:ext>
            </a:extLst>
          </p:cNvPr>
          <p:cNvSpPr/>
          <p:nvPr/>
        </p:nvSpPr>
        <p:spPr>
          <a:xfrm>
            <a:off x="6602818" y="1562986"/>
            <a:ext cx="5589181" cy="2843099"/>
          </a:xfrm>
          <a:prstGeom prst="rect">
            <a:avLst/>
          </a:prstGeom>
          <a:solidFill>
            <a:srgbClr val="42A0B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1" name="Picture 10">
            <a:extLst>
              <a:ext uri="{FF2B5EF4-FFF2-40B4-BE49-F238E27FC236}">
                <a16:creationId xmlns:a16="http://schemas.microsoft.com/office/drawing/2014/main" id="{874F2736-52CE-4637-9FF6-8A62CB416C58}"/>
              </a:ext>
            </a:extLst>
          </p:cNvPr>
          <p:cNvPicPr>
            <a:picLocks noChangeAspect="1"/>
          </p:cNvPicPr>
          <p:nvPr/>
        </p:nvPicPr>
        <p:blipFill>
          <a:blip r:embed="rId4"/>
          <a:stretch>
            <a:fillRect/>
          </a:stretch>
        </p:blipFill>
        <p:spPr>
          <a:xfrm>
            <a:off x="6812852" y="1333065"/>
            <a:ext cx="4950381" cy="3542083"/>
          </a:xfrm>
          <a:prstGeom prst="rect">
            <a:avLst/>
          </a:prstGeom>
        </p:spPr>
      </p:pic>
    </p:spTree>
    <p:extLst>
      <p:ext uri="{BB962C8B-B14F-4D97-AF65-F5344CB8AC3E}">
        <p14:creationId xmlns:p14="http://schemas.microsoft.com/office/powerpoint/2010/main" val="252626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244">
            <a:extLst>
              <a:ext uri="{FF2B5EF4-FFF2-40B4-BE49-F238E27FC236}">
                <a16:creationId xmlns:a16="http://schemas.microsoft.com/office/drawing/2014/main" id="{975A923A-0015-4DE9-B63E-611523770CE8}"/>
              </a:ext>
            </a:extLst>
          </p:cNvPr>
          <p:cNvSpPr/>
          <p:nvPr/>
        </p:nvSpPr>
        <p:spPr>
          <a:xfrm>
            <a:off x="0" y="1053646"/>
            <a:ext cx="12192000" cy="507963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0" name="Rectangle 39">
            <a:extLst>
              <a:ext uri="{FF2B5EF4-FFF2-40B4-BE49-F238E27FC236}">
                <a16:creationId xmlns:a16="http://schemas.microsoft.com/office/drawing/2014/main" id="{5A1662CB-CBC1-4C58-B4AB-B2EB43949D9B}"/>
              </a:ext>
            </a:extLst>
          </p:cNvPr>
          <p:cNvSpPr/>
          <p:nvPr/>
        </p:nvSpPr>
        <p:spPr>
          <a:xfrm>
            <a:off x="395253" y="2632544"/>
            <a:ext cx="2471633" cy="32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Rectangle 40">
            <a:extLst>
              <a:ext uri="{FF2B5EF4-FFF2-40B4-BE49-F238E27FC236}">
                <a16:creationId xmlns:a16="http://schemas.microsoft.com/office/drawing/2014/main" id="{F306B760-457C-4D2E-A2F0-315895D508D7}"/>
              </a:ext>
            </a:extLst>
          </p:cNvPr>
          <p:cNvSpPr/>
          <p:nvPr/>
        </p:nvSpPr>
        <p:spPr>
          <a:xfrm>
            <a:off x="3363214" y="2632544"/>
            <a:ext cx="2471633" cy="32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2" name="Rectangle 41">
            <a:extLst>
              <a:ext uri="{FF2B5EF4-FFF2-40B4-BE49-F238E27FC236}">
                <a16:creationId xmlns:a16="http://schemas.microsoft.com/office/drawing/2014/main" id="{7CD5CC1D-744E-43A3-9A78-CC0F6BAC344E}"/>
              </a:ext>
            </a:extLst>
          </p:cNvPr>
          <p:cNvSpPr/>
          <p:nvPr/>
        </p:nvSpPr>
        <p:spPr>
          <a:xfrm>
            <a:off x="6331175" y="2632544"/>
            <a:ext cx="2471633" cy="32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Rectangle 42">
            <a:extLst>
              <a:ext uri="{FF2B5EF4-FFF2-40B4-BE49-F238E27FC236}">
                <a16:creationId xmlns:a16="http://schemas.microsoft.com/office/drawing/2014/main" id="{21DC4F7E-885E-44B7-8790-CE4531BAD5B1}"/>
              </a:ext>
            </a:extLst>
          </p:cNvPr>
          <p:cNvSpPr/>
          <p:nvPr/>
        </p:nvSpPr>
        <p:spPr>
          <a:xfrm>
            <a:off x="9299135" y="2632544"/>
            <a:ext cx="2471633" cy="32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7" name="Title 1">
            <a:extLst>
              <a:ext uri="{FF2B5EF4-FFF2-40B4-BE49-F238E27FC236}">
                <a16:creationId xmlns:a16="http://schemas.microsoft.com/office/drawing/2014/main" id="{E2DB1C33-2A5C-4B06-A3AB-4FCFFB688E8E}"/>
              </a:ext>
            </a:extLst>
          </p:cNvPr>
          <p:cNvSpPr>
            <a:spLocks noGrp="1"/>
          </p:cNvSpPr>
          <p:nvPr>
            <p:ph type="title"/>
          </p:nvPr>
        </p:nvSpPr>
        <p:spPr>
          <a:xfrm>
            <a:off x="246045" y="241416"/>
            <a:ext cx="10788650" cy="558800"/>
          </a:xfrm>
        </p:spPr>
        <p:txBody>
          <a:bodyPr>
            <a:noAutofit/>
          </a:bodyPr>
          <a:lstStyle/>
          <a:p>
            <a:r>
              <a:rPr lang="en-NZ" sz="2400" dirty="0"/>
              <a:t>In 2020, social responsibility had joined trust as a key driver of agency reputation, reflecting public focus on the environment and wellbeing. </a:t>
            </a:r>
          </a:p>
        </p:txBody>
      </p:sp>
      <p:sp>
        <p:nvSpPr>
          <p:cNvPr id="144" name="Rectangle 143">
            <a:extLst>
              <a:ext uri="{FF2B5EF4-FFF2-40B4-BE49-F238E27FC236}">
                <a16:creationId xmlns:a16="http://schemas.microsoft.com/office/drawing/2014/main" id="{21774A71-8689-4545-B8CD-3003AB510340}"/>
              </a:ext>
            </a:extLst>
          </p:cNvPr>
          <p:cNvSpPr/>
          <p:nvPr/>
        </p:nvSpPr>
        <p:spPr>
          <a:xfrm>
            <a:off x="9334029" y="3539272"/>
            <a:ext cx="2399276" cy="2054409"/>
          </a:xfrm>
          <a:prstGeom prst="rect">
            <a:avLst/>
          </a:prstGeom>
        </p:spPr>
        <p:txBody>
          <a:bodyPr wrap="square">
            <a:spAutoFit/>
          </a:bodyPr>
          <a:lstStyle/>
          <a:p>
            <a:pPr marL="180000" indent="-180000">
              <a:spcAft>
                <a:spcPts val="600"/>
              </a:spcAft>
              <a:buClr>
                <a:srgbClr val="42A0BE"/>
              </a:buClr>
              <a:buFont typeface="Courier New" panose="02070309020205020404" pitchFamily="49" charset="0"/>
              <a:buChar char="o"/>
            </a:pPr>
            <a:r>
              <a:rPr lang="en-NZ" sz="1200" dirty="0">
                <a:solidFill>
                  <a:srgbClr val="0A1F2C"/>
                </a:solidFill>
                <a:latin typeface="Arial" panose="020B0604020202020204" pitchFamily="34" charset="0"/>
              </a:rPr>
              <a:t>Treats their employees well</a:t>
            </a:r>
          </a:p>
          <a:p>
            <a:pPr marL="180000" indent="-180000">
              <a:spcAft>
                <a:spcPts val="600"/>
              </a:spcAft>
              <a:buClr>
                <a:srgbClr val="42A0BE"/>
              </a:buClr>
              <a:buFont typeface="Courier New" panose="02070309020205020404" pitchFamily="49" charset="0"/>
              <a:buChar char="o"/>
            </a:pPr>
            <a:r>
              <a:rPr lang="en-NZ" sz="1200" dirty="0">
                <a:solidFill>
                  <a:srgbClr val="0A1F2C"/>
                </a:solidFill>
                <a:latin typeface="Arial" panose="020B0604020202020204" pitchFamily="34" charset="0"/>
              </a:rPr>
              <a:t>Deals fairly with people regardless of their background or role</a:t>
            </a:r>
          </a:p>
          <a:p>
            <a:pPr marL="180000" indent="-180000">
              <a:spcAft>
                <a:spcPts val="600"/>
              </a:spcAft>
              <a:buClr>
                <a:srgbClr val="42A0BE"/>
              </a:buClr>
              <a:buFont typeface="Courier New" panose="02070309020205020404" pitchFamily="49" charset="0"/>
              <a:buChar char="o"/>
            </a:pPr>
            <a:r>
              <a:rPr lang="en-NZ" sz="1200" dirty="0">
                <a:solidFill>
                  <a:srgbClr val="0A1F2C"/>
                </a:solidFill>
                <a:latin typeface="Arial" panose="020B0604020202020204" pitchFamily="34" charset="0"/>
              </a:rPr>
              <a:t>Works positively with</a:t>
            </a:r>
            <a:r>
              <a:rPr lang="mi-NZ" sz="1200" dirty="0">
                <a:solidFill>
                  <a:srgbClr val="0A1F2C"/>
                </a:solidFill>
                <a:latin typeface="Arial" panose="020B0604020202020204" pitchFamily="34" charset="0"/>
              </a:rPr>
              <a:t> Māori to improve Māori wellbein</a:t>
            </a:r>
            <a:r>
              <a:rPr lang="en-NZ" sz="1200" dirty="0">
                <a:solidFill>
                  <a:srgbClr val="0A1F2C"/>
                </a:solidFill>
                <a:latin typeface="Arial" panose="020B0604020202020204" pitchFamily="34" charset="0"/>
              </a:rPr>
              <a:t>g*</a:t>
            </a:r>
          </a:p>
          <a:p>
            <a:pPr marL="180000" indent="-180000">
              <a:spcAft>
                <a:spcPts val="600"/>
              </a:spcAft>
              <a:buClr>
                <a:srgbClr val="42A0BE"/>
              </a:buClr>
              <a:buFont typeface="Courier New" panose="02070309020205020404" pitchFamily="49" charset="0"/>
              <a:buChar char="o"/>
            </a:pPr>
            <a:r>
              <a:rPr lang="en-NZ" sz="1200" dirty="0">
                <a:solidFill>
                  <a:srgbClr val="0A1F2C"/>
                </a:solidFill>
                <a:latin typeface="Arial" panose="020B0604020202020204" pitchFamily="34" charset="0"/>
              </a:rPr>
              <a:t>Works positively with Pacific peoples to improve Pacific wellbeing*</a:t>
            </a:r>
            <a:endParaRPr lang="mi-NZ" sz="1200" dirty="0">
              <a:solidFill>
                <a:srgbClr val="0A1F2C"/>
              </a:solidFill>
              <a:latin typeface="Arial" panose="020B0604020202020204" pitchFamily="34" charset="0"/>
            </a:endParaRPr>
          </a:p>
        </p:txBody>
      </p:sp>
      <p:sp>
        <p:nvSpPr>
          <p:cNvPr id="145" name="Rectangle 144">
            <a:extLst>
              <a:ext uri="{FF2B5EF4-FFF2-40B4-BE49-F238E27FC236}">
                <a16:creationId xmlns:a16="http://schemas.microsoft.com/office/drawing/2014/main" id="{559E5016-A217-4817-B35D-BF6BCDD74A95}"/>
              </a:ext>
            </a:extLst>
          </p:cNvPr>
          <p:cNvSpPr/>
          <p:nvPr/>
        </p:nvSpPr>
        <p:spPr>
          <a:xfrm>
            <a:off x="6331174" y="3539272"/>
            <a:ext cx="2506528" cy="2246769"/>
          </a:xfrm>
          <a:prstGeom prst="rect">
            <a:avLst/>
          </a:prstGeom>
        </p:spPr>
        <p:txBody>
          <a:bodyPr wrap="square">
            <a:spAutoFit/>
          </a:bodyPr>
          <a:lstStyle/>
          <a:p>
            <a:pPr marL="180000" indent="-180000">
              <a:spcAft>
                <a:spcPts val="600"/>
              </a:spcAft>
              <a:buClr>
                <a:srgbClr val="D86B40"/>
              </a:buClr>
              <a:buFont typeface="Courier New" panose="02070309020205020404" pitchFamily="49" charset="0"/>
              <a:buChar char="o"/>
            </a:pPr>
            <a:r>
              <a:rPr lang="en-NZ" sz="1200" dirty="0">
                <a:solidFill>
                  <a:srgbClr val="0A1F2C"/>
                </a:solidFill>
                <a:latin typeface="Arial" panose="020B0604020202020204" pitchFamily="34" charset="0"/>
              </a:rPr>
              <a:t>Is a forward looking organisation</a:t>
            </a:r>
          </a:p>
          <a:p>
            <a:pPr marL="180000" indent="-180000">
              <a:spcAft>
                <a:spcPts val="600"/>
              </a:spcAft>
              <a:buClr>
                <a:srgbClr val="D86B40"/>
              </a:buClr>
              <a:buFont typeface="Courier New" panose="02070309020205020404" pitchFamily="49" charset="0"/>
              <a:buChar char="o"/>
            </a:pPr>
            <a:r>
              <a:rPr lang="en-NZ" sz="1200" dirty="0">
                <a:solidFill>
                  <a:srgbClr val="0A1F2C"/>
                </a:solidFill>
                <a:latin typeface="Arial" panose="020B0604020202020204" pitchFamily="34" charset="0"/>
              </a:rPr>
              <a:t>Contributes to economic growth</a:t>
            </a:r>
          </a:p>
          <a:p>
            <a:pPr marL="180000" indent="-180000">
              <a:spcAft>
                <a:spcPts val="600"/>
              </a:spcAft>
              <a:buClr>
                <a:srgbClr val="D86B40"/>
              </a:buClr>
              <a:buFont typeface="Courier New" panose="02070309020205020404" pitchFamily="49" charset="0"/>
              <a:buChar char="o"/>
            </a:pPr>
            <a:r>
              <a:rPr lang="en-NZ" sz="1200" dirty="0">
                <a:solidFill>
                  <a:srgbClr val="0A1F2C"/>
                </a:solidFill>
                <a:latin typeface="Arial" panose="020B0604020202020204" pitchFamily="34" charset="0"/>
              </a:rPr>
              <a:t>Is easy to deal with in a digital environment</a:t>
            </a:r>
          </a:p>
          <a:p>
            <a:pPr marL="180000" indent="-180000">
              <a:spcAft>
                <a:spcPts val="600"/>
              </a:spcAft>
              <a:buClr>
                <a:srgbClr val="D86B40"/>
              </a:buClr>
              <a:buFont typeface="Courier New" panose="02070309020205020404" pitchFamily="49" charset="0"/>
              <a:buChar char="o"/>
            </a:pPr>
            <a:r>
              <a:rPr lang="en-NZ" sz="1200" dirty="0">
                <a:solidFill>
                  <a:srgbClr val="0A1F2C"/>
                </a:solidFill>
                <a:latin typeface="Arial" panose="020B0604020202020204" pitchFamily="34" charset="0"/>
              </a:rPr>
              <a:t>Is a successful and well-run organisation*</a:t>
            </a:r>
          </a:p>
          <a:p>
            <a:pPr marL="180000" indent="-180000">
              <a:spcAft>
                <a:spcPts val="600"/>
              </a:spcAft>
              <a:buClr>
                <a:srgbClr val="D86B40"/>
              </a:buClr>
              <a:buFont typeface="Courier New" panose="02070309020205020404" pitchFamily="49" charset="0"/>
              <a:buChar char="o"/>
            </a:pPr>
            <a:r>
              <a:rPr lang="en-NZ" sz="1200" dirty="0">
                <a:solidFill>
                  <a:srgbClr val="0A1F2C"/>
                </a:solidFill>
                <a:latin typeface="Arial" panose="020B0604020202020204" pitchFamily="34" charset="0"/>
              </a:rPr>
              <a:t>Prepares New Zealanders for the future challenges that we face as a nation*</a:t>
            </a:r>
          </a:p>
        </p:txBody>
      </p:sp>
      <p:sp>
        <p:nvSpPr>
          <p:cNvPr id="146" name="Rectangle 145">
            <a:extLst>
              <a:ext uri="{FF2B5EF4-FFF2-40B4-BE49-F238E27FC236}">
                <a16:creationId xmlns:a16="http://schemas.microsoft.com/office/drawing/2014/main" id="{F089B836-39D1-4FC6-B8EB-5319E8CDCAC0}"/>
              </a:ext>
            </a:extLst>
          </p:cNvPr>
          <p:cNvSpPr/>
          <p:nvPr/>
        </p:nvSpPr>
        <p:spPr>
          <a:xfrm>
            <a:off x="395254" y="3539272"/>
            <a:ext cx="2295696" cy="1800493"/>
          </a:xfrm>
          <a:prstGeom prst="rect">
            <a:avLst/>
          </a:prstGeom>
        </p:spPr>
        <p:txBody>
          <a:bodyPr wrap="square">
            <a:spAutoFit/>
          </a:bodyPr>
          <a:lstStyle/>
          <a:p>
            <a:pPr marL="180000" indent="-180000">
              <a:spcAft>
                <a:spcPts val="600"/>
              </a:spcAft>
              <a:buClr>
                <a:srgbClr val="698940"/>
              </a:buClr>
              <a:buFont typeface="Courier New" panose="02070309020205020404" pitchFamily="49" charset="0"/>
              <a:buChar char="o"/>
            </a:pPr>
            <a:r>
              <a:rPr lang="en-NZ" sz="1200" dirty="0">
                <a:solidFill>
                  <a:srgbClr val="0A1F2C"/>
                </a:solidFill>
                <a:latin typeface="Arial" panose="020B0604020202020204" pitchFamily="34" charset="0"/>
              </a:rPr>
              <a:t>Listens to the public’s point of view</a:t>
            </a:r>
          </a:p>
          <a:p>
            <a:pPr marL="180000" indent="-180000">
              <a:spcAft>
                <a:spcPts val="600"/>
              </a:spcAft>
              <a:buClr>
                <a:srgbClr val="698940"/>
              </a:buClr>
              <a:buFont typeface="Courier New" panose="02070309020205020404" pitchFamily="49" charset="0"/>
              <a:buChar char="o"/>
            </a:pPr>
            <a:r>
              <a:rPr lang="en-NZ" sz="1200" dirty="0">
                <a:solidFill>
                  <a:srgbClr val="0A1F2C"/>
                </a:solidFill>
                <a:latin typeface="Arial" panose="020B0604020202020204" pitchFamily="34" charset="0"/>
              </a:rPr>
              <a:t>Uses taxpayer money responsibly</a:t>
            </a:r>
          </a:p>
          <a:p>
            <a:pPr marL="180000" indent="-180000">
              <a:spcAft>
                <a:spcPts val="600"/>
              </a:spcAft>
              <a:buClr>
                <a:srgbClr val="698940"/>
              </a:buClr>
              <a:buFont typeface="Courier New" panose="02070309020205020404" pitchFamily="49" charset="0"/>
              <a:buChar char="o"/>
            </a:pPr>
            <a:r>
              <a:rPr lang="en-NZ" sz="1200" dirty="0">
                <a:solidFill>
                  <a:srgbClr val="0A1F2C"/>
                </a:solidFill>
                <a:latin typeface="Arial" panose="020B0604020202020204" pitchFamily="34" charset="0"/>
              </a:rPr>
              <a:t>Is trustworthy</a:t>
            </a:r>
          </a:p>
          <a:p>
            <a:pPr marL="180000" indent="-180000">
              <a:spcAft>
                <a:spcPts val="600"/>
              </a:spcAft>
              <a:buClr>
                <a:srgbClr val="698940"/>
              </a:buClr>
              <a:buFont typeface="Courier New" panose="02070309020205020404" pitchFamily="49" charset="0"/>
              <a:buChar char="o"/>
            </a:pPr>
            <a:r>
              <a:rPr lang="en-NZ" sz="1200" dirty="0">
                <a:solidFill>
                  <a:srgbClr val="0A1F2C"/>
                </a:solidFill>
                <a:latin typeface="Arial" panose="020B0604020202020204" pitchFamily="34" charset="0"/>
              </a:rPr>
              <a:t>Can be relied upon to protect individuals’ personal information</a:t>
            </a:r>
          </a:p>
        </p:txBody>
      </p:sp>
      <p:sp>
        <p:nvSpPr>
          <p:cNvPr id="147" name="Rectangle 146">
            <a:extLst>
              <a:ext uri="{FF2B5EF4-FFF2-40B4-BE49-F238E27FC236}">
                <a16:creationId xmlns:a16="http://schemas.microsoft.com/office/drawing/2014/main" id="{9A093A45-F3DF-4168-B267-67B95FB84ABF}"/>
              </a:ext>
            </a:extLst>
          </p:cNvPr>
          <p:cNvSpPr/>
          <p:nvPr/>
        </p:nvSpPr>
        <p:spPr>
          <a:xfrm>
            <a:off x="3376378" y="3539272"/>
            <a:ext cx="2371279" cy="1538883"/>
          </a:xfrm>
          <a:prstGeom prst="rect">
            <a:avLst/>
          </a:prstGeom>
        </p:spPr>
        <p:txBody>
          <a:bodyPr wrap="square">
            <a:spAutoFit/>
          </a:bodyPr>
          <a:lstStyle/>
          <a:p>
            <a:pPr marL="180000" indent="-180000">
              <a:spcAft>
                <a:spcPts val="600"/>
              </a:spcAft>
              <a:buClr>
                <a:srgbClr val="C8AA16"/>
              </a:buClr>
              <a:buFont typeface="Courier New" panose="02070309020205020404" pitchFamily="49" charset="0"/>
              <a:buChar char="o"/>
            </a:pPr>
            <a:r>
              <a:rPr lang="en-NZ" sz="1200" dirty="0">
                <a:solidFill>
                  <a:srgbClr val="0A1F2C"/>
                </a:solidFill>
                <a:latin typeface="Arial" panose="020B0604020202020204" pitchFamily="34" charset="0"/>
              </a:rPr>
              <a:t>Behaves in a responsible way towards the environment</a:t>
            </a:r>
          </a:p>
          <a:p>
            <a:pPr marL="180000" indent="-180000">
              <a:spcAft>
                <a:spcPts val="600"/>
              </a:spcAft>
              <a:buClr>
                <a:srgbClr val="C8AA16"/>
              </a:buClr>
              <a:buFont typeface="Courier New" panose="02070309020205020404" pitchFamily="49" charset="0"/>
              <a:buChar char="o"/>
            </a:pPr>
            <a:r>
              <a:rPr lang="en-NZ" sz="1200" dirty="0">
                <a:solidFill>
                  <a:srgbClr val="0A1F2C"/>
                </a:solidFill>
                <a:latin typeface="Arial" panose="020B0604020202020204" pitchFamily="34" charset="0"/>
              </a:rPr>
              <a:t>Is a positive influence on society</a:t>
            </a:r>
          </a:p>
          <a:p>
            <a:pPr marL="180000" indent="-180000">
              <a:spcAft>
                <a:spcPts val="600"/>
              </a:spcAft>
              <a:buClr>
                <a:srgbClr val="C8AA16"/>
              </a:buClr>
              <a:buFont typeface="Courier New" panose="02070309020205020404" pitchFamily="49" charset="0"/>
              <a:buChar char="o"/>
            </a:pPr>
            <a:r>
              <a:rPr lang="en-NZ" sz="1200" dirty="0">
                <a:solidFill>
                  <a:srgbClr val="0A1F2C"/>
                </a:solidFill>
                <a:latin typeface="Arial" panose="020B0604020202020204" pitchFamily="34" charset="0"/>
              </a:rPr>
              <a:t>Has a positive impact on people’s mental and physical wellbeing</a:t>
            </a:r>
          </a:p>
        </p:txBody>
      </p:sp>
      <p:sp>
        <p:nvSpPr>
          <p:cNvPr id="152" name="Content Placeholder 2">
            <a:extLst>
              <a:ext uri="{FF2B5EF4-FFF2-40B4-BE49-F238E27FC236}">
                <a16:creationId xmlns:a16="http://schemas.microsoft.com/office/drawing/2014/main" id="{A432A6E8-846F-4A1E-93E1-D220990B07C9}"/>
              </a:ext>
            </a:extLst>
          </p:cNvPr>
          <p:cNvSpPr txBox="1">
            <a:spLocks/>
          </p:cNvSpPr>
          <p:nvPr/>
        </p:nvSpPr>
        <p:spPr>
          <a:xfrm>
            <a:off x="9310823" y="2879524"/>
            <a:ext cx="2459946" cy="5682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NZ" b="1" dirty="0">
                <a:solidFill>
                  <a:srgbClr val="0A1F2C"/>
                </a:solidFill>
                <a:latin typeface="+mj-lt"/>
              </a:rPr>
              <a:t>FAIRNESS</a:t>
            </a:r>
          </a:p>
        </p:txBody>
      </p:sp>
      <p:sp>
        <p:nvSpPr>
          <p:cNvPr id="153" name="Content Placeholder 2">
            <a:extLst>
              <a:ext uri="{FF2B5EF4-FFF2-40B4-BE49-F238E27FC236}">
                <a16:creationId xmlns:a16="http://schemas.microsoft.com/office/drawing/2014/main" id="{315081FB-4303-4A13-A430-C8878748F0A1}"/>
              </a:ext>
            </a:extLst>
          </p:cNvPr>
          <p:cNvSpPr txBox="1">
            <a:spLocks/>
          </p:cNvSpPr>
          <p:nvPr/>
        </p:nvSpPr>
        <p:spPr>
          <a:xfrm>
            <a:off x="6258950" y="2905651"/>
            <a:ext cx="2590439" cy="5682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NZ" b="1" dirty="0">
                <a:solidFill>
                  <a:srgbClr val="0A1F2C"/>
                </a:solidFill>
                <a:latin typeface="+mj-lt"/>
              </a:rPr>
              <a:t>LEADERSHIP</a:t>
            </a:r>
          </a:p>
        </p:txBody>
      </p:sp>
      <p:sp>
        <p:nvSpPr>
          <p:cNvPr id="154" name="Content Placeholder 2">
            <a:extLst>
              <a:ext uri="{FF2B5EF4-FFF2-40B4-BE49-F238E27FC236}">
                <a16:creationId xmlns:a16="http://schemas.microsoft.com/office/drawing/2014/main" id="{76F602F8-BCCE-4D56-81F0-8F1351ECE4D9}"/>
              </a:ext>
            </a:extLst>
          </p:cNvPr>
          <p:cNvSpPr txBox="1">
            <a:spLocks/>
          </p:cNvSpPr>
          <p:nvPr/>
        </p:nvSpPr>
        <p:spPr>
          <a:xfrm>
            <a:off x="3322786" y="2899282"/>
            <a:ext cx="2512061" cy="5682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NZ" b="1" dirty="0">
                <a:solidFill>
                  <a:srgbClr val="0A1F2C"/>
                </a:solidFill>
                <a:latin typeface="+mj-lt"/>
              </a:rPr>
              <a:t>SOCIAL RESPONSIBILITY</a:t>
            </a:r>
          </a:p>
        </p:txBody>
      </p:sp>
      <p:sp>
        <p:nvSpPr>
          <p:cNvPr id="155" name="Content Placeholder 2">
            <a:extLst>
              <a:ext uri="{FF2B5EF4-FFF2-40B4-BE49-F238E27FC236}">
                <a16:creationId xmlns:a16="http://schemas.microsoft.com/office/drawing/2014/main" id="{816145C4-456B-48FC-ABF5-BE57425C61FD}"/>
              </a:ext>
            </a:extLst>
          </p:cNvPr>
          <p:cNvSpPr txBox="1">
            <a:spLocks/>
          </p:cNvSpPr>
          <p:nvPr/>
        </p:nvSpPr>
        <p:spPr>
          <a:xfrm>
            <a:off x="421232" y="2905651"/>
            <a:ext cx="2422805" cy="5682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NZ" b="1" dirty="0">
                <a:solidFill>
                  <a:srgbClr val="0A1F2C"/>
                </a:solidFill>
                <a:latin typeface="+mj-lt"/>
              </a:rPr>
              <a:t>TRUST</a:t>
            </a:r>
          </a:p>
        </p:txBody>
      </p:sp>
      <p:sp>
        <p:nvSpPr>
          <p:cNvPr id="38" name="TextBox 37">
            <a:extLst>
              <a:ext uri="{FF2B5EF4-FFF2-40B4-BE49-F238E27FC236}">
                <a16:creationId xmlns:a16="http://schemas.microsoft.com/office/drawing/2014/main" id="{FF87F72F-1ACC-4B90-977A-DAFBC9D279B5}"/>
              </a:ext>
            </a:extLst>
          </p:cNvPr>
          <p:cNvSpPr txBox="1"/>
          <p:nvPr/>
        </p:nvSpPr>
        <p:spPr>
          <a:xfrm>
            <a:off x="1826704" y="6321420"/>
            <a:ext cx="4345496" cy="338554"/>
          </a:xfrm>
          <a:prstGeom prst="rect">
            <a:avLst/>
          </a:prstGeom>
          <a:noFill/>
        </p:spPr>
        <p:txBody>
          <a:bodyPr wrap="square" rtlCol="0">
            <a:spAutoFit/>
          </a:bodyPr>
          <a:lstStyle/>
          <a:p>
            <a:pPr fontAlgn="ctr"/>
            <a:r>
              <a:rPr lang="en-NZ" sz="800" dirty="0">
                <a:solidFill>
                  <a:srgbClr val="333F50"/>
                </a:solidFill>
              </a:rPr>
              <a:t>* New reputation statements in 2020</a:t>
            </a:r>
          </a:p>
          <a:p>
            <a:pPr fontAlgn="ctr"/>
            <a:r>
              <a:rPr lang="en-NZ" sz="800" dirty="0">
                <a:solidFill>
                  <a:srgbClr val="333F50"/>
                </a:solidFill>
              </a:rPr>
              <a:t>Footnote: percentages show the extent to which each pillar influences reputation.</a:t>
            </a:r>
          </a:p>
        </p:txBody>
      </p:sp>
      <p:sp>
        <p:nvSpPr>
          <p:cNvPr id="6" name="Isosceles Triangle 5">
            <a:extLst>
              <a:ext uri="{FF2B5EF4-FFF2-40B4-BE49-F238E27FC236}">
                <a16:creationId xmlns:a16="http://schemas.microsoft.com/office/drawing/2014/main" id="{CA3D710E-BBC5-47B6-A5F3-59BF7CB27AB8}"/>
              </a:ext>
            </a:extLst>
          </p:cNvPr>
          <p:cNvSpPr/>
          <p:nvPr/>
        </p:nvSpPr>
        <p:spPr>
          <a:xfrm flipV="1">
            <a:off x="1255727" y="2624251"/>
            <a:ext cx="697015" cy="217023"/>
          </a:xfrm>
          <a:prstGeom prst="triangle">
            <a:avLst/>
          </a:prstGeom>
          <a:solidFill>
            <a:srgbClr val="69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Isosceles Triangle 47">
            <a:extLst>
              <a:ext uri="{FF2B5EF4-FFF2-40B4-BE49-F238E27FC236}">
                <a16:creationId xmlns:a16="http://schemas.microsoft.com/office/drawing/2014/main" id="{48B641D1-4DEB-4536-B783-CF7D2E5AD5B7}"/>
              </a:ext>
            </a:extLst>
          </p:cNvPr>
          <p:cNvSpPr/>
          <p:nvPr/>
        </p:nvSpPr>
        <p:spPr>
          <a:xfrm flipV="1">
            <a:off x="4253284" y="2624251"/>
            <a:ext cx="697015" cy="217023"/>
          </a:xfrm>
          <a:prstGeom prst="triangle">
            <a:avLst/>
          </a:prstGeom>
          <a:solidFill>
            <a:srgbClr val="C8A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9" name="Isosceles Triangle 48">
            <a:extLst>
              <a:ext uri="{FF2B5EF4-FFF2-40B4-BE49-F238E27FC236}">
                <a16:creationId xmlns:a16="http://schemas.microsoft.com/office/drawing/2014/main" id="{AD4807AB-51D1-44A1-9315-5C658C15C65C}"/>
              </a:ext>
            </a:extLst>
          </p:cNvPr>
          <p:cNvSpPr/>
          <p:nvPr/>
        </p:nvSpPr>
        <p:spPr>
          <a:xfrm flipV="1">
            <a:off x="7166860" y="2624251"/>
            <a:ext cx="697015" cy="217023"/>
          </a:xfrm>
          <a:prstGeom prst="triangle">
            <a:avLst/>
          </a:prstGeom>
          <a:solidFill>
            <a:srgbClr val="D86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Isosceles Triangle 49">
            <a:extLst>
              <a:ext uri="{FF2B5EF4-FFF2-40B4-BE49-F238E27FC236}">
                <a16:creationId xmlns:a16="http://schemas.microsoft.com/office/drawing/2014/main" id="{4A594403-C6B7-401B-BD1E-BB91495491C9}"/>
              </a:ext>
            </a:extLst>
          </p:cNvPr>
          <p:cNvSpPr/>
          <p:nvPr/>
        </p:nvSpPr>
        <p:spPr>
          <a:xfrm flipV="1">
            <a:off x="10097499" y="2624251"/>
            <a:ext cx="697015" cy="217023"/>
          </a:xfrm>
          <a:prstGeom prst="triangle">
            <a:avLst/>
          </a:prstGeom>
          <a:solidFill>
            <a:srgbClr val="42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Rectangle 1">
            <a:extLst>
              <a:ext uri="{FF2B5EF4-FFF2-40B4-BE49-F238E27FC236}">
                <a16:creationId xmlns:a16="http://schemas.microsoft.com/office/drawing/2014/main" id="{96FFA36B-E5A7-4E6E-9032-8B0EF2864134}"/>
              </a:ext>
            </a:extLst>
          </p:cNvPr>
          <p:cNvSpPr/>
          <p:nvPr/>
        </p:nvSpPr>
        <p:spPr>
          <a:xfrm>
            <a:off x="0" y="1053646"/>
            <a:ext cx="12192000" cy="157889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159" name="Straight Connector 158">
            <a:extLst>
              <a:ext uri="{FF2B5EF4-FFF2-40B4-BE49-F238E27FC236}">
                <a16:creationId xmlns:a16="http://schemas.microsoft.com/office/drawing/2014/main" id="{953D3790-48CE-4112-82F7-B901B2CE827C}"/>
              </a:ext>
            </a:extLst>
          </p:cNvPr>
          <p:cNvCxnSpPr>
            <a:cxnSpLocks/>
          </p:cNvCxnSpPr>
          <p:nvPr/>
        </p:nvCxnSpPr>
        <p:spPr>
          <a:xfrm>
            <a:off x="0" y="1831314"/>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69A3DEFF-F9B4-4229-872D-EAFCB6825C44}"/>
              </a:ext>
            </a:extLst>
          </p:cNvPr>
          <p:cNvSpPr txBox="1">
            <a:spLocks noChangeAspect="1"/>
          </p:cNvSpPr>
          <p:nvPr/>
        </p:nvSpPr>
        <p:spPr>
          <a:xfrm>
            <a:off x="9966460" y="1352376"/>
            <a:ext cx="959095" cy="957877"/>
          </a:xfrm>
          <a:prstGeom prst="ellipse">
            <a:avLst/>
          </a:prstGeom>
          <a:solidFill>
            <a:srgbClr val="42A0BE"/>
          </a:solidFill>
          <a:ln w="28575">
            <a:solidFill>
              <a:schemeClr val="bg1"/>
            </a:solidFill>
          </a:ln>
        </p:spPr>
        <p:txBody>
          <a:bodyPr wrap="none" lIns="0" tIns="0" rIns="0" bIns="0" rtlCol="0" anchor="ctr">
            <a:noAutofit/>
          </a:bodyPr>
          <a:lstStyle/>
          <a:p>
            <a:pPr algn="ctr"/>
            <a:r>
              <a:rPr lang="en-NZ" sz="2800" b="1" dirty="0">
                <a:solidFill>
                  <a:prstClr val="white"/>
                </a:solidFill>
                <a:latin typeface="+mj-lt"/>
                <a:cs typeface="Arial" panose="020B0604020202020204" pitchFamily="34" charset="0"/>
              </a:rPr>
              <a:t>18%</a:t>
            </a:r>
          </a:p>
        </p:txBody>
      </p:sp>
      <p:sp>
        <p:nvSpPr>
          <p:cNvPr id="163" name="TextBox 162">
            <a:extLst>
              <a:ext uri="{FF2B5EF4-FFF2-40B4-BE49-F238E27FC236}">
                <a16:creationId xmlns:a16="http://schemas.microsoft.com/office/drawing/2014/main" id="{C898D421-529B-437F-B8F9-62D8B59A9589}"/>
              </a:ext>
            </a:extLst>
          </p:cNvPr>
          <p:cNvSpPr txBox="1">
            <a:spLocks noChangeAspect="1"/>
          </p:cNvSpPr>
          <p:nvPr/>
        </p:nvSpPr>
        <p:spPr>
          <a:xfrm>
            <a:off x="6998046" y="1314648"/>
            <a:ext cx="1034644" cy="1033332"/>
          </a:xfrm>
          <a:prstGeom prst="ellipse">
            <a:avLst/>
          </a:prstGeom>
          <a:solidFill>
            <a:srgbClr val="D86B40"/>
          </a:solidFill>
          <a:ln w="28575">
            <a:solidFill>
              <a:schemeClr val="bg1"/>
            </a:solidFill>
          </a:ln>
        </p:spPr>
        <p:txBody>
          <a:bodyPr wrap="none" lIns="0" tIns="0" rIns="0" bIns="0" rtlCol="0" anchor="ctr">
            <a:noAutofit/>
          </a:bodyPr>
          <a:lstStyle/>
          <a:p>
            <a:pPr algn="ctr"/>
            <a:r>
              <a:rPr lang="en-NZ" sz="2800" b="1" dirty="0">
                <a:solidFill>
                  <a:prstClr val="white"/>
                </a:solidFill>
                <a:latin typeface="+mj-lt"/>
                <a:cs typeface="Arial" panose="020B0604020202020204" pitchFamily="34" charset="0"/>
              </a:rPr>
              <a:t>24%</a:t>
            </a:r>
          </a:p>
        </p:txBody>
      </p:sp>
      <p:sp>
        <p:nvSpPr>
          <p:cNvPr id="164" name="TextBox 163">
            <a:extLst>
              <a:ext uri="{FF2B5EF4-FFF2-40B4-BE49-F238E27FC236}">
                <a16:creationId xmlns:a16="http://schemas.microsoft.com/office/drawing/2014/main" id="{7F70A10B-DFFF-4A6D-8221-95CB588C527A}"/>
              </a:ext>
            </a:extLst>
          </p:cNvPr>
          <p:cNvSpPr txBox="1">
            <a:spLocks noChangeAspect="1"/>
          </p:cNvSpPr>
          <p:nvPr/>
        </p:nvSpPr>
        <p:spPr>
          <a:xfrm>
            <a:off x="4087919" y="1292000"/>
            <a:ext cx="1080000" cy="1078629"/>
          </a:xfrm>
          <a:prstGeom prst="ellipse">
            <a:avLst/>
          </a:prstGeom>
          <a:solidFill>
            <a:srgbClr val="D1B417"/>
          </a:solidFill>
          <a:ln w="28575">
            <a:solidFill>
              <a:schemeClr val="bg1"/>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2800" b="1" i="0" u="none" strike="noStrike" kern="0" cap="none" normalizeH="0" baseline="0" noProof="0" dirty="0">
                <a:ln>
                  <a:noFill/>
                </a:ln>
                <a:solidFill>
                  <a:prstClr val="white"/>
                </a:solidFill>
                <a:effectLst/>
                <a:uLnTx/>
                <a:uFillTx/>
                <a:latin typeface="+mj-lt"/>
                <a:cs typeface="Arial" panose="020B0604020202020204" pitchFamily="34" charset="0"/>
              </a:rPr>
              <a:t>29%</a:t>
            </a:r>
          </a:p>
        </p:txBody>
      </p:sp>
      <p:sp>
        <p:nvSpPr>
          <p:cNvPr id="165" name="TextBox 164">
            <a:extLst>
              <a:ext uri="{FF2B5EF4-FFF2-40B4-BE49-F238E27FC236}">
                <a16:creationId xmlns:a16="http://schemas.microsoft.com/office/drawing/2014/main" id="{91CD0B85-C33B-483E-8AF5-343D58307C32}"/>
              </a:ext>
            </a:extLst>
          </p:cNvPr>
          <p:cNvSpPr txBox="1">
            <a:spLocks noChangeAspect="1"/>
          </p:cNvSpPr>
          <p:nvPr/>
        </p:nvSpPr>
        <p:spPr>
          <a:xfrm>
            <a:off x="1064235" y="1291999"/>
            <a:ext cx="1080000" cy="1078630"/>
          </a:xfrm>
          <a:prstGeom prst="ellipse">
            <a:avLst/>
          </a:prstGeom>
          <a:solidFill>
            <a:srgbClr val="698940"/>
          </a:solidFill>
          <a:ln w="28575">
            <a:solidFill>
              <a:schemeClr val="bg1"/>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2800" b="1" i="0" u="none" strike="noStrike" kern="0" cap="none" normalizeH="0" baseline="0" noProof="0" dirty="0">
                <a:ln>
                  <a:noFill/>
                </a:ln>
                <a:solidFill>
                  <a:prstClr val="white"/>
                </a:solidFill>
                <a:effectLst/>
                <a:uLnTx/>
                <a:uFillTx/>
                <a:latin typeface="+mj-lt"/>
                <a:cs typeface="Arial" panose="020B0604020202020204" pitchFamily="34" charset="0"/>
              </a:rPr>
              <a:t>29%</a:t>
            </a:r>
          </a:p>
        </p:txBody>
      </p:sp>
      <p:sp>
        <p:nvSpPr>
          <p:cNvPr id="166" name="TextBox 165">
            <a:extLst>
              <a:ext uri="{FF2B5EF4-FFF2-40B4-BE49-F238E27FC236}">
                <a16:creationId xmlns:a16="http://schemas.microsoft.com/office/drawing/2014/main" id="{86C24654-33E5-4DB2-B2EC-6182FED13395}"/>
              </a:ext>
            </a:extLst>
          </p:cNvPr>
          <p:cNvSpPr txBox="1"/>
          <p:nvPr/>
        </p:nvSpPr>
        <p:spPr>
          <a:xfrm>
            <a:off x="8105441" y="1853867"/>
            <a:ext cx="959095" cy="369332"/>
          </a:xfrm>
          <a:prstGeom prst="rect">
            <a:avLst/>
          </a:prstGeom>
          <a:noFill/>
        </p:spPr>
        <p:txBody>
          <a:bodyPr wrap="square" rtlCol="0" anchor="t">
            <a:spAutoFit/>
          </a:bodyPr>
          <a:lstStyle/>
          <a:p>
            <a:pPr algn="ctr"/>
            <a:r>
              <a:rPr lang="en-NZ" b="1" dirty="0">
                <a:solidFill>
                  <a:schemeClr val="bg1"/>
                </a:solidFill>
              </a:rPr>
              <a:t>Steady</a:t>
            </a:r>
          </a:p>
        </p:txBody>
      </p:sp>
      <p:sp>
        <p:nvSpPr>
          <p:cNvPr id="170" name="TextBox 169">
            <a:extLst>
              <a:ext uri="{FF2B5EF4-FFF2-40B4-BE49-F238E27FC236}">
                <a16:creationId xmlns:a16="http://schemas.microsoft.com/office/drawing/2014/main" id="{DE0EF0D2-8FDD-44FE-B5B3-6774F755AAE4}"/>
              </a:ext>
            </a:extLst>
          </p:cNvPr>
          <p:cNvSpPr txBox="1"/>
          <p:nvPr/>
        </p:nvSpPr>
        <p:spPr>
          <a:xfrm>
            <a:off x="5201219" y="1853867"/>
            <a:ext cx="720914" cy="369332"/>
          </a:xfrm>
          <a:prstGeom prst="rect">
            <a:avLst/>
          </a:prstGeom>
          <a:noFill/>
        </p:spPr>
        <p:txBody>
          <a:bodyPr wrap="square" rtlCol="0" anchor="t">
            <a:spAutoFit/>
          </a:bodyPr>
          <a:lstStyle/>
          <a:p>
            <a:r>
              <a:rPr lang="en-NZ" b="1" dirty="0">
                <a:solidFill>
                  <a:schemeClr val="bg1"/>
                </a:solidFill>
              </a:rPr>
              <a:t>+4%</a:t>
            </a:r>
            <a:endParaRPr lang="en-NZ" sz="2400" b="1" dirty="0">
              <a:solidFill>
                <a:schemeClr val="bg1"/>
              </a:solidFill>
            </a:endParaRPr>
          </a:p>
        </p:txBody>
      </p:sp>
      <p:sp>
        <p:nvSpPr>
          <p:cNvPr id="171" name="TextBox 170">
            <a:extLst>
              <a:ext uri="{FF2B5EF4-FFF2-40B4-BE49-F238E27FC236}">
                <a16:creationId xmlns:a16="http://schemas.microsoft.com/office/drawing/2014/main" id="{1205B730-6816-4FF7-957B-560618A20E8C}"/>
              </a:ext>
            </a:extLst>
          </p:cNvPr>
          <p:cNvSpPr txBox="1"/>
          <p:nvPr/>
        </p:nvSpPr>
        <p:spPr>
          <a:xfrm>
            <a:off x="2164062" y="1853867"/>
            <a:ext cx="1022496" cy="369332"/>
          </a:xfrm>
          <a:prstGeom prst="rect">
            <a:avLst/>
          </a:prstGeom>
          <a:noFill/>
        </p:spPr>
        <p:txBody>
          <a:bodyPr wrap="square" rtlCol="0" anchor="t">
            <a:spAutoFit/>
          </a:bodyPr>
          <a:lstStyle/>
          <a:p>
            <a:pPr algn="ctr"/>
            <a:r>
              <a:rPr lang="en-NZ" b="1" dirty="0">
                <a:solidFill>
                  <a:schemeClr val="bg1"/>
                </a:solidFill>
              </a:rPr>
              <a:t>Steady</a:t>
            </a:r>
          </a:p>
        </p:txBody>
      </p:sp>
      <p:sp>
        <p:nvSpPr>
          <p:cNvPr id="173" name="TextBox 172">
            <a:extLst>
              <a:ext uri="{FF2B5EF4-FFF2-40B4-BE49-F238E27FC236}">
                <a16:creationId xmlns:a16="http://schemas.microsoft.com/office/drawing/2014/main" id="{6E22C20A-51D1-4217-A1B2-F1B39223C28E}"/>
              </a:ext>
            </a:extLst>
          </p:cNvPr>
          <p:cNvSpPr txBox="1"/>
          <p:nvPr/>
        </p:nvSpPr>
        <p:spPr>
          <a:xfrm>
            <a:off x="11034695" y="1853867"/>
            <a:ext cx="1048165" cy="461665"/>
          </a:xfrm>
          <a:prstGeom prst="rect">
            <a:avLst/>
          </a:prstGeom>
          <a:noFill/>
        </p:spPr>
        <p:txBody>
          <a:bodyPr wrap="square" rtlCol="0" anchor="t">
            <a:spAutoFit/>
          </a:bodyPr>
          <a:lstStyle/>
          <a:p>
            <a:r>
              <a:rPr lang="en-NZ" b="1" dirty="0">
                <a:solidFill>
                  <a:schemeClr val="bg1"/>
                </a:solidFill>
              </a:rPr>
              <a:t>-3%</a:t>
            </a:r>
            <a:r>
              <a:rPr lang="en-NZ" sz="2400" b="1" dirty="0">
                <a:solidFill>
                  <a:schemeClr val="bg1"/>
                </a:solidFill>
              </a:rPr>
              <a:t> </a:t>
            </a:r>
          </a:p>
        </p:txBody>
      </p:sp>
    </p:spTree>
    <p:extLst>
      <p:ext uri="{BB962C8B-B14F-4D97-AF65-F5344CB8AC3E}">
        <p14:creationId xmlns:p14="http://schemas.microsoft.com/office/powerpoint/2010/main" val="369090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244">
            <a:extLst>
              <a:ext uri="{FF2B5EF4-FFF2-40B4-BE49-F238E27FC236}">
                <a16:creationId xmlns:a16="http://schemas.microsoft.com/office/drawing/2014/main" id="{975A923A-0015-4DE9-B63E-611523770CE8}"/>
              </a:ext>
            </a:extLst>
          </p:cNvPr>
          <p:cNvSpPr/>
          <p:nvPr/>
        </p:nvSpPr>
        <p:spPr>
          <a:xfrm>
            <a:off x="0" y="1095374"/>
            <a:ext cx="12192000" cy="503790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17" name="Title 1">
            <a:extLst>
              <a:ext uri="{FF2B5EF4-FFF2-40B4-BE49-F238E27FC236}">
                <a16:creationId xmlns:a16="http://schemas.microsoft.com/office/drawing/2014/main" id="{E2DB1C33-2A5C-4B06-A3AB-4FCFFB688E8E}"/>
              </a:ext>
            </a:extLst>
          </p:cNvPr>
          <p:cNvSpPr>
            <a:spLocks noGrp="1"/>
          </p:cNvSpPr>
          <p:nvPr>
            <p:ph type="title"/>
          </p:nvPr>
        </p:nvSpPr>
        <p:spPr>
          <a:xfrm>
            <a:off x="428767" y="60232"/>
            <a:ext cx="11417490" cy="1030092"/>
          </a:xfrm>
        </p:spPr>
        <p:txBody>
          <a:bodyPr/>
          <a:lstStyle/>
          <a:p>
            <a:r>
              <a:rPr lang="en-NZ" dirty="0"/>
              <a:t>However, in a COVID-19 environment trust becomes even more important.</a:t>
            </a:r>
          </a:p>
        </p:txBody>
      </p:sp>
      <p:sp>
        <p:nvSpPr>
          <p:cNvPr id="38" name="TextBox 37">
            <a:extLst>
              <a:ext uri="{FF2B5EF4-FFF2-40B4-BE49-F238E27FC236}">
                <a16:creationId xmlns:a16="http://schemas.microsoft.com/office/drawing/2014/main" id="{FF87F72F-1ACC-4B90-977A-DAFBC9D279B5}"/>
              </a:ext>
            </a:extLst>
          </p:cNvPr>
          <p:cNvSpPr txBox="1"/>
          <p:nvPr/>
        </p:nvSpPr>
        <p:spPr>
          <a:xfrm>
            <a:off x="1714774" y="6257149"/>
            <a:ext cx="7295876" cy="338554"/>
          </a:xfrm>
          <a:prstGeom prst="rect">
            <a:avLst/>
          </a:prstGeom>
          <a:noFill/>
        </p:spPr>
        <p:txBody>
          <a:bodyPr wrap="square" rtlCol="0">
            <a:spAutoFit/>
          </a:bodyPr>
          <a:lstStyle/>
          <a:p>
            <a:pPr fontAlgn="ctr"/>
            <a:r>
              <a:rPr lang="en-NZ" sz="800" dirty="0">
                <a:solidFill>
                  <a:srgbClr val="333F50"/>
                </a:solidFill>
              </a:rPr>
              <a:t>Footnote: percentages show the extent to which each pillar influences reputation.</a:t>
            </a:r>
          </a:p>
          <a:p>
            <a:pPr fontAlgn="ctr"/>
            <a:r>
              <a:rPr lang="en-NZ" sz="800" dirty="0">
                <a:solidFill>
                  <a:srgbClr val="333F50"/>
                </a:solidFill>
              </a:rPr>
              <a:t>BASE: Pre-COVID-19 Alert Level 3 (n=2250) and Post-COVID-19 Alert Level 3 (n=520) </a:t>
            </a:r>
          </a:p>
        </p:txBody>
      </p:sp>
      <p:graphicFrame>
        <p:nvGraphicFramePr>
          <p:cNvPr id="5" name="Chart 4">
            <a:extLst>
              <a:ext uri="{FF2B5EF4-FFF2-40B4-BE49-F238E27FC236}">
                <a16:creationId xmlns:a16="http://schemas.microsoft.com/office/drawing/2014/main" id="{BC9DADB5-FFA9-49CA-8F56-C2A70908E7F2}"/>
              </a:ext>
            </a:extLst>
          </p:cNvPr>
          <p:cNvGraphicFramePr/>
          <p:nvPr/>
        </p:nvGraphicFramePr>
        <p:xfrm>
          <a:off x="-263044" y="976291"/>
          <a:ext cx="12533421" cy="521892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D75350CF-AEDE-444D-A0D7-0CA4FAB505A1}"/>
              </a:ext>
            </a:extLst>
          </p:cNvPr>
          <p:cNvCxnSpPr>
            <a:cxnSpLocks/>
          </p:cNvCxnSpPr>
          <p:nvPr/>
        </p:nvCxnSpPr>
        <p:spPr>
          <a:xfrm>
            <a:off x="5546953" y="1724025"/>
            <a:ext cx="0" cy="4101353"/>
          </a:xfrm>
          <a:prstGeom prst="line">
            <a:avLst/>
          </a:prstGeom>
          <a:ln>
            <a:solidFill>
              <a:srgbClr val="0A1F2C"/>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E375114-99FC-42E9-BA60-A3125AA7CE43}"/>
              </a:ext>
            </a:extLst>
          </p:cNvPr>
          <p:cNvSpPr/>
          <p:nvPr/>
        </p:nvSpPr>
        <p:spPr>
          <a:xfrm>
            <a:off x="0" y="1032622"/>
            <a:ext cx="12191995" cy="377077"/>
          </a:xfrm>
          <a:prstGeom prst="rect">
            <a:avLst/>
          </a:prstGeom>
          <a:solidFill>
            <a:srgbClr val="0A1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Rectangle 8">
            <a:extLst>
              <a:ext uri="{FF2B5EF4-FFF2-40B4-BE49-F238E27FC236}">
                <a16:creationId xmlns:a16="http://schemas.microsoft.com/office/drawing/2014/main" id="{5C9251F2-5DD2-4FCE-AA29-67A76BF957BC}"/>
              </a:ext>
            </a:extLst>
          </p:cNvPr>
          <p:cNvSpPr/>
          <p:nvPr/>
        </p:nvSpPr>
        <p:spPr>
          <a:xfrm>
            <a:off x="4063489" y="1063196"/>
            <a:ext cx="3874522" cy="307777"/>
          </a:xfrm>
          <a:prstGeom prst="rect">
            <a:avLst/>
          </a:prstGeom>
        </p:spPr>
        <p:txBody>
          <a:bodyPr wrap="none">
            <a:spAutoFit/>
          </a:bodyPr>
          <a:lstStyle/>
          <a:p>
            <a:pPr algn="ctr">
              <a:defRPr sz="1800" b="1" i="0" u="none" strike="noStrike" kern="1200" spc="0" baseline="0">
                <a:solidFill>
                  <a:srgbClr val="0A1F2C"/>
                </a:solidFill>
                <a:latin typeface="+mn-lt"/>
                <a:ea typeface="+mn-ea"/>
                <a:cs typeface="+mn-cs"/>
              </a:defRPr>
            </a:pPr>
            <a:r>
              <a:rPr lang="en-NZ" sz="1400" dirty="0">
                <a:solidFill>
                  <a:schemeClr val="bg1"/>
                </a:solidFill>
              </a:rPr>
              <a:t>PILLAR IMPACT ON AGENCY REPUTATION</a:t>
            </a:r>
          </a:p>
        </p:txBody>
      </p:sp>
      <p:grpSp>
        <p:nvGrpSpPr>
          <p:cNvPr id="11" name="Group 10">
            <a:extLst>
              <a:ext uri="{FF2B5EF4-FFF2-40B4-BE49-F238E27FC236}">
                <a16:creationId xmlns:a16="http://schemas.microsoft.com/office/drawing/2014/main" id="{A54600EE-9B38-4BCC-AE4D-F467134D8EB4}"/>
              </a:ext>
            </a:extLst>
          </p:cNvPr>
          <p:cNvGrpSpPr/>
          <p:nvPr/>
        </p:nvGrpSpPr>
        <p:grpSpPr>
          <a:xfrm>
            <a:off x="8863181" y="1786145"/>
            <a:ext cx="623051" cy="623051"/>
            <a:chOff x="4426733" y="249956"/>
            <a:chExt cx="730704" cy="730704"/>
          </a:xfrm>
        </p:grpSpPr>
        <p:sp>
          <p:nvSpPr>
            <p:cNvPr id="17" name="Oval 16">
              <a:extLst>
                <a:ext uri="{FF2B5EF4-FFF2-40B4-BE49-F238E27FC236}">
                  <a16:creationId xmlns:a16="http://schemas.microsoft.com/office/drawing/2014/main" id="{2D117677-188B-4157-BEF1-34D1E1767B51}"/>
                </a:ext>
              </a:extLst>
            </p:cNvPr>
            <p:cNvSpPr/>
            <p:nvPr/>
          </p:nvSpPr>
          <p:spPr>
            <a:xfrm>
              <a:off x="4426733" y="249956"/>
              <a:ext cx="730704" cy="730704"/>
            </a:xfrm>
            <a:prstGeom prst="ellipse">
              <a:avLst/>
            </a:prstGeom>
            <a:solidFill>
              <a:srgbClr val="6989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21" name="Group 5">
              <a:extLst>
                <a:ext uri="{FF2B5EF4-FFF2-40B4-BE49-F238E27FC236}">
                  <a16:creationId xmlns:a16="http://schemas.microsoft.com/office/drawing/2014/main" id="{4DFA19D2-5CAF-4CAC-9FAA-0E2A609D59BE}"/>
                </a:ext>
              </a:extLst>
            </p:cNvPr>
            <p:cNvGrpSpPr>
              <a:grpSpLocks noChangeAspect="1"/>
            </p:cNvGrpSpPr>
            <p:nvPr/>
          </p:nvGrpSpPr>
          <p:grpSpPr bwMode="auto">
            <a:xfrm>
              <a:off x="4625121" y="443022"/>
              <a:ext cx="309462" cy="300332"/>
              <a:chOff x="3051" y="100"/>
              <a:chExt cx="339" cy="329"/>
            </a:xfrm>
            <a:solidFill>
              <a:srgbClr val="0A1F2C"/>
            </a:solidFill>
          </p:grpSpPr>
          <p:sp>
            <p:nvSpPr>
              <p:cNvPr id="22" name="Rectangle 6">
                <a:extLst>
                  <a:ext uri="{FF2B5EF4-FFF2-40B4-BE49-F238E27FC236}">
                    <a16:creationId xmlns:a16="http://schemas.microsoft.com/office/drawing/2014/main" id="{C1F75C5B-5A96-4216-B8A5-A901345CD39C}"/>
                  </a:ext>
                </a:extLst>
              </p:cNvPr>
              <p:cNvSpPr>
                <a:spLocks noChangeArrowheads="1"/>
              </p:cNvSpPr>
              <p:nvPr/>
            </p:nvSpPr>
            <p:spPr bwMode="auto">
              <a:xfrm>
                <a:off x="3060" y="236"/>
                <a:ext cx="46" cy="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3" name="Freeform 7">
                <a:extLst>
                  <a:ext uri="{FF2B5EF4-FFF2-40B4-BE49-F238E27FC236}">
                    <a16:creationId xmlns:a16="http://schemas.microsoft.com/office/drawing/2014/main" id="{FA8A103C-A9D1-409E-B326-48883B0FCAC5}"/>
                  </a:ext>
                </a:extLst>
              </p:cNvPr>
              <p:cNvSpPr>
                <a:spLocks/>
              </p:cNvSpPr>
              <p:nvPr/>
            </p:nvSpPr>
            <p:spPr bwMode="auto">
              <a:xfrm>
                <a:off x="3051" y="229"/>
                <a:ext cx="58" cy="200"/>
              </a:xfrm>
              <a:custGeom>
                <a:avLst/>
                <a:gdLst>
                  <a:gd name="T0" fmla="*/ 79 w 90"/>
                  <a:gd name="T1" fmla="*/ 312 h 312"/>
                  <a:gd name="T2" fmla="*/ 10 w 90"/>
                  <a:gd name="T3" fmla="*/ 312 h 312"/>
                  <a:gd name="T4" fmla="*/ 0 w 90"/>
                  <a:gd name="T5" fmla="*/ 301 h 312"/>
                  <a:gd name="T6" fmla="*/ 10 w 90"/>
                  <a:gd name="T7" fmla="*/ 290 h 312"/>
                  <a:gd name="T8" fmla="*/ 69 w 90"/>
                  <a:gd name="T9" fmla="*/ 290 h 312"/>
                  <a:gd name="T10" fmla="*/ 69 w 90"/>
                  <a:gd name="T11" fmla="*/ 21 h 312"/>
                  <a:gd name="T12" fmla="*/ 10 w 90"/>
                  <a:gd name="T13" fmla="*/ 21 h 312"/>
                  <a:gd name="T14" fmla="*/ 0 w 90"/>
                  <a:gd name="T15" fmla="*/ 10 h 312"/>
                  <a:gd name="T16" fmla="*/ 10 w 90"/>
                  <a:gd name="T17" fmla="*/ 0 h 312"/>
                  <a:gd name="T18" fmla="*/ 79 w 90"/>
                  <a:gd name="T19" fmla="*/ 0 h 312"/>
                  <a:gd name="T20" fmla="*/ 90 w 90"/>
                  <a:gd name="T21" fmla="*/ 10 h 312"/>
                  <a:gd name="T22" fmla="*/ 90 w 90"/>
                  <a:gd name="T23" fmla="*/ 301 h 312"/>
                  <a:gd name="T24" fmla="*/ 79 w 90"/>
                  <a:gd name="T25"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312">
                    <a:moveTo>
                      <a:pt x="79" y="312"/>
                    </a:moveTo>
                    <a:cubicBezTo>
                      <a:pt x="10" y="312"/>
                      <a:pt x="10" y="312"/>
                      <a:pt x="10" y="312"/>
                    </a:cubicBezTo>
                    <a:cubicBezTo>
                      <a:pt x="4" y="312"/>
                      <a:pt x="0" y="307"/>
                      <a:pt x="0" y="301"/>
                    </a:cubicBezTo>
                    <a:cubicBezTo>
                      <a:pt x="0" y="295"/>
                      <a:pt x="4" y="290"/>
                      <a:pt x="10" y="290"/>
                    </a:cubicBezTo>
                    <a:cubicBezTo>
                      <a:pt x="69" y="290"/>
                      <a:pt x="69" y="290"/>
                      <a:pt x="69" y="290"/>
                    </a:cubicBezTo>
                    <a:cubicBezTo>
                      <a:pt x="69" y="21"/>
                      <a:pt x="69" y="21"/>
                      <a:pt x="69" y="21"/>
                    </a:cubicBezTo>
                    <a:cubicBezTo>
                      <a:pt x="10" y="21"/>
                      <a:pt x="10" y="21"/>
                      <a:pt x="10" y="21"/>
                    </a:cubicBezTo>
                    <a:cubicBezTo>
                      <a:pt x="4" y="21"/>
                      <a:pt x="0" y="16"/>
                      <a:pt x="0" y="10"/>
                    </a:cubicBezTo>
                    <a:cubicBezTo>
                      <a:pt x="0" y="5"/>
                      <a:pt x="4" y="0"/>
                      <a:pt x="10" y="0"/>
                    </a:cubicBezTo>
                    <a:cubicBezTo>
                      <a:pt x="79" y="0"/>
                      <a:pt x="79" y="0"/>
                      <a:pt x="79" y="0"/>
                    </a:cubicBezTo>
                    <a:cubicBezTo>
                      <a:pt x="85" y="0"/>
                      <a:pt x="90" y="5"/>
                      <a:pt x="90" y="10"/>
                    </a:cubicBezTo>
                    <a:cubicBezTo>
                      <a:pt x="90" y="301"/>
                      <a:pt x="90" y="301"/>
                      <a:pt x="90" y="301"/>
                    </a:cubicBezTo>
                    <a:cubicBezTo>
                      <a:pt x="90" y="307"/>
                      <a:pt x="85" y="312"/>
                      <a:pt x="7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4" name="Freeform 8">
                <a:extLst>
                  <a:ext uri="{FF2B5EF4-FFF2-40B4-BE49-F238E27FC236}">
                    <a16:creationId xmlns:a16="http://schemas.microsoft.com/office/drawing/2014/main" id="{E3D237E9-64E8-4102-A62C-A421C20475B6}"/>
                  </a:ext>
                </a:extLst>
              </p:cNvPr>
              <p:cNvSpPr>
                <a:spLocks/>
              </p:cNvSpPr>
              <p:nvPr/>
            </p:nvSpPr>
            <p:spPr bwMode="auto">
              <a:xfrm>
                <a:off x="3106" y="249"/>
                <a:ext cx="48" cy="14"/>
              </a:xfrm>
              <a:custGeom>
                <a:avLst/>
                <a:gdLst>
                  <a:gd name="T0" fmla="*/ 64 w 75"/>
                  <a:gd name="T1" fmla="*/ 22 h 22"/>
                  <a:gd name="T2" fmla="*/ 10 w 75"/>
                  <a:gd name="T3" fmla="*/ 22 h 22"/>
                  <a:gd name="T4" fmla="*/ 0 w 75"/>
                  <a:gd name="T5" fmla="*/ 11 h 22"/>
                  <a:gd name="T6" fmla="*/ 10 w 75"/>
                  <a:gd name="T7" fmla="*/ 0 h 22"/>
                  <a:gd name="T8" fmla="*/ 64 w 75"/>
                  <a:gd name="T9" fmla="*/ 0 h 22"/>
                  <a:gd name="T10" fmla="*/ 75 w 75"/>
                  <a:gd name="T11" fmla="*/ 11 h 22"/>
                  <a:gd name="T12" fmla="*/ 64 w 7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75" h="22">
                    <a:moveTo>
                      <a:pt x="64" y="22"/>
                    </a:moveTo>
                    <a:cubicBezTo>
                      <a:pt x="10" y="22"/>
                      <a:pt x="10" y="22"/>
                      <a:pt x="10" y="22"/>
                    </a:cubicBezTo>
                    <a:cubicBezTo>
                      <a:pt x="4" y="22"/>
                      <a:pt x="0" y="17"/>
                      <a:pt x="0" y="11"/>
                    </a:cubicBezTo>
                    <a:cubicBezTo>
                      <a:pt x="0" y="5"/>
                      <a:pt x="4" y="0"/>
                      <a:pt x="10" y="0"/>
                    </a:cubicBezTo>
                    <a:cubicBezTo>
                      <a:pt x="64" y="0"/>
                      <a:pt x="64" y="0"/>
                      <a:pt x="64" y="0"/>
                    </a:cubicBezTo>
                    <a:cubicBezTo>
                      <a:pt x="70" y="0"/>
                      <a:pt x="75" y="5"/>
                      <a:pt x="75" y="11"/>
                    </a:cubicBezTo>
                    <a:cubicBezTo>
                      <a:pt x="75" y="17"/>
                      <a:pt x="70" y="22"/>
                      <a:pt x="6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5" name="Freeform 9">
                <a:extLst>
                  <a:ext uri="{FF2B5EF4-FFF2-40B4-BE49-F238E27FC236}">
                    <a16:creationId xmlns:a16="http://schemas.microsoft.com/office/drawing/2014/main" id="{DA1D68E1-9498-4AE0-B2DA-40DD9BCEE848}"/>
                  </a:ext>
                </a:extLst>
              </p:cNvPr>
              <p:cNvSpPr>
                <a:spLocks/>
              </p:cNvSpPr>
              <p:nvPr/>
            </p:nvSpPr>
            <p:spPr bwMode="auto">
              <a:xfrm>
                <a:off x="3160" y="369"/>
                <a:ext cx="135" cy="51"/>
              </a:xfrm>
              <a:custGeom>
                <a:avLst/>
                <a:gdLst>
                  <a:gd name="T0" fmla="*/ 200 w 211"/>
                  <a:gd name="T1" fmla="*/ 79 h 79"/>
                  <a:gd name="T2" fmla="*/ 60 w 211"/>
                  <a:gd name="T3" fmla="*/ 79 h 79"/>
                  <a:gd name="T4" fmla="*/ 0 w 211"/>
                  <a:gd name="T5" fmla="*/ 20 h 79"/>
                  <a:gd name="T6" fmla="*/ 0 w 211"/>
                  <a:gd name="T7" fmla="*/ 11 h 79"/>
                  <a:gd name="T8" fmla="*/ 10 w 211"/>
                  <a:gd name="T9" fmla="*/ 0 h 79"/>
                  <a:gd name="T10" fmla="*/ 21 w 211"/>
                  <a:gd name="T11" fmla="*/ 11 h 79"/>
                  <a:gd name="T12" fmla="*/ 21 w 211"/>
                  <a:gd name="T13" fmla="*/ 20 h 79"/>
                  <a:gd name="T14" fmla="*/ 60 w 211"/>
                  <a:gd name="T15" fmla="*/ 58 h 79"/>
                  <a:gd name="T16" fmla="*/ 200 w 211"/>
                  <a:gd name="T17" fmla="*/ 58 h 79"/>
                  <a:gd name="T18" fmla="*/ 211 w 211"/>
                  <a:gd name="T19" fmla="*/ 69 h 79"/>
                  <a:gd name="T20" fmla="*/ 200 w 211"/>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79">
                    <a:moveTo>
                      <a:pt x="200" y="79"/>
                    </a:moveTo>
                    <a:cubicBezTo>
                      <a:pt x="60" y="79"/>
                      <a:pt x="60" y="79"/>
                      <a:pt x="60" y="79"/>
                    </a:cubicBezTo>
                    <a:cubicBezTo>
                      <a:pt x="27" y="79"/>
                      <a:pt x="0" y="53"/>
                      <a:pt x="0" y="20"/>
                    </a:cubicBezTo>
                    <a:cubicBezTo>
                      <a:pt x="0" y="11"/>
                      <a:pt x="0" y="11"/>
                      <a:pt x="0" y="11"/>
                    </a:cubicBezTo>
                    <a:cubicBezTo>
                      <a:pt x="0" y="5"/>
                      <a:pt x="4" y="0"/>
                      <a:pt x="10" y="0"/>
                    </a:cubicBezTo>
                    <a:cubicBezTo>
                      <a:pt x="16" y="0"/>
                      <a:pt x="21" y="5"/>
                      <a:pt x="21" y="11"/>
                    </a:cubicBezTo>
                    <a:cubicBezTo>
                      <a:pt x="21" y="20"/>
                      <a:pt x="21" y="20"/>
                      <a:pt x="21" y="20"/>
                    </a:cubicBezTo>
                    <a:cubicBezTo>
                      <a:pt x="21" y="41"/>
                      <a:pt x="38" y="58"/>
                      <a:pt x="60" y="58"/>
                    </a:cubicBezTo>
                    <a:cubicBezTo>
                      <a:pt x="200" y="58"/>
                      <a:pt x="200" y="58"/>
                      <a:pt x="200" y="58"/>
                    </a:cubicBezTo>
                    <a:cubicBezTo>
                      <a:pt x="206" y="58"/>
                      <a:pt x="211" y="63"/>
                      <a:pt x="211" y="69"/>
                    </a:cubicBezTo>
                    <a:cubicBezTo>
                      <a:pt x="211" y="75"/>
                      <a:pt x="206" y="79"/>
                      <a:pt x="20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6" name="Freeform 10">
                <a:extLst>
                  <a:ext uri="{FF2B5EF4-FFF2-40B4-BE49-F238E27FC236}">
                    <a16:creationId xmlns:a16="http://schemas.microsoft.com/office/drawing/2014/main" id="{2EE7E606-1E37-4931-B355-CF5B8FE7B097}"/>
                  </a:ext>
                </a:extLst>
              </p:cNvPr>
              <p:cNvSpPr>
                <a:spLocks/>
              </p:cNvSpPr>
              <p:nvPr/>
            </p:nvSpPr>
            <p:spPr bwMode="auto">
              <a:xfrm>
                <a:off x="3146" y="100"/>
                <a:ext cx="131" cy="174"/>
              </a:xfrm>
              <a:custGeom>
                <a:avLst/>
                <a:gdLst>
                  <a:gd name="T0" fmla="*/ 10 w 204"/>
                  <a:gd name="T1" fmla="*/ 271 h 271"/>
                  <a:gd name="T2" fmla="*/ 0 w 204"/>
                  <a:gd name="T3" fmla="*/ 261 h 271"/>
                  <a:gd name="T4" fmla="*/ 58 w 204"/>
                  <a:gd name="T5" fmla="*/ 154 h 271"/>
                  <a:gd name="T6" fmla="*/ 99 w 204"/>
                  <a:gd name="T7" fmla="*/ 104 h 271"/>
                  <a:gd name="T8" fmla="*/ 112 w 204"/>
                  <a:gd name="T9" fmla="*/ 10 h 271"/>
                  <a:gd name="T10" fmla="*/ 123 w 204"/>
                  <a:gd name="T11" fmla="*/ 0 h 271"/>
                  <a:gd name="T12" fmla="*/ 138 w 204"/>
                  <a:gd name="T13" fmla="*/ 0 h 271"/>
                  <a:gd name="T14" fmla="*/ 204 w 204"/>
                  <a:gd name="T15" fmla="*/ 65 h 271"/>
                  <a:gd name="T16" fmla="*/ 204 w 204"/>
                  <a:gd name="T17" fmla="*/ 176 h 271"/>
                  <a:gd name="T18" fmla="*/ 194 w 204"/>
                  <a:gd name="T19" fmla="*/ 187 h 271"/>
                  <a:gd name="T20" fmla="*/ 183 w 204"/>
                  <a:gd name="T21" fmla="*/ 176 h 271"/>
                  <a:gd name="T22" fmla="*/ 183 w 204"/>
                  <a:gd name="T23" fmla="*/ 65 h 271"/>
                  <a:gd name="T24" fmla="*/ 138 w 204"/>
                  <a:gd name="T25" fmla="*/ 21 h 271"/>
                  <a:gd name="T26" fmla="*/ 133 w 204"/>
                  <a:gd name="T27" fmla="*/ 21 h 271"/>
                  <a:gd name="T28" fmla="*/ 120 w 204"/>
                  <a:gd name="T29" fmla="*/ 110 h 271"/>
                  <a:gd name="T30" fmla="*/ 68 w 204"/>
                  <a:gd name="T31" fmla="*/ 173 h 271"/>
                  <a:gd name="T32" fmla="*/ 21 w 204"/>
                  <a:gd name="T33" fmla="*/ 261 h 271"/>
                  <a:gd name="T34" fmla="*/ 10 w 204"/>
                  <a:gd name="T35"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271">
                    <a:moveTo>
                      <a:pt x="10" y="271"/>
                    </a:moveTo>
                    <a:cubicBezTo>
                      <a:pt x="4" y="271"/>
                      <a:pt x="0" y="267"/>
                      <a:pt x="0" y="261"/>
                    </a:cubicBezTo>
                    <a:cubicBezTo>
                      <a:pt x="0" y="199"/>
                      <a:pt x="31" y="169"/>
                      <a:pt x="58" y="154"/>
                    </a:cubicBezTo>
                    <a:cubicBezTo>
                      <a:pt x="78" y="143"/>
                      <a:pt x="93" y="125"/>
                      <a:pt x="99" y="104"/>
                    </a:cubicBezTo>
                    <a:cubicBezTo>
                      <a:pt x="108" y="76"/>
                      <a:pt x="112" y="44"/>
                      <a:pt x="112" y="10"/>
                    </a:cubicBezTo>
                    <a:cubicBezTo>
                      <a:pt x="112" y="5"/>
                      <a:pt x="117" y="0"/>
                      <a:pt x="123" y="0"/>
                    </a:cubicBezTo>
                    <a:cubicBezTo>
                      <a:pt x="138" y="0"/>
                      <a:pt x="138" y="0"/>
                      <a:pt x="138" y="0"/>
                    </a:cubicBezTo>
                    <a:cubicBezTo>
                      <a:pt x="175" y="0"/>
                      <a:pt x="204" y="29"/>
                      <a:pt x="204" y="65"/>
                    </a:cubicBezTo>
                    <a:cubicBezTo>
                      <a:pt x="204" y="176"/>
                      <a:pt x="204" y="176"/>
                      <a:pt x="204" y="176"/>
                    </a:cubicBezTo>
                    <a:cubicBezTo>
                      <a:pt x="204" y="182"/>
                      <a:pt x="199" y="187"/>
                      <a:pt x="194" y="187"/>
                    </a:cubicBezTo>
                    <a:cubicBezTo>
                      <a:pt x="188" y="187"/>
                      <a:pt x="183" y="182"/>
                      <a:pt x="183" y="176"/>
                    </a:cubicBezTo>
                    <a:cubicBezTo>
                      <a:pt x="183" y="65"/>
                      <a:pt x="183" y="65"/>
                      <a:pt x="183" y="65"/>
                    </a:cubicBezTo>
                    <a:cubicBezTo>
                      <a:pt x="183" y="41"/>
                      <a:pt x="163" y="21"/>
                      <a:pt x="138" y="21"/>
                    </a:cubicBezTo>
                    <a:cubicBezTo>
                      <a:pt x="133" y="21"/>
                      <a:pt x="133" y="21"/>
                      <a:pt x="133" y="21"/>
                    </a:cubicBezTo>
                    <a:cubicBezTo>
                      <a:pt x="133" y="53"/>
                      <a:pt x="128" y="83"/>
                      <a:pt x="120" y="110"/>
                    </a:cubicBezTo>
                    <a:cubicBezTo>
                      <a:pt x="112" y="136"/>
                      <a:pt x="94" y="159"/>
                      <a:pt x="68" y="173"/>
                    </a:cubicBezTo>
                    <a:cubicBezTo>
                      <a:pt x="47" y="185"/>
                      <a:pt x="21" y="210"/>
                      <a:pt x="21" y="261"/>
                    </a:cubicBezTo>
                    <a:cubicBezTo>
                      <a:pt x="21" y="267"/>
                      <a:pt x="16" y="271"/>
                      <a:pt x="10"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7" name="Freeform 11">
                <a:extLst>
                  <a:ext uri="{FF2B5EF4-FFF2-40B4-BE49-F238E27FC236}">
                    <a16:creationId xmlns:a16="http://schemas.microsoft.com/office/drawing/2014/main" id="{820258B1-8D67-452A-ABE6-C4E06C8FEC6E}"/>
                  </a:ext>
                </a:extLst>
              </p:cNvPr>
              <p:cNvSpPr>
                <a:spLocks noEditPoints="1"/>
              </p:cNvSpPr>
              <p:nvPr/>
            </p:nvSpPr>
            <p:spPr bwMode="auto">
              <a:xfrm>
                <a:off x="3263" y="208"/>
                <a:ext cx="116" cy="64"/>
              </a:xfrm>
              <a:custGeom>
                <a:avLst/>
                <a:gdLst>
                  <a:gd name="T0" fmla="*/ 145 w 180"/>
                  <a:gd name="T1" fmla="*/ 100 h 100"/>
                  <a:gd name="T2" fmla="*/ 42 w 180"/>
                  <a:gd name="T3" fmla="*/ 100 h 100"/>
                  <a:gd name="T4" fmla="*/ 0 w 180"/>
                  <a:gd name="T5" fmla="*/ 59 h 100"/>
                  <a:gd name="T6" fmla="*/ 0 w 180"/>
                  <a:gd name="T7" fmla="*/ 42 h 100"/>
                  <a:gd name="T8" fmla="*/ 42 w 180"/>
                  <a:gd name="T9" fmla="*/ 0 h 100"/>
                  <a:gd name="T10" fmla="*/ 145 w 180"/>
                  <a:gd name="T11" fmla="*/ 0 h 100"/>
                  <a:gd name="T12" fmla="*/ 180 w 180"/>
                  <a:gd name="T13" fmla="*/ 35 h 100"/>
                  <a:gd name="T14" fmla="*/ 180 w 180"/>
                  <a:gd name="T15" fmla="*/ 66 h 100"/>
                  <a:gd name="T16" fmla="*/ 145 w 180"/>
                  <a:gd name="T17" fmla="*/ 100 h 100"/>
                  <a:gd name="T18" fmla="*/ 42 w 180"/>
                  <a:gd name="T19" fmla="*/ 22 h 100"/>
                  <a:gd name="T20" fmla="*/ 21 w 180"/>
                  <a:gd name="T21" fmla="*/ 42 h 100"/>
                  <a:gd name="T22" fmla="*/ 21 w 180"/>
                  <a:gd name="T23" fmla="*/ 59 h 100"/>
                  <a:gd name="T24" fmla="*/ 42 w 180"/>
                  <a:gd name="T25" fmla="*/ 79 h 100"/>
                  <a:gd name="T26" fmla="*/ 145 w 180"/>
                  <a:gd name="T27" fmla="*/ 79 h 100"/>
                  <a:gd name="T28" fmla="*/ 158 w 180"/>
                  <a:gd name="T29" fmla="*/ 66 h 100"/>
                  <a:gd name="T30" fmla="*/ 158 w 180"/>
                  <a:gd name="T31" fmla="*/ 35 h 100"/>
                  <a:gd name="T32" fmla="*/ 145 w 180"/>
                  <a:gd name="T33" fmla="*/ 22 h 100"/>
                  <a:gd name="T34" fmla="*/ 42 w 180"/>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00">
                    <a:moveTo>
                      <a:pt x="145" y="100"/>
                    </a:moveTo>
                    <a:cubicBezTo>
                      <a:pt x="42" y="100"/>
                      <a:pt x="42" y="100"/>
                      <a:pt x="42" y="100"/>
                    </a:cubicBezTo>
                    <a:cubicBezTo>
                      <a:pt x="19" y="100"/>
                      <a:pt x="0" y="82"/>
                      <a:pt x="0" y="59"/>
                    </a:cubicBezTo>
                    <a:cubicBezTo>
                      <a:pt x="0" y="42"/>
                      <a:pt x="0" y="42"/>
                      <a:pt x="0" y="42"/>
                    </a:cubicBezTo>
                    <a:cubicBezTo>
                      <a:pt x="0" y="19"/>
                      <a:pt x="19" y="0"/>
                      <a:pt x="42" y="0"/>
                    </a:cubicBezTo>
                    <a:cubicBezTo>
                      <a:pt x="145" y="0"/>
                      <a:pt x="145" y="0"/>
                      <a:pt x="145" y="0"/>
                    </a:cubicBezTo>
                    <a:cubicBezTo>
                      <a:pt x="164" y="0"/>
                      <a:pt x="180" y="16"/>
                      <a:pt x="180" y="35"/>
                    </a:cubicBezTo>
                    <a:cubicBezTo>
                      <a:pt x="180" y="66"/>
                      <a:pt x="180" y="66"/>
                      <a:pt x="180" y="66"/>
                    </a:cubicBezTo>
                    <a:cubicBezTo>
                      <a:pt x="180" y="85"/>
                      <a:pt x="164" y="100"/>
                      <a:pt x="145" y="100"/>
                    </a:cubicBezTo>
                    <a:close/>
                    <a:moveTo>
                      <a:pt x="42" y="22"/>
                    </a:moveTo>
                    <a:cubicBezTo>
                      <a:pt x="30" y="22"/>
                      <a:pt x="21" y="31"/>
                      <a:pt x="21" y="42"/>
                    </a:cubicBezTo>
                    <a:cubicBezTo>
                      <a:pt x="21" y="59"/>
                      <a:pt x="21" y="59"/>
                      <a:pt x="21" y="59"/>
                    </a:cubicBezTo>
                    <a:cubicBezTo>
                      <a:pt x="21" y="70"/>
                      <a:pt x="30" y="79"/>
                      <a:pt x="42" y="79"/>
                    </a:cubicBezTo>
                    <a:cubicBezTo>
                      <a:pt x="145" y="79"/>
                      <a:pt x="145" y="79"/>
                      <a:pt x="145" y="79"/>
                    </a:cubicBezTo>
                    <a:cubicBezTo>
                      <a:pt x="152" y="79"/>
                      <a:pt x="158" y="73"/>
                      <a:pt x="158" y="66"/>
                    </a:cubicBezTo>
                    <a:cubicBezTo>
                      <a:pt x="158" y="35"/>
                      <a:pt x="158" y="35"/>
                      <a:pt x="158" y="35"/>
                    </a:cubicBezTo>
                    <a:cubicBezTo>
                      <a:pt x="158" y="28"/>
                      <a:pt x="152" y="22"/>
                      <a:pt x="145" y="22"/>
                    </a:cubicBez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8" name="Freeform 12">
                <a:extLst>
                  <a:ext uri="{FF2B5EF4-FFF2-40B4-BE49-F238E27FC236}">
                    <a16:creationId xmlns:a16="http://schemas.microsoft.com/office/drawing/2014/main" id="{41447515-5B8A-416C-B238-AC4595D1F706}"/>
                  </a:ext>
                </a:extLst>
              </p:cNvPr>
              <p:cNvSpPr>
                <a:spLocks noEditPoints="1"/>
              </p:cNvSpPr>
              <p:nvPr/>
            </p:nvSpPr>
            <p:spPr bwMode="auto">
              <a:xfrm>
                <a:off x="3263" y="259"/>
                <a:ext cx="127" cy="62"/>
              </a:xfrm>
              <a:custGeom>
                <a:avLst/>
                <a:gdLst>
                  <a:gd name="T0" fmla="*/ 162 w 197"/>
                  <a:gd name="T1" fmla="*/ 97 h 97"/>
                  <a:gd name="T2" fmla="*/ 43 w 197"/>
                  <a:gd name="T3" fmla="*/ 97 h 97"/>
                  <a:gd name="T4" fmla="*/ 0 w 197"/>
                  <a:gd name="T5" fmla="*/ 54 h 97"/>
                  <a:gd name="T6" fmla="*/ 0 w 197"/>
                  <a:gd name="T7" fmla="*/ 43 h 97"/>
                  <a:gd name="T8" fmla="*/ 43 w 197"/>
                  <a:gd name="T9" fmla="*/ 0 h 97"/>
                  <a:gd name="T10" fmla="*/ 162 w 197"/>
                  <a:gd name="T11" fmla="*/ 0 h 97"/>
                  <a:gd name="T12" fmla="*/ 197 w 197"/>
                  <a:gd name="T13" fmla="*/ 35 h 97"/>
                  <a:gd name="T14" fmla="*/ 197 w 197"/>
                  <a:gd name="T15" fmla="*/ 61 h 97"/>
                  <a:gd name="T16" fmla="*/ 162 w 197"/>
                  <a:gd name="T17" fmla="*/ 97 h 97"/>
                  <a:gd name="T18" fmla="*/ 43 w 197"/>
                  <a:gd name="T19" fmla="*/ 21 h 97"/>
                  <a:gd name="T20" fmla="*/ 21 w 197"/>
                  <a:gd name="T21" fmla="*/ 43 h 97"/>
                  <a:gd name="T22" fmla="*/ 21 w 197"/>
                  <a:gd name="T23" fmla="*/ 54 h 97"/>
                  <a:gd name="T24" fmla="*/ 43 w 197"/>
                  <a:gd name="T25" fmla="*/ 75 h 97"/>
                  <a:gd name="T26" fmla="*/ 162 w 197"/>
                  <a:gd name="T27" fmla="*/ 75 h 97"/>
                  <a:gd name="T28" fmla="*/ 176 w 197"/>
                  <a:gd name="T29" fmla="*/ 61 h 97"/>
                  <a:gd name="T30" fmla="*/ 176 w 197"/>
                  <a:gd name="T31" fmla="*/ 35 h 97"/>
                  <a:gd name="T32" fmla="*/ 162 w 197"/>
                  <a:gd name="T33" fmla="*/ 21 h 97"/>
                  <a:gd name="T34" fmla="*/ 43 w 197"/>
                  <a:gd name="T35"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97">
                    <a:moveTo>
                      <a:pt x="162" y="97"/>
                    </a:moveTo>
                    <a:cubicBezTo>
                      <a:pt x="43" y="97"/>
                      <a:pt x="43" y="97"/>
                      <a:pt x="43" y="97"/>
                    </a:cubicBezTo>
                    <a:cubicBezTo>
                      <a:pt x="19" y="97"/>
                      <a:pt x="0" y="77"/>
                      <a:pt x="0" y="54"/>
                    </a:cubicBezTo>
                    <a:cubicBezTo>
                      <a:pt x="0" y="43"/>
                      <a:pt x="0" y="43"/>
                      <a:pt x="0" y="43"/>
                    </a:cubicBezTo>
                    <a:cubicBezTo>
                      <a:pt x="0" y="19"/>
                      <a:pt x="19" y="0"/>
                      <a:pt x="43" y="0"/>
                    </a:cubicBezTo>
                    <a:cubicBezTo>
                      <a:pt x="162" y="0"/>
                      <a:pt x="162" y="0"/>
                      <a:pt x="162" y="0"/>
                    </a:cubicBezTo>
                    <a:cubicBezTo>
                      <a:pt x="181" y="0"/>
                      <a:pt x="197" y="16"/>
                      <a:pt x="197" y="35"/>
                    </a:cubicBezTo>
                    <a:cubicBezTo>
                      <a:pt x="197" y="61"/>
                      <a:pt x="197" y="61"/>
                      <a:pt x="197" y="61"/>
                    </a:cubicBezTo>
                    <a:cubicBezTo>
                      <a:pt x="197" y="81"/>
                      <a:pt x="181" y="97"/>
                      <a:pt x="162" y="97"/>
                    </a:cubicBezTo>
                    <a:close/>
                    <a:moveTo>
                      <a:pt x="43" y="21"/>
                    </a:moveTo>
                    <a:cubicBezTo>
                      <a:pt x="31" y="21"/>
                      <a:pt x="21" y="31"/>
                      <a:pt x="21" y="43"/>
                    </a:cubicBezTo>
                    <a:cubicBezTo>
                      <a:pt x="21" y="54"/>
                      <a:pt x="21" y="54"/>
                      <a:pt x="21" y="54"/>
                    </a:cubicBezTo>
                    <a:cubicBezTo>
                      <a:pt x="21" y="66"/>
                      <a:pt x="31" y="75"/>
                      <a:pt x="43" y="75"/>
                    </a:cubicBezTo>
                    <a:cubicBezTo>
                      <a:pt x="162" y="75"/>
                      <a:pt x="162" y="75"/>
                      <a:pt x="162" y="75"/>
                    </a:cubicBezTo>
                    <a:cubicBezTo>
                      <a:pt x="169" y="75"/>
                      <a:pt x="176" y="69"/>
                      <a:pt x="176" y="61"/>
                    </a:cubicBezTo>
                    <a:cubicBezTo>
                      <a:pt x="176" y="35"/>
                      <a:pt x="176" y="35"/>
                      <a:pt x="176" y="35"/>
                    </a:cubicBezTo>
                    <a:cubicBezTo>
                      <a:pt x="176" y="28"/>
                      <a:pt x="169" y="21"/>
                      <a:pt x="162" y="21"/>
                    </a:cubicBezTo>
                    <a:lnTo>
                      <a:pt x="4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29" name="Freeform 13">
                <a:extLst>
                  <a:ext uri="{FF2B5EF4-FFF2-40B4-BE49-F238E27FC236}">
                    <a16:creationId xmlns:a16="http://schemas.microsoft.com/office/drawing/2014/main" id="{383F0F72-3761-4634-811A-EE7FEAF0D388}"/>
                  </a:ext>
                </a:extLst>
              </p:cNvPr>
              <p:cNvSpPr>
                <a:spLocks noEditPoints="1"/>
              </p:cNvSpPr>
              <p:nvPr/>
            </p:nvSpPr>
            <p:spPr bwMode="auto">
              <a:xfrm>
                <a:off x="3264" y="307"/>
                <a:ext cx="126" cy="65"/>
              </a:xfrm>
              <a:custGeom>
                <a:avLst/>
                <a:gdLst>
                  <a:gd name="T0" fmla="*/ 161 w 197"/>
                  <a:gd name="T1" fmla="*/ 100 h 100"/>
                  <a:gd name="T2" fmla="*/ 43 w 197"/>
                  <a:gd name="T3" fmla="*/ 100 h 100"/>
                  <a:gd name="T4" fmla="*/ 0 w 197"/>
                  <a:gd name="T5" fmla="*/ 57 h 100"/>
                  <a:gd name="T6" fmla="*/ 0 w 197"/>
                  <a:gd name="T7" fmla="*/ 43 h 100"/>
                  <a:gd name="T8" fmla="*/ 43 w 197"/>
                  <a:gd name="T9" fmla="*/ 0 h 100"/>
                  <a:gd name="T10" fmla="*/ 161 w 197"/>
                  <a:gd name="T11" fmla="*/ 0 h 100"/>
                  <a:gd name="T12" fmla="*/ 197 w 197"/>
                  <a:gd name="T13" fmla="*/ 36 h 100"/>
                  <a:gd name="T14" fmla="*/ 197 w 197"/>
                  <a:gd name="T15" fmla="*/ 64 h 100"/>
                  <a:gd name="T16" fmla="*/ 161 w 197"/>
                  <a:gd name="T17" fmla="*/ 100 h 100"/>
                  <a:gd name="T18" fmla="*/ 43 w 197"/>
                  <a:gd name="T19" fmla="*/ 22 h 100"/>
                  <a:gd name="T20" fmla="*/ 21 w 197"/>
                  <a:gd name="T21" fmla="*/ 43 h 100"/>
                  <a:gd name="T22" fmla="*/ 21 w 197"/>
                  <a:gd name="T23" fmla="*/ 57 h 100"/>
                  <a:gd name="T24" fmla="*/ 43 w 197"/>
                  <a:gd name="T25" fmla="*/ 79 h 100"/>
                  <a:gd name="T26" fmla="*/ 161 w 197"/>
                  <a:gd name="T27" fmla="*/ 79 h 100"/>
                  <a:gd name="T28" fmla="*/ 176 w 197"/>
                  <a:gd name="T29" fmla="*/ 64 h 100"/>
                  <a:gd name="T30" fmla="*/ 176 w 197"/>
                  <a:gd name="T31" fmla="*/ 36 h 100"/>
                  <a:gd name="T32" fmla="*/ 161 w 197"/>
                  <a:gd name="T33" fmla="*/ 22 h 100"/>
                  <a:gd name="T34" fmla="*/ 43 w 197"/>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100">
                    <a:moveTo>
                      <a:pt x="161" y="100"/>
                    </a:moveTo>
                    <a:cubicBezTo>
                      <a:pt x="43" y="100"/>
                      <a:pt x="43" y="100"/>
                      <a:pt x="43" y="100"/>
                    </a:cubicBezTo>
                    <a:cubicBezTo>
                      <a:pt x="19" y="100"/>
                      <a:pt x="0" y="81"/>
                      <a:pt x="0" y="57"/>
                    </a:cubicBezTo>
                    <a:cubicBezTo>
                      <a:pt x="0" y="43"/>
                      <a:pt x="0" y="43"/>
                      <a:pt x="0" y="43"/>
                    </a:cubicBezTo>
                    <a:cubicBezTo>
                      <a:pt x="0" y="20"/>
                      <a:pt x="19" y="0"/>
                      <a:pt x="43" y="0"/>
                    </a:cubicBezTo>
                    <a:cubicBezTo>
                      <a:pt x="161" y="0"/>
                      <a:pt x="161" y="0"/>
                      <a:pt x="161" y="0"/>
                    </a:cubicBezTo>
                    <a:cubicBezTo>
                      <a:pt x="181" y="0"/>
                      <a:pt x="197" y="16"/>
                      <a:pt x="197" y="36"/>
                    </a:cubicBezTo>
                    <a:cubicBezTo>
                      <a:pt x="197" y="64"/>
                      <a:pt x="197" y="64"/>
                      <a:pt x="197" y="64"/>
                    </a:cubicBezTo>
                    <a:cubicBezTo>
                      <a:pt x="197" y="84"/>
                      <a:pt x="181" y="100"/>
                      <a:pt x="161" y="100"/>
                    </a:cubicBezTo>
                    <a:close/>
                    <a:moveTo>
                      <a:pt x="43" y="22"/>
                    </a:moveTo>
                    <a:cubicBezTo>
                      <a:pt x="31" y="22"/>
                      <a:pt x="21" y="31"/>
                      <a:pt x="21" y="43"/>
                    </a:cubicBezTo>
                    <a:cubicBezTo>
                      <a:pt x="21" y="57"/>
                      <a:pt x="21" y="57"/>
                      <a:pt x="21" y="57"/>
                    </a:cubicBezTo>
                    <a:cubicBezTo>
                      <a:pt x="21" y="69"/>
                      <a:pt x="31" y="79"/>
                      <a:pt x="43" y="79"/>
                    </a:cubicBezTo>
                    <a:cubicBezTo>
                      <a:pt x="161" y="79"/>
                      <a:pt x="161" y="79"/>
                      <a:pt x="161" y="79"/>
                    </a:cubicBezTo>
                    <a:cubicBezTo>
                      <a:pt x="169" y="79"/>
                      <a:pt x="176" y="72"/>
                      <a:pt x="176" y="64"/>
                    </a:cubicBezTo>
                    <a:cubicBezTo>
                      <a:pt x="176" y="36"/>
                      <a:pt x="176" y="36"/>
                      <a:pt x="176" y="36"/>
                    </a:cubicBezTo>
                    <a:cubicBezTo>
                      <a:pt x="176" y="28"/>
                      <a:pt x="169" y="22"/>
                      <a:pt x="161" y="22"/>
                    </a:cubicBezTo>
                    <a:lnTo>
                      <a:pt x="4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30" name="Freeform 14">
                <a:extLst>
                  <a:ext uri="{FF2B5EF4-FFF2-40B4-BE49-F238E27FC236}">
                    <a16:creationId xmlns:a16="http://schemas.microsoft.com/office/drawing/2014/main" id="{8F210614-0F56-4706-BD3D-260D4E342BB8}"/>
                  </a:ext>
                </a:extLst>
              </p:cNvPr>
              <p:cNvSpPr>
                <a:spLocks noEditPoints="1"/>
              </p:cNvSpPr>
              <p:nvPr/>
            </p:nvSpPr>
            <p:spPr bwMode="auto">
              <a:xfrm>
                <a:off x="3264" y="358"/>
                <a:ext cx="115" cy="62"/>
              </a:xfrm>
              <a:custGeom>
                <a:avLst/>
                <a:gdLst>
                  <a:gd name="T0" fmla="*/ 144 w 179"/>
                  <a:gd name="T1" fmla="*/ 96 h 96"/>
                  <a:gd name="T2" fmla="*/ 41 w 179"/>
                  <a:gd name="T3" fmla="*/ 96 h 96"/>
                  <a:gd name="T4" fmla="*/ 0 w 179"/>
                  <a:gd name="T5" fmla="*/ 55 h 96"/>
                  <a:gd name="T6" fmla="*/ 0 w 179"/>
                  <a:gd name="T7" fmla="*/ 41 h 96"/>
                  <a:gd name="T8" fmla="*/ 41 w 179"/>
                  <a:gd name="T9" fmla="*/ 0 h 96"/>
                  <a:gd name="T10" fmla="*/ 144 w 179"/>
                  <a:gd name="T11" fmla="*/ 0 h 96"/>
                  <a:gd name="T12" fmla="*/ 179 w 179"/>
                  <a:gd name="T13" fmla="*/ 34 h 96"/>
                  <a:gd name="T14" fmla="*/ 179 w 179"/>
                  <a:gd name="T15" fmla="*/ 62 h 96"/>
                  <a:gd name="T16" fmla="*/ 144 w 179"/>
                  <a:gd name="T17" fmla="*/ 96 h 96"/>
                  <a:gd name="T18" fmla="*/ 41 w 179"/>
                  <a:gd name="T19" fmla="*/ 21 h 96"/>
                  <a:gd name="T20" fmla="*/ 21 w 179"/>
                  <a:gd name="T21" fmla="*/ 41 h 96"/>
                  <a:gd name="T22" fmla="*/ 21 w 179"/>
                  <a:gd name="T23" fmla="*/ 55 h 96"/>
                  <a:gd name="T24" fmla="*/ 41 w 179"/>
                  <a:gd name="T25" fmla="*/ 75 h 96"/>
                  <a:gd name="T26" fmla="*/ 144 w 179"/>
                  <a:gd name="T27" fmla="*/ 75 h 96"/>
                  <a:gd name="T28" fmla="*/ 157 w 179"/>
                  <a:gd name="T29" fmla="*/ 62 h 96"/>
                  <a:gd name="T30" fmla="*/ 157 w 179"/>
                  <a:gd name="T31" fmla="*/ 34 h 96"/>
                  <a:gd name="T32" fmla="*/ 144 w 179"/>
                  <a:gd name="T33" fmla="*/ 21 h 96"/>
                  <a:gd name="T34" fmla="*/ 41 w 179"/>
                  <a:gd name="T35" fmla="*/ 2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96">
                    <a:moveTo>
                      <a:pt x="144" y="96"/>
                    </a:moveTo>
                    <a:cubicBezTo>
                      <a:pt x="41" y="96"/>
                      <a:pt x="41" y="96"/>
                      <a:pt x="41" y="96"/>
                    </a:cubicBezTo>
                    <a:cubicBezTo>
                      <a:pt x="18" y="96"/>
                      <a:pt x="0" y="78"/>
                      <a:pt x="0" y="55"/>
                    </a:cubicBezTo>
                    <a:cubicBezTo>
                      <a:pt x="0" y="41"/>
                      <a:pt x="0" y="41"/>
                      <a:pt x="0" y="41"/>
                    </a:cubicBezTo>
                    <a:cubicBezTo>
                      <a:pt x="0" y="18"/>
                      <a:pt x="18" y="0"/>
                      <a:pt x="41" y="0"/>
                    </a:cubicBezTo>
                    <a:cubicBezTo>
                      <a:pt x="144" y="0"/>
                      <a:pt x="144" y="0"/>
                      <a:pt x="144" y="0"/>
                    </a:cubicBezTo>
                    <a:cubicBezTo>
                      <a:pt x="163" y="0"/>
                      <a:pt x="179" y="15"/>
                      <a:pt x="179" y="34"/>
                    </a:cubicBezTo>
                    <a:cubicBezTo>
                      <a:pt x="179" y="62"/>
                      <a:pt x="179" y="62"/>
                      <a:pt x="179" y="62"/>
                    </a:cubicBezTo>
                    <a:cubicBezTo>
                      <a:pt x="179" y="81"/>
                      <a:pt x="163" y="96"/>
                      <a:pt x="144" y="96"/>
                    </a:cubicBezTo>
                    <a:close/>
                    <a:moveTo>
                      <a:pt x="41" y="21"/>
                    </a:moveTo>
                    <a:cubicBezTo>
                      <a:pt x="30" y="21"/>
                      <a:pt x="21" y="30"/>
                      <a:pt x="21" y="41"/>
                    </a:cubicBezTo>
                    <a:cubicBezTo>
                      <a:pt x="21" y="55"/>
                      <a:pt x="21" y="55"/>
                      <a:pt x="21" y="55"/>
                    </a:cubicBezTo>
                    <a:cubicBezTo>
                      <a:pt x="21" y="66"/>
                      <a:pt x="30" y="75"/>
                      <a:pt x="41" y="75"/>
                    </a:cubicBezTo>
                    <a:cubicBezTo>
                      <a:pt x="144" y="75"/>
                      <a:pt x="144" y="75"/>
                      <a:pt x="144" y="75"/>
                    </a:cubicBezTo>
                    <a:cubicBezTo>
                      <a:pt x="151" y="75"/>
                      <a:pt x="157" y="69"/>
                      <a:pt x="157" y="62"/>
                    </a:cubicBezTo>
                    <a:cubicBezTo>
                      <a:pt x="157" y="34"/>
                      <a:pt x="157" y="34"/>
                      <a:pt x="157" y="34"/>
                    </a:cubicBezTo>
                    <a:cubicBezTo>
                      <a:pt x="157" y="27"/>
                      <a:pt x="151" y="21"/>
                      <a:pt x="144" y="21"/>
                    </a:cubicBezTo>
                    <a:lnTo>
                      <a:pt x="4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31" name="Freeform 15">
                <a:extLst>
                  <a:ext uri="{FF2B5EF4-FFF2-40B4-BE49-F238E27FC236}">
                    <a16:creationId xmlns:a16="http://schemas.microsoft.com/office/drawing/2014/main" id="{E424271F-1DFF-427D-8329-568B81A151A1}"/>
                  </a:ext>
                </a:extLst>
              </p:cNvPr>
              <p:cNvSpPr>
                <a:spLocks/>
              </p:cNvSpPr>
              <p:nvPr/>
            </p:nvSpPr>
            <p:spPr bwMode="auto">
              <a:xfrm>
                <a:off x="3210" y="288"/>
                <a:ext cx="68" cy="42"/>
              </a:xfrm>
              <a:custGeom>
                <a:avLst/>
                <a:gdLst>
                  <a:gd name="T0" fmla="*/ 10 w 106"/>
                  <a:gd name="T1" fmla="*/ 66 h 66"/>
                  <a:gd name="T2" fmla="*/ 0 w 106"/>
                  <a:gd name="T3" fmla="*/ 55 h 66"/>
                  <a:gd name="T4" fmla="*/ 10 w 106"/>
                  <a:gd name="T5" fmla="*/ 44 h 66"/>
                  <a:gd name="T6" fmla="*/ 83 w 106"/>
                  <a:gd name="T7" fmla="*/ 8 h 66"/>
                  <a:gd name="T8" fmla="*/ 97 w 106"/>
                  <a:gd name="T9" fmla="*/ 2 h 66"/>
                  <a:gd name="T10" fmla="*/ 104 w 106"/>
                  <a:gd name="T11" fmla="*/ 16 h 66"/>
                  <a:gd name="T12" fmla="*/ 11 w 106"/>
                  <a:gd name="T13" fmla="*/ 66 h 66"/>
                  <a:gd name="T14" fmla="*/ 10 w 106"/>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66">
                    <a:moveTo>
                      <a:pt x="10" y="66"/>
                    </a:moveTo>
                    <a:cubicBezTo>
                      <a:pt x="5" y="66"/>
                      <a:pt x="0" y="61"/>
                      <a:pt x="0" y="55"/>
                    </a:cubicBezTo>
                    <a:cubicBezTo>
                      <a:pt x="0" y="49"/>
                      <a:pt x="4" y="44"/>
                      <a:pt x="10" y="44"/>
                    </a:cubicBezTo>
                    <a:cubicBezTo>
                      <a:pt x="11" y="44"/>
                      <a:pt x="71" y="42"/>
                      <a:pt x="83" y="8"/>
                    </a:cubicBezTo>
                    <a:cubicBezTo>
                      <a:pt x="85" y="3"/>
                      <a:pt x="92" y="0"/>
                      <a:pt x="97" y="2"/>
                    </a:cubicBezTo>
                    <a:cubicBezTo>
                      <a:pt x="103" y="4"/>
                      <a:pt x="106" y="10"/>
                      <a:pt x="104" y="16"/>
                    </a:cubicBezTo>
                    <a:cubicBezTo>
                      <a:pt x="87" y="64"/>
                      <a:pt x="14" y="65"/>
                      <a:pt x="11" y="66"/>
                    </a:cubicBezTo>
                    <a:cubicBezTo>
                      <a:pt x="11" y="66"/>
                      <a:pt x="11" y="66"/>
                      <a:pt x="1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32" name="Freeform 16">
                <a:extLst>
                  <a:ext uri="{FF2B5EF4-FFF2-40B4-BE49-F238E27FC236}">
                    <a16:creationId xmlns:a16="http://schemas.microsoft.com/office/drawing/2014/main" id="{BF9ECB68-1702-4FFA-BE7E-E1E95FE1F12C}"/>
                  </a:ext>
                </a:extLst>
              </p:cNvPr>
              <p:cNvSpPr>
                <a:spLocks/>
              </p:cNvSpPr>
              <p:nvPr/>
            </p:nvSpPr>
            <p:spPr bwMode="auto">
              <a:xfrm>
                <a:off x="3097" y="392"/>
                <a:ext cx="74" cy="14"/>
              </a:xfrm>
              <a:custGeom>
                <a:avLst/>
                <a:gdLst>
                  <a:gd name="T0" fmla="*/ 105 w 116"/>
                  <a:gd name="T1" fmla="*/ 22 h 22"/>
                  <a:gd name="T2" fmla="*/ 11 w 116"/>
                  <a:gd name="T3" fmla="*/ 22 h 22"/>
                  <a:gd name="T4" fmla="*/ 0 w 116"/>
                  <a:gd name="T5" fmla="*/ 11 h 22"/>
                  <a:gd name="T6" fmla="*/ 11 w 116"/>
                  <a:gd name="T7" fmla="*/ 0 h 22"/>
                  <a:gd name="T8" fmla="*/ 105 w 116"/>
                  <a:gd name="T9" fmla="*/ 0 h 22"/>
                  <a:gd name="T10" fmla="*/ 116 w 116"/>
                  <a:gd name="T11" fmla="*/ 11 h 22"/>
                  <a:gd name="T12" fmla="*/ 105 w 11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16" h="22">
                    <a:moveTo>
                      <a:pt x="105" y="22"/>
                    </a:moveTo>
                    <a:cubicBezTo>
                      <a:pt x="11" y="22"/>
                      <a:pt x="11" y="22"/>
                      <a:pt x="11" y="22"/>
                    </a:cubicBezTo>
                    <a:cubicBezTo>
                      <a:pt x="5" y="22"/>
                      <a:pt x="0" y="17"/>
                      <a:pt x="0" y="11"/>
                    </a:cubicBezTo>
                    <a:cubicBezTo>
                      <a:pt x="0" y="5"/>
                      <a:pt x="5" y="0"/>
                      <a:pt x="11" y="0"/>
                    </a:cubicBezTo>
                    <a:cubicBezTo>
                      <a:pt x="105" y="0"/>
                      <a:pt x="105" y="0"/>
                      <a:pt x="105" y="0"/>
                    </a:cubicBezTo>
                    <a:cubicBezTo>
                      <a:pt x="111" y="0"/>
                      <a:pt x="116" y="5"/>
                      <a:pt x="116" y="11"/>
                    </a:cubicBezTo>
                    <a:cubicBezTo>
                      <a:pt x="116" y="17"/>
                      <a:pt x="111" y="22"/>
                      <a:pt x="10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grpSp>
      </p:grpSp>
      <p:grpSp>
        <p:nvGrpSpPr>
          <p:cNvPr id="12" name="Group 11">
            <a:extLst>
              <a:ext uri="{FF2B5EF4-FFF2-40B4-BE49-F238E27FC236}">
                <a16:creationId xmlns:a16="http://schemas.microsoft.com/office/drawing/2014/main" id="{8A903E51-6A67-450D-87D0-18C94807D90F}"/>
              </a:ext>
            </a:extLst>
          </p:cNvPr>
          <p:cNvGrpSpPr/>
          <p:nvPr/>
        </p:nvGrpSpPr>
        <p:grpSpPr>
          <a:xfrm>
            <a:off x="8863181" y="2773006"/>
            <a:ext cx="623051" cy="623051"/>
            <a:chOff x="6551336" y="249956"/>
            <a:chExt cx="730704" cy="730704"/>
          </a:xfrm>
        </p:grpSpPr>
        <p:sp>
          <p:nvSpPr>
            <p:cNvPr id="18" name="Oval 17">
              <a:extLst>
                <a:ext uri="{FF2B5EF4-FFF2-40B4-BE49-F238E27FC236}">
                  <a16:creationId xmlns:a16="http://schemas.microsoft.com/office/drawing/2014/main" id="{637ED209-1BA1-41E7-8E65-A0E01039FFA3}"/>
                </a:ext>
              </a:extLst>
            </p:cNvPr>
            <p:cNvSpPr/>
            <p:nvPr/>
          </p:nvSpPr>
          <p:spPr>
            <a:xfrm>
              <a:off x="6551336" y="249956"/>
              <a:ext cx="730704" cy="730704"/>
            </a:xfrm>
            <a:prstGeom prst="ellipse">
              <a:avLst/>
            </a:prstGeom>
            <a:solidFill>
              <a:srgbClr val="C8AA1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33" name="Group 19">
              <a:extLst>
                <a:ext uri="{FF2B5EF4-FFF2-40B4-BE49-F238E27FC236}">
                  <a16:creationId xmlns:a16="http://schemas.microsoft.com/office/drawing/2014/main" id="{382C79B4-9DF5-417F-8420-F5D4176F59E7}"/>
                </a:ext>
              </a:extLst>
            </p:cNvPr>
            <p:cNvGrpSpPr>
              <a:grpSpLocks noChangeAspect="1"/>
            </p:cNvGrpSpPr>
            <p:nvPr/>
          </p:nvGrpSpPr>
          <p:grpSpPr bwMode="auto">
            <a:xfrm>
              <a:off x="6743477" y="438716"/>
              <a:ext cx="346420" cy="372214"/>
              <a:chOff x="6307" y="-665"/>
              <a:chExt cx="967" cy="1039"/>
            </a:xfrm>
            <a:solidFill>
              <a:srgbClr val="0A1F2C"/>
            </a:solidFill>
          </p:grpSpPr>
          <p:sp>
            <p:nvSpPr>
              <p:cNvPr id="34" name="Freeform 20">
                <a:extLst>
                  <a:ext uri="{FF2B5EF4-FFF2-40B4-BE49-F238E27FC236}">
                    <a16:creationId xmlns:a16="http://schemas.microsoft.com/office/drawing/2014/main" id="{55EECDBE-9A9F-4984-BE59-A11F330F0E57}"/>
                  </a:ext>
                </a:extLst>
              </p:cNvPr>
              <p:cNvSpPr>
                <a:spLocks/>
              </p:cNvSpPr>
              <p:nvPr/>
            </p:nvSpPr>
            <p:spPr bwMode="auto">
              <a:xfrm>
                <a:off x="6549" y="-391"/>
                <a:ext cx="499" cy="538"/>
              </a:xfrm>
              <a:custGeom>
                <a:avLst/>
                <a:gdLst>
                  <a:gd name="T0" fmla="*/ 267 w 305"/>
                  <a:gd name="T1" fmla="*/ 23 h 329"/>
                  <a:gd name="T2" fmla="*/ 207 w 305"/>
                  <a:gd name="T3" fmla="*/ 23 h 329"/>
                  <a:gd name="T4" fmla="*/ 153 w 305"/>
                  <a:gd name="T5" fmla="*/ 0 h 329"/>
                  <a:gd name="T6" fmla="*/ 98 w 305"/>
                  <a:gd name="T7" fmla="*/ 23 h 329"/>
                  <a:gd name="T8" fmla="*/ 38 w 305"/>
                  <a:gd name="T9" fmla="*/ 23 h 329"/>
                  <a:gd name="T10" fmla="*/ 41 w 305"/>
                  <a:gd name="T11" fmla="*/ 244 h 329"/>
                  <a:gd name="T12" fmla="*/ 153 w 305"/>
                  <a:gd name="T13" fmla="*/ 329 h 329"/>
                  <a:gd name="T14" fmla="*/ 153 w 305"/>
                  <a:gd name="T15" fmla="*/ 329 h 329"/>
                  <a:gd name="T16" fmla="*/ 153 w 305"/>
                  <a:gd name="T17" fmla="*/ 329 h 329"/>
                  <a:gd name="T18" fmla="*/ 264 w 305"/>
                  <a:gd name="T19" fmla="*/ 244 h 329"/>
                  <a:gd name="T20" fmla="*/ 267 w 305"/>
                  <a:gd name="T21" fmla="*/ 2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29">
                    <a:moveTo>
                      <a:pt x="267" y="23"/>
                    </a:moveTo>
                    <a:cubicBezTo>
                      <a:pt x="255" y="26"/>
                      <a:pt x="233" y="29"/>
                      <a:pt x="207" y="23"/>
                    </a:cubicBezTo>
                    <a:cubicBezTo>
                      <a:pt x="182" y="18"/>
                      <a:pt x="163" y="7"/>
                      <a:pt x="153" y="0"/>
                    </a:cubicBezTo>
                    <a:cubicBezTo>
                      <a:pt x="142" y="7"/>
                      <a:pt x="124" y="18"/>
                      <a:pt x="98" y="23"/>
                    </a:cubicBezTo>
                    <a:cubicBezTo>
                      <a:pt x="72" y="29"/>
                      <a:pt x="51" y="26"/>
                      <a:pt x="38" y="23"/>
                    </a:cubicBezTo>
                    <a:cubicBezTo>
                      <a:pt x="0" y="102"/>
                      <a:pt x="3" y="188"/>
                      <a:pt x="41" y="244"/>
                    </a:cubicBezTo>
                    <a:cubicBezTo>
                      <a:pt x="47" y="254"/>
                      <a:pt x="86" y="312"/>
                      <a:pt x="153" y="329"/>
                    </a:cubicBezTo>
                    <a:cubicBezTo>
                      <a:pt x="153" y="329"/>
                      <a:pt x="153" y="329"/>
                      <a:pt x="153" y="329"/>
                    </a:cubicBezTo>
                    <a:cubicBezTo>
                      <a:pt x="153" y="329"/>
                      <a:pt x="152" y="329"/>
                      <a:pt x="153" y="329"/>
                    </a:cubicBezTo>
                    <a:cubicBezTo>
                      <a:pt x="219" y="312"/>
                      <a:pt x="258" y="254"/>
                      <a:pt x="264" y="244"/>
                    </a:cubicBezTo>
                    <a:cubicBezTo>
                      <a:pt x="302" y="188"/>
                      <a:pt x="305" y="102"/>
                      <a:pt x="267" y="2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35" name="Freeform 21">
                <a:extLst>
                  <a:ext uri="{FF2B5EF4-FFF2-40B4-BE49-F238E27FC236}">
                    <a16:creationId xmlns:a16="http://schemas.microsoft.com/office/drawing/2014/main" id="{0CB37AE2-2C18-41F5-B0A7-3B9C3A316A9C}"/>
                  </a:ext>
                </a:extLst>
              </p:cNvPr>
              <p:cNvSpPr>
                <a:spLocks noEditPoints="1"/>
              </p:cNvSpPr>
              <p:nvPr/>
            </p:nvSpPr>
            <p:spPr bwMode="auto">
              <a:xfrm>
                <a:off x="6307" y="-665"/>
                <a:ext cx="967" cy="1039"/>
              </a:xfrm>
              <a:custGeom>
                <a:avLst/>
                <a:gdLst>
                  <a:gd name="T0" fmla="*/ 296 w 591"/>
                  <a:gd name="T1" fmla="*/ 635 h 635"/>
                  <a:gd name="T2" fmla="*/ 281 w 591"/>
                  <a:gd name="T3" fmla="*/ 633 h 635"/>
                  <a:gd name="T4" fmla="*/ 248 w 591"/>
                  <a:gd name="T5" fmla="*/ 623 h 635"/>
                  <a:gd name="T6" fmla="*/ 247 w 591"/>
                  <a:gd name="T7" fmla="*/ 623 h 635"/>
                  <a:gd name="T8" fmla="*/ 74 w 591"/>
                  <a:gd name="T9" fmla="*/ 479 h 635"/>
                  <a:gd name="T10" fmla="*/ 66 w 591"/>
                  <a:gd name="T11" fmla="*/ 80 h 635"/>
                  <a:gd name="T12" fmla="*/ 82 w 591"/>
                  <a:gd name="T13" fmla="*/ 47 h 635"/>
                  <a:gd name="T14" fmla="*/ 96 w 591"/>
                  <a:gd name="T15" fmla="*/ 40 h 635"/>
                  <a:gd name="T16" fmla="*/ 133 w 591"/>
                  <a:gd name="T17" fmla="*/ 47 h 635"/>
                  <a:gd name="T18" fmla="*/ 200 w 591"/>
                  <a:gd name="T19" fmla="*/ 47 h 635"/>
                  <a:gd name="T20" fmla="*/ 262 w 591"/>
                  <a:gd name="T21" fmla="*/ 21 h 635"/>
                  <a:gd name="T22" fmla="*/ 289 w 591"/>
                  <a:gd name="T23" fmla="*/ 3 h 635"/>
                  <a:gd name="T24" fmla="*/ 303 w 591"/>
                  <a:gd name="T25" fmla="*/ 3 h 635"/>
                  <a:gd name="T26" fmla="*/ 330 w 591"/>
                  <a:gd name="T27" fmla="*/ 21 h 635"/>
                  <a:gd name="T28" fmla="*/ 392 w 591"/>
                  <a:gd name="T29" fmla="*/ 47 h 635"/>
                  <a:gd name="T30" fmla="*/ 459 w 591"/>
                  <a:gd name="T31" fmla="*/ 47 h 635"/>
                  <a:gd name="T32" fmla="*/ 496 w 591"/>
                  <a:gd name="T33" fmla="*/ 40 h 635"/>
                  <a:gd name="T34" fmla="*/ 510 w 591"/>
                  <a:gd name="T35" fmla="*/ 47 h 635"/>
                  <a:gd name="T36" fmla="*/ 526 w 591"/>
                  <a:gd name="T37" fmla="*/ 80 h 635"/>
                  <a:gd name="T38" fmla="*/ 518 w 591"/>
                  <a:gd name="T39" fmla="*/ 479 h 635"/>
                  <a:gd name="T40" fmla="*/ 344 w 591"/>
                  <a:gd name="T41" fmla="*/ 623 h 635"/>
                  <a:gd name="T42" fmla="*/ 311 w 591"/>
                  <a:gd name="T43" fmla="*/ 633 h 635"/>
                  <a:gd name="T44" fmla="*/ 296 w 591"/>
                  <a:gd name="T45" fmla="*/ 635 h 635"/>
                  <a:gd name="T46" fmla="*/ 256 w 591"/>
                  <a:gd name="T47" fmla="*/ 599 h 635"/>
                  <a:gd name="T48" fmla="*/ 289 w 591"/>
                  <a:gd name="T49" fmla="*/ 609 h 635"/>
                  <a:gd name="T50" fmla="*/ 303 w 591"/>
                  <a:gd name="T51" fmla="*/ 609 h 635"/>
                  <a:gd name="T52" fmla="*/ 336 w 591"/>
                  <a:gd name="T53" fmla="*/ 599 h 635"/>
                  <a:gd name="T54" fmla="*/ 497 w 591"/>
                  <a:gd name="T55" fmla="*/ 465 h 635"/>
                  <a:gd name="T56" fmla="*/ 503 w 591"/>
                  <a:gd name="T57" fmla="*/ 91 h 635"/>
                  <a:gd name="T58" fmla="*/ 491 w 591"/>
                  <a:gd name="T59" fmla="*/ 66 h 635"/>
                  <a:gd name="T60" fmla="*/ 464 w 591"/>
                  <a:gd name="T61" fmla="*/ 72 h 635"/>
                  <a:gd name="T62" fmla="*/ 387 w 591"/>
                  <a:gd name="T63" fmla="*/ 72 h 635"/>
                  <a:gd name="T64" fmla="*/ 316 w 591"/>
                  <a:gd name="T65" fmla="*/ 42 h 635"/>
                  <a:gd name="T66" fmla="*/ 296 w 591"/>
                  <a:gd name="T67" fmla="*/ 29 h 635"/>
                  <a:gd name="T68" fmla="*/ 276 w 591"/>
                  <a:gd name="T69" fmla="*/ 42 h 635"/>
                  <a:gd name="T70" fmla="*/ 205 w 591"/>
                  <a:gd name="T71" fmla="*/ 72 h 635"/>
                  <a:gd name="T72" fmla="*/ 127 w 591"/>
                  <a:gd name="T73" fmla="*/ 72 h 635"/>
                  <a:gd name="T74" fmla="*/ 101 w 591"/>
                  <a:gd name="T75" fmla="*/ 66 h 635"/>
                  <a:gd name="T76" fmla="*/ 89 w 591"/>
                  <a:gd name="T77" fmla="*/ 91 h 635"/>
                  <a:gd name="T78" fmla="*/ 95 w 591"/>
                  <a:gd name="T79" fmla="*/ 465 h 635"/>
                  <a:gd name="T80" fmla="*/ 256 w 591"/>
                  <a:gd name="T81" fmla="*/ 599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1" h="635">
                    <a:moveTo>
                      <a:pt x="296" y="635"/>
                    </a:moveTo>
                    <a:cubicBezTo>
                      <a:pt x="291" y="635"/>
                      <a:pt x="286" y="635"/>
                      <a:pt x="281" y="633"/>
                    </a:cubicBezTo>
                    <a:cubicBezTo>
                      <a:pt x="248" y="623"/>
                      <a:pt x="248" y="623"/>
                      <a:pt x="248" y="623"/>
                    </a:cubicBezTo>
                    <a:cubicBezTo>
                      <a:pt x="248" y="623"/>
                      <a:pt x="248" y="623"/>
                      <a:pt x="247" y="623"/>
                    </a:cubicBezTo>
                    <a:cubicBezTo>
                      <a:pt x="153" y="587"/>
                      <a:pt x="95" y="510"/>
                      <a:pt x="74" y="479"/>
                    </a:cubicBezTo>
                    <a:cubicBezTo>
                      <a:pt x="4" y="373"/>
                      <a:pt x="0" y="216"/>
                      <a:pt x="66" y="80"/>
                    </a:cubicBezTo>
                    <a:cubicBezTo>
                      <a:pt x="82" y="47"/>
                      <a:pt x="82" y="47"/>
                      <a:pt x="82" y="47"/>
                    </a:cubicBezTo>
                    <a:cubicBezTo>
                      <a:pt x="84" y="41"/>
                      <a:pt x="90" y="38"/>
                      <a:pt x="96" y="40"/>
                    </a:cubicBezTo>
                    <a:cubicBezTo>
                      <a:pt x="133" y="47"/>
                      <a:pt x="133" y="47"/>
                      <a:pt x="133" y="47"/>
                    </a:cubicBezTo>
                    <a:cubicBezTo>
                      <a:pt x="155" y="52"/>
                      <a:pt x="178" y="52"/>
                      <a:pt x="200" y="47"/>
                    </a:cubicBezTo>
                    <a:cubicBezTo>
                      <a:pt x="222" y="43"/>
                      <a:pt x="243" y="34"/>
                      <a:pt x="262" y="21"/>
                    </a:cubicBezTo>
                    <a:cubicBezTo>
                      <a:pt x="289" y="3"/>
                      <a:pt x="289" y="3"/>
                      <a:pt x="289" y="3"/>
                    </a:cubicBezTo>
                    <a:cubicBezTo>
                      <a:pt x="293" y="0"/>
                      <a:pt x="299" y="0"/>
                      <a:pt x="303" y="3"/>
                    </a:cubicBezTo>
                    <a:cubicBezTo>
                      <a:pt x="330" y="21"/>
                      <a:pt x="330" y="21"/>
                      <a:pt x="330" y="21"/>
                    </a:cubicBezTo>
                    <a:cubicBezTo>
                      <a:pt x="348" y="34"/>
                      <a:pt x="370" y="43"/>
                      <a:pt x="392" y="47"/>
                    </a:cubicBezTo>
                    <a:cubicBezTo>
                      <a:pt x="414" y="52"/>
                      <a:pt x="437" y="52"/>
                      <a:pt x="459" y="47"/>
                    </a:cubicBezTo>
                    <a:cubicBezTo>
                      <a:pt x="496" y="40"/>
                      <a:pt x="496" y="40"/>
                      <a:pt x="496" y="40"/>
                    </a:cubicBezTo>
                    <a:cubicBezTo>
                      <a:pt x="502" y="38"/>
                      <a:pt x="507" y="41"/>
                      <a:pt x="510" y="47"/>
                    </a:cubicBezTo>
                    <a:cubicBezTo>
                      <a:pt x="526" y="80"/>
                      <a:pt x="526" y="80"/>
                      <a:pt x="526" y="80"/>
                    </a:cubicBezTo>
                    <a:cubicBezTo>
                      <a:pt x="591" y="216"/>
                      <a:pt x="588" y="373"/>
                      <a:pt x="518" y="479"/>
                    </a:cubicBezTo>
                    <a:cubicBezTo>
                      <a:pt x="497" y="510"/>
                      <a:pt x="439" y="587"/>
                      <a:pt x="344" y="623"/>
                    </a:cubicBezTo>
                    <a:cubicBezTo>
                      <a:pt x="311" y="633"/>
                      <a:pt x="311" y="633"/>
                      <a:pt x="311" y="633"/>
                    </a:cubicBezTo>
                    <a:cubicBezTo>
                      <a:pt x="306" y="635"/>
                      <a:pt x="301" y="635"/>
                      <a:pt x="296" y="635"/>
                    </a:cubicBezTo>
                    <a:close/>
                    <a:moveTo>
                      <a:pt x="256" y="599"/>
                    </a:moveTo>
                    <a:cubicBezTo>
                      <a:pt x="289" y="609"/>
                      <a:pt x="289" y="609"/>
                      <a:pt x="289" y="609"/>
                    </a:cubicBezTo>
                    <a:cubicBezTo>
                      <a:pt x="293" y="610"/>
                      <a:pt x="298" y="610"/>
                      <a:pt x="303" y="609"/>
                    </a:cubicBezTo>
                    <a:cubicBezTo>
                      <a:pt x="336" y="599"/>
                      <a:pt x="336" y="599"/>
                      <a:pt x="336" y="599"/>
                    </a:cubicBezTo>
                    <a:cubicBezTo>
                      <a:pt x="423" y="565"/>
                      <a:pt x="477" y="494"/>
                      <a:pt x="497" y="465"/>
                    </a:cubicBezTo>
                    <a:cubicBezTo>
                      <a:pt x="562" y="366"/>
                      <a:pt x="565" y="219"/>
                      <a:pt x="503" y="91"/>
                    </a:cubicBezTo>
                    <a:cubicBezTo>
                      <a:pt x="491" y="66"/>
                      <a:pt x="491" y="66"/>
                      <a:pt x="491" y="66"/>
                    </a:cubicBezTo>
                    <a:cubicBezTo>
                      <a:pt x="464" y="72"/>
                      <a:pt x="464" y="72"/>
                      <a:pt x="464" y="72"/>
                    </a:cubicBezTo>
                    <a:cubicBezTo>
                      <a:pt x="439" y="77"/>
                      <a:pt x="412" y="77"/>
                      <a:pt x="387" y="72"/>
                    </a:cubicBezTo>
                    <a:cubicBezTo>
                      <a:pt x="361" y="67"/>
                      <a:pt x="337" y="56"/>
                      <a:pt x="316" y="42"/>
                    </a:cubicBezTo>
                    <a:cubicBezTo>
                      <a:pt x="296" y="29"/>
                      <a:pt x="296" y="29"/>
                      <a:pt x="296" y="29"/>
                    </a:cubicBezTo>
                    <a:cubicBezTo>
                      <a:pt x="276" y="42"/>
                      <a:pt x="276" y="42"/>
                      <a:pt x="276" y="42"/>
                    </a:cubicBezTo>
                    <a:cubicBezTo>
                      <a:pt x="255" y="56"/>
                      <a:pt x="230" y="67"/>
                      <a:pt x="205" y="72"/>
                    </a:cubicBezTo>
                    <a:cubicBezTo>
                      <a:pt x="180" y="77"/>
                      <a:pt x="153" y="77"/>
                      <a:pt x="127" y="72"/>
                    </a:cubicBezTo>
                    <a:cubicBezTo>
                      <a:pt x="101" y="66"/>
                      <a:pt x="101" y="66"/>
                      <a:pt x="101" y="66"/>
                    </a:cubicBezTo>
                    <a:cubicBezTo>
                      <a:pt x="89" y="91"/>
                      <a:pt x="89" y="91"/>
                      <a:pt x="89" y="91"/>
                    </a:cubicBezTo>
                    <a:cubicBezTo>
                      <a:pt x="27" y="219"/>
                      <a:pt x="30" y="366"/>
                      <a:pt x="95" y="465"/>
                    </a:cubicBezTo>
                    <a:cubicBezTo>
                      <a:pt x="115" y="494"/>
                      <a:pt x="169" y="565"/>
                      <a:pt x="256" y="5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36" name="Freeform 22">
                <a:extLst>
                  <a:ext uri="{FF2B5EF4-FFF2-40B4-BE49-F238E27FC236}">
                    <a16:creationId xmlns:a16="http://schemas.microsoft.com/office/drawing/2014/main" id="{E5F807D4-72C4-4674-8C27-2F721C3AA089}"/>
                  </a:ext>
                </a:extLst>
              </p:cNvPr>
              <p:cNvSpPr>
                <a:spLocks noEditPoints="1"/>
              </p:cNvSpPr>
              <p:nvPr/>
            </p:nvSpPr>
            <p:spPr bwMode="auto">
              <a:xfrm>
                <a:off x="6434" y="-522"/>
                <a:ext cx="714" cy="770"/>
              </a:xfrm>
              <a:custGeom>
                <a:avLst/>
                <a:gdLst>
                  <a:gd name="T0" fmla="*/ 218 w 436"/>
                  <a:gd name="T1" fmla="*/ 471 h 471"/>
                  <a:gd name="T2" fmla="*/ 215 w 436"/>
                  <a:gd name="T3" fmla="*/ 470 h 471"/>
                  <a:gd name="T4" fmla="*/ 213 w 436"/>
                  <a:gd name="T5" fmla="*/ 470 h 471"/>
                  <a:gd name="T6" fmla="*/ 56 w 436"/>
                  <a:gd name="T7" fmla="*/ 351 h 471"/>
                  <a:gd name="T8" fmla="*/ 52 w 436"/>
                  <a:gd name="T9" fmla="*/ 39 h 471"/>
                  <a:gd name="T10" fmla="*/ 66 w 436"/>
                  <a:gd name="T11" fmla="*/ 32 h 471"/>
                  <a:gd name="T12" fmla="*/ 141 w 436"/>
                  <a:gd name="T13" fmla="*/ 32 h 471"/>
                  <a:gd name="T14" fmla="*/ 211 w 436"/>
                  <a:gd name="T15" fmla="*/ 3 h 471"/>
                  <a:gd name="T16" fmla="*/ 225 w 436"/>
                  <a:gd name="T17" fmla="*/ 3 h 471"/>
                  <a:gd name="T18" fmla="*/ 294 w 436"/>
                  <a:gd name="T19" fmla="*/ 32 h 471"/>
                  <a:gd name="T20" fmla="*/ 370 w 436"/>
                  <a:gd name="T21" fmla="*/ 32 h 471"/>
                  <a:gd name="T22" fmla="*/ 384 w 436"/>
                  <a:gd name="T23" fmla="*/ 39 h 471"/>
                  <a:gd name="T24" fmla="*/ 380 w 436"/>
                  <a:gd name="T25" fmla="*/ 351 h 471"/>
                  <a:gd name="T26" fmla="*/ 223 w 436"/>
                  <a:gd name="T27" fmla="*/ 470 h 471"/>
                  <a:gd name="T28" fmla="*/ 221 w 436"/>
                  <a:gd name="T29" fmla="*/ 470 h 471"/>
                  <a:gd name="T30" fmla="*/ 218 w 436"/>
                  <a:gd name="T31" fmla="*/ 471 h 471"/>
                  <a:gd name="T32" fmla="*/ 70 w 436"/>
                  <a:gd name="T33" fmla="*/ 59 h 471"/>
                  <a:gd name="T34" fmla="*/ 77 w 436"/>
                  <a:gd name="T35" fmla="*/ 337 h 471"/>
                  <a:gd name="T36" fmla="*/ 218 w 436"/>
                  <a:gd name="T37" fmla="*/ 445 h 471"/>
                  <a:gd name="T38" fmla="*/ 359 w 436"/>
                  <a:gd name="T39" fmla="*/ 337 h 471"/>
                  <a:gd name="T40" fmla="*/ 365 w 436"/>
                  <a:gd name="T41" fmla="*/ 59 h 471"/>
                  <a:gd name="T42" fmla="*/ 289 w 436"/>
                  <a:gd name="T43" fmla="*/ 57 h 471"/>
                  <a:gd name="T44" fmla="*/ 218 w 436"/>
                  <a:gd name="T45" fmla="*/ 29 h 471"/>
                  <a:gd name="T46" fmla="*/ 146 w 436"/>
                  <a:gd name="T47" fmla="*/ 57 h 471"/>
                  <a:gd name="T48" fmla="*/ 70 w 436"/>
                  <a:gd name="T49" fmla="*/ 5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71">
                    <a:moveTo>
                      <a:pt x="218" y="471"/>
                    </a:moveTo>
                    <a:cubicBezTo>
                      <a:pt x="217" y="471"/>
                      <a:pt x="216" y="471"/>
                      <a:pt x="215" y="470"/>
                    </a:cubicBezTo>
                    <a:cubicBezTo>
                      <a:pt x="214" y="470"/>
                      <a:pt x="213" y="470"/>
                      <a:pt x="213" y="470"/>
                    </a:cubicBezTo>
                    <a:cubicBezTo>
                      <a:pt x="128" y="448"/>
                      <a:pt x="75" y="379"/>
                      <a:pt x="56" y="351"/>
                    </a:cubicBezTo>
                    <a:cubicBezTo>
                      <a:pt x="2" y="269"/>
                      <a:pt x="0" y="147"/>
                      <a:pt x="52" y="39"/>
                    </a:cubicBezTo>
                    <a:cubicBezTo>
                      <a:pt x="54" y="34"/>
                      <a:pt x="60" y="31"/>
                      <a:pt x="66" y="32"/>
                    </a:cubicBezTo>
                    <a:cubicBezTo>
                      <a:pt x="91" y="37"/>
                      <a:pt x="116" y="37"/>
                      <a:pt x="141" y="32"/>
                    </a:cubicBezTo>
                    <a:cubicBezTo>
                      <a:pt x="166" y="27"/>
                      <a:pt x="190" y="17"/>
                      <a:pt x="211" y="3"/>
                    </a:cubicBezTo>
                    <a:cubicBezTo>
                      <a:pt x="215" y="0"/>
                      <a:pt x="221" y="0"/>
                      <a:pt x="225" y="3"/>
                    </a:cubicBezTo>
                    <a:cubicBezTo>
                      <a:pt x="246" y="17"/>
                      <a:pt x="269" y="27"/>
                      <a:pt x="294" y="32"/>
                    </a:cubicBezTo>
                    <a:cubicBezTo>
                      <a:pt x="320" y="37"/>
                      <a:pt x="345" y="37"/>
                      <a:pt x="370" y="32"/>
                    </a:cubicBezTo>
                    <a:cubicBezTo>
                      <a:pt x="376" y="31"/>
                      <a:pt x="382" y="34"/>
                      <a:pt x="384" y="39"/>
                    </a:cubicBezTo>
                    <a:cubicBezTo>
                      <a:pt x="436" y="147"/>
                      <a:pt x="434" y="269"/>
                      <a:pt x="380" y="351"/>
                    </a:cubicBezTo>
                    <a:cubicBezTo>
                      <a:pt x="361" y="379"/>
                      <a:pt x="308" y="448"/>
                      <a:pt x="223" y="470"/>
                    </a:cubicBezTo>
                    <a:cubicBezTo>
                      <a:pt x="222" y="470"/>
                      <a:pt x="222" y="470"/>
                      <a:pt x="221" y="470"/>
                    </a:cubicBezTo>
                    <a:cubicBezTo>
                      <a:pt x="220" y="471"/>
                      <a:pt x="219" y="471"/>
                      <a:pt x="218" y="471"/>
                    </a:cubicBezTo>
                    <a:close/>
                    <a:moveTo>
                      <a:pt x="70" y="59"/>
                    </a:moveTo>
                    <a:cubicBezTo>
                      <a:pt x="27" y="156"/>
                      <a:pt x="29" y="265"/>
                      <a:pt x="77" y="337"/>
                    </a:cubicBezTo>
                    <a:cubicBezTo>
                      <a:pt x="94" y="363"/>
                      <a:pt x="142" y="425"/>
                      <a:pt x="218" y="445"/>
                    </a:cubicBezTo>
                    <a:cubicBezTo>
                      <a:pt x="294" y="425"/>
                      <a:pt x="341" y="363"/>
                      <a:pt x="359" y="337"/>
                    </a:cubicBezTo>
                    <a:cubicBezTo>
                      <a:pt x="407" y="265"/>
                      <a:pt x="409" y="156"/>
                      <a:pt x="365" y="59"/>
                    </a:cubicBezTo>
                    <a:cubicBezTo>
                      <a:pt x="340" y="63"/>
                      <a:pt x="315" y="62"/>
                      <a:pt x="289" y="57"/>
                    </a:cubicBezTo>
                    <a:cubicBezTo>
                      <a:pt x="264" y="52"/>
                      <a:pt x="240" y="42"/>
                      <a:pt x="218" y="29"/>
                    </a:cubicBezTo>
                    <a:cubicBezTo>
                      <a:pt x="196" y="42"/>
                      <a:pt x="172" y="52"/>
                      <a:pt x="146" y="57"/>
                    </a:cubicBezTo>
                    <a:cubicBezTo>
                      <a:pt x="121" y="62"/>
                      <a:pt x="96" y="63"/>
                      <a:pt x="70"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39" name="Freeform 23">
                <a:extLst>
                  <a:ext uri="{FF2B5EF4-FFF2-40B4-BE49-F238E27FC236}">
                    <a16:creationId xmlns:a16="http://schemas.microsoft.com/office/drawing/2014/main" id="{D5175B71-C6E7-4BC1-996A-69919AE5DB8D}"/>
                  </a:ext>
                </a:extLst>
              </p:cNvPr>
              <p:cNvSpPr>
                <a:spLocks/>
              </p:cNvSpPr>
              <p:nvPr/>
            </p:nvSpPr>
            <p:spPr bwMode="auto">
              <a:xfrm>
                <a:off x="6769" y="-301"/>
                <a:ext cx="118" cy="113"/>
              </a:xfrm>
              <a:custGeom>
                <a:avLst/>
                <a:gdLst>
                  <a:gd name="T0" fmla="*/ 0 w 72"/>
                  <a:gd name="T1" fmla="*/ 42 h 69"/>
                  <a:gd name="T2" fmla="*/ 40 w 72"/>
                  <a:gd name="T3" fmla="*/ 69 h 69"/>
                  <a:gd name="T4" fmla="*/ 72 w 72"/>
                  <a:gd name="T5" fmla="*/ 63 h 69"/>
                  <a:gd name="T6" fmla="*/ 0 w 72"/>
                  <a:gd name="T7" fmla="*/ 42 h 69"/>
                </a:gdLst>
                <a:ahLst/>
                <a:cxnLst>
                  <a:cxn ang="0">
                    <a:pos x="T0" y="T1"/>
                  </a:cxn>
                  <a:cxn ang="0">
                    <a:pos x="T2" y="T3"/>
                  </a:cxn>
                  <a:cxn ang="0">
                    <a:pos x="T4" y="T5"/>
                  </a:cxn>
                  <a:cxn ang="0">
                    <a:pos x="T6" y="T7"/>
                  </a:cxn>
                </a:cxnLst>
                <a:rect l="0" t="0" r="r" b="b"/>
                <a:pathLst>
                  <a:path w="72" h="69">
                    <a:moveTo>
                      <a:pt x="0" y="42"/>
                    </a:moveTo>
                    <a:cubicBezTo>
                      <a:pt x="0" y="42"/>
                      <a:pt x="16" y="69"/>
                      <a:pt x="40" y="69"/>
                    </a:cubicBezTo>
                    <a:cubicBezTo>
                      <a:pt x="64" y="69"/>
                      <a:pt x="72" y="63"/>
                      <a:pt x="72" y="63"/>
                    </a:cubicBezTo>
                    <a:cubicBezTo>
                      <a:pt x="72" y="63"/>
                      <a:pt x="58" y="0"/>
                      <a:pt x="0"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40" name="Freeform 24">
                <a:extLst>
                  <a:ext uri="{FF2B5EF4-FFF2-40B4-BE49-F238E27FC236}">
                    <a16:creationId xmlns:a16="http://schemas.microsoft.com/office/drawing/2014/main" id="{A2609DB1-4B2C-4BFB-B37D-42A09A034924}"/>
                  </a:ext>
                </a:extLst>
              </p:cNvPr>
              <p:cNvSpPr>
                <a:spLocks noEditPoints="1"/>
              </p:cNvSpPr>
              <p:nvPr/>
            </p:nvSpPr>
            <p:spPr bwMode="auto">
              <a:xfrm>
                <a:off x="6740" y="-270"/>
                <a:ext cx="163" cy="205"/>
              </a:xfrm>
              <a:custGeom>
                <a:avLst/>
                <a:gdLst>
                  <a:gd name="T0" fmla="*/ 50 w 100"/>
                  <a:gd name="T1" fmla="*/ 125 h 125"/>
                  <a:gd name="T2" fmla="*/ 0 w 100"/>
                  <a:gd name="T3" fmla="*/ 63 h 125"/>
                  <a:gd name="T4" fmla="*/ 50 w 100"/>
                  <a:gd name="T5" fmla="*/ 0 h 125"/>
                  <a:gd name="T6" fmla="*/ 100 w 100"/>
                  <a:gd name="T7" fmla="*/ 63 h 125"/>
                  <a:gd name="T8" fmla="*/ 50 w 100"/>
                  <a:gd name="T9" fmla="*/ 125 h 125"/>
                  <a:gd name="T10" fmla="*/ 50 w 100"/>
                  <a:gd name="T11" fmla="*/ 16 h 125"/>
                  <a:gd name="T12" fmla="*/ 16 w 100"/>
                  <a:gd name="T13" fmla="*/ 63 h 125"/>
                  <a:gd name="T14" fmla="*/ 50 w 100"/>
                  <a:gd name="T15" fmla="*/ 110 h 125"/>
                  <a:gd name="T16" fmla="*/ 84 w 100"/>
                  <a:gd name="T17" fmla="*/ 63 h 125"/>
                  <a:gd name="T18" fmla="*/ 50 w 100"/>
                  <a:gd name="T19"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25">
                    <a:moveTo>
                      <a:pt x="50" y="125"/>
                    </a:moveTo>
                    <a:cubicBezTo>
                      <a:pt x="22" y="125"/>
                      <a:pt x="0" y="97"/>
                      <a:pt x="0" y="63"/>
                    </a:cubicBezTo>
                    <a:cubicBezTo>
                      <a:pt x="0" y="21"/>
                      <a:pt x="17" y="0"/>
                      <a:pt x="50" y="0"/>
                    </a:cubicBezTo>
                    <a:cubicBezTo>
                      <a:pt x="83" y="0"/>
                      <a:pt x="100" y="21"/>
                      <a:pt x="100" y="63"/>
                    </a:cubicBezTo>
                    <a:cubicBezTo>
                      <a:pt x="100" y="97"/>
                      <a:pt x="77" y="125"/>
                      <a:pt x="50" y="125"/>
                    </a:cubicBezTo>
                    <a:close/>
                    <a:moveTo>
                      <a:pt x="50" y="16"/>
                    </a:moveTo>
                    <a:cubicBezTo>
                      <a:pt x="34" y="16"/>
                      <a:pt x="16" y="21"/>
                      <a:pt x="16" y="63"/>
                    </a:cubicBezTo>
                    <a:cubicBezTo>
                      <a:pt x="16" y="89"/>
                      <a:pt x="31" y="110"/>
                      <a:pt x="50" y="110"/>
                    </a:cubicBezTo>
                    <a:cubicBezTo>
                      <a:pt x="69" y="110"/>
                      <a:pt x="84" y="89"/>
                      <a:pt x="84" y="63"/>
                    </a:cubicBezTo>
                    <a:cubicBezTo>
                      <a:pt x="84" y="21"/>
                      <a:pt x="66" y="16"/>
                      <a:pt x="5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41" name="Freeform 25">
                <a:extLst>
                  <a:ext uri="{FF2B5EF4-FFF2-40B4-BE49-F238E27FC236}">
                    <a16:creationId xmlns:a16="http://schemas.microsoft.com/office/drawing/2014/main" id="{285C4739-F9B0-419C-94FC-FE65A877EC8D}"/>
                  </a:ext>
                </a:extLst>
              </p:cNvPr>
              <p:cNvSpPr>
                <a:spLocks/>
              </p:cNvSpPr>
              <p:nvPr/>
            </p:nvSpPr>
            <p:spPr bwMode="auto">
              <a:xfrm>
                <a:off x="6885" y="-90"/>
                <a:ext cx="61" cy="64"/>
              </a:xfrm>
              <a:custGeom>
                <a:avLst/>
                <a:gdLst>
                  <a:gd name="T0" fmla="*/ 28 w 37"/>
                  <a:gd name="T1" fmla="*/ 39 h 39"/>
                  <a:gd name="T2" fmla="*/ 21 w 37"/>
                  <a:gd name="T3" fmla="*/ 35 h 39"/>
                  <a:gd name="T4" fmla="*/ 4 w 37"/>
                  <a:gd name="T5" fmla="*/ 14 h 39"/>
                  <a:gd name="T6" fmla="*/ 3 w 37"/>
                  <a:gd name="T7" fmla="*/ 3 h 39"/>
                  <a:gd name="T8" fmla="*/ 14 w 37"/>
                  <a:gd name="T9" fmla="*/ 2 h 39"/>
                  <a:gd name="T10" fmla="*/ 35 w 37"/>
                  <a:gd name="T11" fmla="*/ 28 h 39"/>
                  <a:gd name="T12" fmla="*/ 31 w 37"/>
                  <a:gd name="T13" fmla="*/ 38 h 39"/>
                  <a:gd name="T14" fmla="*/ 28 w 37"/>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28" y="39"/>
                    </a:moveTo>
                    <a:cubicBezTo>
                      <a:pt x="25" y="39"/>
                      <a:pt x="22" y="38"/>
                      <a:pt x="21" y="35"/>
                    </a:cubicBezTo>
                    <a:cubicBezTo>
                      <a:pt x="17" y="27"/>
                      <a:pt x="11" y="20"/>
                      <a:pt x="4" y="14"/>
                    </a:cubicBezTo>
                    <a:cubicBezTo>
                      <a:pt x="1" y="12"/>
                      <a:pt x="0" y="7"/>
                      <a:pt x="3" y="3"/>
                    </a:cubicBezTo>
                    <a:cubicBezTo>
                      <a:pt x="6" y="0"/>
                      <a:pt x="11" y="0"/>
                      <a:pt x="14" y="2"/>
                    </a:cubicBezTo>
                    <a:cubicBezTo>
                      <a:pt x="23" y="10"/>
                      <a:pt x="30" y="18"/>
                      <a:pt x="35" y="28"/>
                    </a:cubicBezTo>
                    <a:cubicBezTo>
                      <a:pt x="37" y="31"/>
                      <a:pt x="35" y="36"/>
                      <a:pt x="31" y="38"/>
                    </a:cubicBezTo>
                    <a:cubicBezTo>
                      <a:pt x="30" y="39"/>
                      <a:pt x="29" y="39"/>
                      <a:pt x="28"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42" name="Freeform 26">
                <a:extLst>
                  <a:ext uri="{FF2B5EF4-FFF2-40B4-BE49-F238E27FC236}">
                    <a16:creationId xmlns:a16="http://schemas.microsoft.com/office/drawing/2014/main" id="{227D479D-30E0-45D8-90A1-94517B7F6A90}"/>
                  </a:ext>
                </a:extLst>
              </p:cNvPr>
              <p:cNvSpPr>
                <a:spLocks/>
              </p:cNvSpPr>
              <p:nvPr/>
            </p:nvSpPr>
            <p:spPr bwMode="auto">
              <a:xfrm>
                <a:off x="6697" y="-90"/>
                <a:ext cx="59" cy="64"/>
              </a:xfrm>
              <a:custGeom>
                <a:avLst/>
                <a:gdLst>
                  <a:gd name="T0" fmla="*/ 9 w 36"/>
                  <a:gd name="T1" fmla="*/ 39 h 39"/>
                  <a:gd name="T2" fmla="*/ 5 w 36"/>
                  <a:gd name="T3" fmla="*/ 38 h 39"/>
                  <a:gd name="T4" fmla="*/ 2 w 36"/>
                  <a:gd name="T5" fmla="*/ 28 h 39"/>
                  <a:gd name="T6" fmla="*/ 22 w 36"/>
                  <a:gd name="T7" fmla="*/ 2 h 39"/>
                  <a:gd name="T8" fmla="*/ 33 w 36"/>
                  <a:gd name="T9" fmla="*/ 3 h 39"/>
                  <a:gd name="T10" fmla="*/ 32 w 36"/>
                  <a:gd name="T11" fmla="*/ 14 h 39"/>
                  <a:gd name="T12" fmla="*/ 16 w 36"/>
                  <a:gd name="T13" fmla="*/ 35 h 39"/>
                  <a:gd name="T14" fmla="*/ 9 w 3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9" y="39"/>
                    </a:moveTo>
                    <a:cubicBezTo>
                      <a:pt x="8" y="39"/>
                      <a:pt x="6" y="39"/>
                      <a:pt x="5" y="38"/>
                    </a:cubicBezTo>
                    <a:cubicBezTo>
                      <a:pt x="1" y="36"/>
                      <a:pt x="0" y="31"/>
                      <a:pt x="2" y="28"/>
                    </a:cubicBezTo>
                    <a:cubicBezTo>
                      <a:pt x="7" y="18"/>
                      <a:pt x="14" y="10"/>
                      <a:pt x="22" y="2"/>
                    </a:cubicBezTo>
                    <a:cubicBezTo>
                      <a:pt x="26" y="0"/>
                      <a:pt x="31" y="0"/>
                      <a:pt x="33" y="3"/>
                    </a:cubicBezTo>
                    <a:cubicBezTo>
                      <a:pt x="36" y="7"/>
                      <a:pt x="36" y="12"/>
                      <a:pt x="32" y="14"/>
                    </a:cubicBezTo>
                    <a:cubicBezTo>
                      <a:pt x="26" y="20"/>
                      <a:pt x="20" y="27"/>
                      <a:pt x="16" y="35"/>
                    </a:cubicBezTo>
                    <a:cubicBezTo>
                      <a:pt x="14" y="38"/>
                      <a:pt x="12" y="39"/>
                      <a:pt x="9"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43" name="Freeform 27">
                <a:extLst>
                  <a:ext uri="{FF2B5EF4-FFF2-40B4-BE49-F238E27FC236}">
                    <a16:creationId xmlns:a16="http://schemas.microsoft.com/office/drawing/2014/main" id="{9831AA56-2F8D-42CE-AF6E-5ACDCA371066}"/>
                  </a:ext>
                </a:extLst>
              </p:cNvPr>
              <p:cNvSpPr>
                <a:spLocks/>
              </p:cNvSpPr>
              <p:nvPr/>
            </p:nvSpPr>
            <p:spPr bwMode="auto">
              <a:xfrm>
                <a:off x="6771" y="-224"/>
                <a:ext cx="126" cy="50"/>
              </a:xfrm>
              <a:custGeom>
                <a:avLst/>
                <a:gdLst>
                  <a:gd name="T0" fmla="*/ 43 w 77"/>
                  <a:gd name="T1" fmla="*/ 31 h 31"/>
                  <a:gd name="T2" fmla="*/ 35 w 77"/>
                  <a:gd name="T3" fmla="*/ 30 h 31"/>
                  <a:gd name="T4" fmla="*/ 4 w 77"/>
                  <a:gd name="T5" fmla="*/ 15 h 31"/>
                  <a:gd name="T6" fmla="*/ 3 w 77"/>
                  <a:gd name="T7" fmla="*/ 4 h 31"/>
                  <a:gd name="T8" fmla="*/ 14 w 77"/>
                  <a:gd name="T9" fmla="*/ 3 h 31"/>
                  <a:gd name="T10" fmla="*/ 37 w 77"/>
                  <a:gd name="T11" fmla="*/ 14 h 31"/>
                  <a:gd name="T12" fmla="*/ 64 w 77"/>
                  <a:gd name="T13" fmla="*/ 9 h 31"/>
                  <a:gd name="T14" fmla="*/ 75 w 77"/>
                  <a:gd name="T15" fmla="*/ 12 h 31"/>
                  <a:gd name="T16" fmla="*/ 72 w 77"/>
                  <a:gd name="T17" fmla="*/ 23 h 31"/>
                  <a:gd name="T18" fmla="*/ 43 w 77"/>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1">
                    <a:moveTo>
                      <a:pt x="43" y="31"/>
                    </a:moveTo>
                    <a:cubicBezTo>
                      <a:pt x="41" y="31"/>
                      <a:pt x="38" y="30"/>
                      <a:pt x="35" y="30"/>
                    </a:cubicBezTo>
                    <a:cubicBezTo>
                      <a:pt x="19" y="28"/>
                      <a:pt x="9" y="20"/>
                      <a:pt x="4" y="15"/>
                    </a:cubicBezTo>
                    <a:cubicBezTo>
                      <a:pt x="0" y="12"/>
                      <a:pt x="0" y="7"/>
                      <a:pt x="3" y="4"/>
                    </a:cubicBezTo>
                    <a:cubicBezTo>
                      <a:pt x="6" y="1"/>
                      <a:pt x="11" y="0"/>
                      <a:pt x="14" y="3"/>
                    </a:cubicBezTo>
                    <a:cubicBezTo>
                      <a:pt x="18" y="7"/>
                      <a:pt x="26" y="13"/>
                      <a:pt x="37" y="14"/>
                    </a:cubicBezTo>
                    <a:cubicBezTo>
                      <a:pt x="50" y="16"/>
                      <a:pt x="60" y="12"/>
                      <a:pt x="64" y="9"/>
                    </a:cubicBezTo>
                    <a:cubicBezTo>
                      <a:pt x="68" y="7"/>
                      <a:pt x="73" y="9"/>
                      <a:pt x="75" y="12"/>
                    </a:cubicBezTo>
                    <a:cubicBezTo>
                      <a:pt x="77" y="16"/>
                      <a:pt x="76" y="21"/>
                      <a:pt x="72" y="23"/>
                    </a:cubicBezTo>
                    <a:cubicBezTo>
                      <a:pt x="67" y="26"/>
                      <a:pt x="56" y="31"/>
                      <a:pt x="43"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dirty="0"/>
              </a:p>
            </p:txBody>
          </p:sp>
        </p:grpSp>
      </p:grpSp>
      <p:grpSp>
        <p:nvGrpSpPr>
          <p:cNvPr id="14" name="Group 13">
            <a:extLst>
              <a:ext uri="{FF2B5EF4-FFF2-40B4-BE49-F238E27FC236}">
                <a16:creationId xmlns:a16="http://schemas.microsoft.com/office/drawing/2014/main" id="{92006D3F-62A6-498C-90FA-369B18F81A07}"/>
              </a:ext>
            </a:extLst>
          </p:cNvPr>
          <p:cNvGrpSpPr/>
          <p:nvPr/>
        </p:nvGrpSpPr>
        <p:grpSpPr>
          <a:xfrm>
            <a:off x="8863181" y="4746727"/>
            <a:ext cx="623051" cy="623051"/>
            <a:chOff x="10703617" y="249956"/>
            <a:chExt cx="730704" cy="730704"/>
          </a:xfrm>
        </p:grpSpPr>
        <p:sp>
          <p:nvSpPr>
            <p:cNvPr id="20" name="Oval 19">
              <a:extLst>
                <a:ext uri="{FF2B5EF4-FFF2-40B4-BE49-F238E27FC236}">
                  <a16:creationId xmlns:a16="http://schemas.microsoft.com/office/drawing/2014/main" id="{270C7129-2AD8-4ECD-8B9A-EE1632C735A0}"/>
                </a:ext>
              </a:extLst>
            </p:cNvPr>
            <p:cNvSpPr/>
            <p:nvPr/>
          </p:nvSpPr>
          <p:spPr>
            <a:xfrm>
              <a:off x="10703617" y="249956"/>
              <a:ext cx="730704" cy="730704"/>
            </a:xfrm>
            <a:prstGeom prst="ellipse">
              <a:avLst/>
            </a:prstGeom>
            <a:solidFill>
              <a:srgbClr val="42A0B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44" name="Group 30">
              <a:extLst>
                <a:ext uri="{FF2B5EF4-FFF2-40B4-BE49-F238E27FC236}">
                  <a16:creationId xmlns:a16="http://schemas.microsoft.com/office/drawing/2014/main" id="{D5913247-9B81-4C11-8604-C0B9253B5D4C}"/>
                </a:ext>
              </a:extLst>
            </p:cNvPr>
            <p:cNvGrpSpPr>
              <a:grpSpLocks noChangeAspect="1"/>
            </p:cNvGrpSpPr>
            <p:nvPr/>
          </p:nvGrpSpPr>
          <p:grpSpPr bwMode="auto">
            <a:xfrm>
              <a:off x="10874122" y="417263"/>
              <a:ext cx="349453" cy="387915"/>
              <a:chOff x="5475" y="-334"/>
              <a:chExt cx="1590" cy="1765"/>
            </a:xfrm>
            <a:solidFill>
              <a:srgbClr val="0A1F2C"/>
            </a:solidFill>
          </p:grpSpPr>
          <p:sp>
            <p:nvSpPr>
              <p:cNvPr id="45" name="Freeform 31">
                <a:extLst>
                  <a:ext uri="{FF2B5EF4-FFF2-40B4-BE49-F238E27FC236}">
                    <a16:creationId xmlns:a16="http://schemas.microsoft.com/office/drawing/2014/main" id="{BD858AA2-8F5A-482A-9E83-9DF175FE42EC}"/>
                  </a:ext>
                </a:extLst>
              </p:cNvPr>
              <p:cNvSpPr>
                <a:spLocks/>
              </p:cNvSpPr>
              <p:nvPr/>
            </p:nvSpPr>
            <p:spPr bwMode="auto">
              <a:xfrm>
                <a:off x="6183" y="-144"/>
                <a:ext cx="611" cy="582"/>
              </a:xfrm>
              <a:custGeom>
                <a:avLst/>
                <a:gdLst>
                  <a:gd name="T0" fmla="*/ 464 w 611"/>
                  <a:gd name="T1" fmla="*/ 405 h 582"/>
                  <a:gd name="T2" fmla="*/ 496 w 611"/>
                  <a:gd name="T3" fmla="*/ 582 h 582"/>
                  <a:gd name="T4" fmla="*/ 305 w 611"/>
                  <a:gd name="T5" fmla="*/ 483 h 582"/>
                  <a:gd name="T6" fmla="*/ 118 w 611"/>
                  <a:gd name="T7" fmla="*/ 582 h 582"/>
                  <a:gd name="T8" fmla="*/ 153 w 611"/>
                  <a:gd name="T9" fmla="*/ 373 h 582"/>
                  <a:gd name="T10" fmla="*/ 0 w 611"/>
                  <a:gd name="T11" fmla="*/ 223 h 582"/>
                  <a:gd name="T12" fmla="*/ 212 w 611"/>
                  <a:gd name="T13" fmla="*/ 193 h 582"/>
                  <a:gd name="T14" fmla="*/ 305 w 611"/>
                  <a:gd name="T15" fmla="*/ 0 h 582"/>
                  <a:gd name="T16" fmla="*/ 399 w 611"/>
                  <a:gd name="T17" fmla="*/ 193 h 582"/>
                  <a:gd name="T18" fmla="*/ 611 w 611"/>
                  <a:gd name="T19" fmla="*/ 223 h 582"/>
                  <a:gd name="T20" fmla="*/ 458 w 611"/>
                  <a:gd name="T21" fmla="*/ 373 h 582"/>
                  <a:gd name="T22" fmla="*/ 464 w 611"/>
                  <a:gd name="T23" fmla="*/ 40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1" h="582">
                    <a:moveTo>
                      <a:pt x="464" y="405"/>
                    </a:moveTo>
                    <a:lnTo>
                      <a:pt x="496" y="582"/>
                    </a:lnTo>
                    <a:lnTo>
                      <a:pt x="305" y="483"/>
                    </a:lnTo>
                    <a:lnTo>
                      <a:pt x="118" y="582"/>
                    </a:lnTo>
                    <a:lnTo>
                      <a:pt x="153" y="373"/>
                    </a:lnTo>
                    <a:lnTo>
                      <a:pt x="0" y="223"/>
                    </a:lnTo>
                    <a:lnTo>
                      <a:pt x="212" y="193"/>
                    </a:lnTo>
                    <a:lnTo>
                      <a:pt x="305" y="0"/>
                    </a:lnTo>
                    <a:lnTo>
                      <a:pt x="399" y="193"/>
                    </a:lnTo>
                    <a:lnTo>
                      <a:pt x="611" y="223"/>
                    </a:lnTo>
                    <a:lnTo>
                      <a:pt x="458" y="373"/>
                    </a:lnTo>
                    <a:lnTo>
                      <a:pt x="46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46" name="Freeform 32">
                <a:extLst>
                  <a:ext uri="{FF2B5EF4-FFF2-40B4-BE49-F238E27FC236}">
                    <a16:creationId xmlns:a16="http://schemas.microsoft.com/office/drawing/2014/main" id="{FD9E5002-8F11-4323-BDE8-2E9153E12D0C}"/>
                  </a:ext>
                </a:extLst>
              </p:cNvPr>
              <p:cNvSpPr>
                <a:spLocks noEditPoints="1"/>
              </p:cNvSpPr>
              <p:nvPr/>
            </p:nvSpPr>
            <p:spPr bwMode="auto">
              <a:xfrm>
                <a:off x="5987" y="-334"/>
                <a:ext cx="898" cy="855"/>
              </a:xfrm>
              <a:custGeom>
                <a:avLst/>
                <a:gdLst>
                  <a:gd name="T0" fmla="*/ 72 w 335"/>
                  <a:gd name="T1" fmla="*/ 318 h 319"/>
                  <a:gd name="T2" fmla="*/ 65 w 335"/>
                  <a:gd name="T3" fmla="*/ 316 h 319"/>
                  <a:gd name="T4" fmla="*/ 60 w 335"/>
                  <a:gd name="T5" fmla="*/ 303 h 319"/>
                  <a:gd name="T6" fmla="*/ 77 w 335"/>
                  <a:gd name="T7" fmla="*/ 204 h 319"/>
                  <a:gd name="T8" fmla="*/ 5 w 335"/>
                  <a:gd name="T9" fmla="*/ 134 h 319"/>
                  <a:gd name="T10" fmla="*/ 1 w 335"/>
                  <a:gd name="T11" fmla="*/ 121 h 319"/>
                  <a:gd name="T12" fmla="*/ 12 w 335"/>
                  <a:gd name="T13" fmla="*/ 112 h 319"/>
                  <a:gd name="T14" fmla="*/ 111 w 335"/>
                  <a:gd name="T15" fmla="*/ 97 h 319"/>
                  <a:gd name="T16" fmla="*/ 156 w 335"/>
                  <a:gd name="T17" fmla="*/ 7 h 319"/>
                  <a:gd name="T18" fmla="*/ 167 w 335"/>
                  <a:gd name="T19" fmla="*/ 0 h 319"/>
                  <a:gd name="T20" fmla="*/ 179 w 335"/>
                  <a:gd name="T21" fmla="*/ 7 h 319"/>
                  <a:gd name="T22" fmla="*/ 223 w 335"/>
                  <a:gd name="T23" fmla="*/ 97 h 319"/>
                  <a:gd name="T24" fmla="*/ 323 w 335"/>
                  <a:gd name="T25" fmla="*/ 112 h 319"/>
                  <a:gd name="T26" fmla="*/ 333 w 335"/>
                  <a:gd name="T27" fmla="*/ 121 h 319"/>
                  <a:gd name="T28" fmla="*/ 330 w 335"/>
                  <a:gd name="T29" fmla="*/ 134 h 319"/>
                  <a:gd name="T30" fmla="*/ 258 w 335"/>
                  <a:gd name="T31" fmla="*/ 204 h 319"/>
                  <a:gd name="T32" fmla="*/ 260 w 335"/>
                  <a:gd name="T33" fmla="*/ 214 h 319"/>
                  <a:gd name="T34" fmla="*/ 260 w 335"/>
                  <a:gd name="T35" fmla="*/ 214 h 319"/>
                  <a:gd name="T36" fmla="*/ 275 w 335"/>
                  <a:gd name="T37" fmla="*/ 303 h 319"/>
                  <a:gd name="T38" fmla="*/ 270 w 335"/>
                  <a:gd name="T39" fmla="*/ 316 h 319"/>
                  <a:gd name="T40" fmla="*/ 257 w 335"/>
                  <a:gd name="T41" fmla="*/ 317 h 319"/>
                  <a:gd name="T42" fmla="*/ 167 w 335"/>
                  <a:gd name="T43" fmla="*/ 270 h 319"/>
                  <a:gd name="T44" fmla="*/ 78 w 335"/>
                  <a:gd name="T45" fmla="*/ 317 h 319"/>
                  <a:gd name="T46" fmla="*/ 72 w 335"/>
                  <a:gd name="T47" fmla="*/ 318 h 319"/>
                  <a:gd name="T48" fmla="*/ 167 w 335"/>
                  <a:gd name="T49" fmla="*/ 243 h 319"/>
                  <a:gd name="T50" fmla="*/ 173 w 335"/>
                  <a:gd name="T51" fmla="*/ 244 h 319"/>
                  <a:gd name="T52" fmla="*/ 246 w 335"/>
                  <a:gd name="T53" fmla="*/ 282 h 319"/>
                  <a:gd name="T54" fmla="*/ 232 w 335"/>
                  <a:gd name="T55" fmla="*/ 202 h 319"/>
                  <a:gd name="T56" fmla="*/ 236 w 335"/>
                  <a:gd name="T57" fmla="*/ 190 h 319"/>
                  <a:gd name="T58" fmla="*/ 294 w 335"/>
                  <a:gd name="T59" fmla="*/ 133 h 319"/>
                  <a:gd name="T60" fmla="*/ 213 w 335"/>
                  <a:gd name="T61" fmla="*/ 122 h 319"/>
                  <a:gd name="T62" fmla="*/ 204 w 335"/>
                  <a:gd name="T63" fmla="*/ 115 h 319"/>
                  <a:gd name="T64" fmla="*/ 167 w 335"/>
                  <a:gd name="T65" fmla="*/ 41 h 319"/>
                  <a:gd name="T66" fmla="*/ 131 w 335"/>
                  <a:gd name="T67" fmla="*/ 115 h 319"/>
                  <a:gd name="T68" fmla="*/ 122 w 335"/>
                  <a:gd name="T69" fmla="*/ 122 h 319"/>
                  <a:gd name="T70" fmla="*/ 41 w 335"/>
                  <a:gd name="T71" fmla="*/ 133 h 319"/>
                  <a:gd name="T72" fmla="*/ 99 w 335"/>
                  <a:gd name="T73" fmla="*/ 190 h 319"/>
                  <a:gd name="T74" fmla="*/ 103 w 335"/>
                  <a:gd name="T75" fmla="*/ 202 h 319"/>
                  <a:gd name="T76" fmla="*/ 89 w 335"/>
                  <a:gd name="T77" fmla="*/ 282 h 319"/>
                  <a:gd name="T78" fmla="*/ 162 w 335"/>
                  <a:gd name="T79" fmla="*/ 244 h 319"/>
                  <a:gd name="T80" fmla="*/ 167 w 335"/>
                  <a:gd name="T81" fmla="*/ 24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5" h="319">
                    <a:moveTo>
                      <a:pt x="72" y="318"/>
                    </a:moveTo>
                    <a:cubicBezTo>
                      <a:pt x="70" y="318"/>
                      <a:pt x="67" y="317"/>
                      <a:pt x="65" y="316"/>
                    </a:cubicBezTo>
                    <a:cubicBezTo>
                      <a:pt x="61" y="313"/>
                      <a:pt x="59" y="308"/>
                      <a:pt x="60" y="303"/>
                    </a:cubicBezTo>
                    <a:cubicBezTo>
                      <a:pt x="77" y="204"/>
                      <a:pt x="77" y="204"/>
                      <a:pt x="77" y="204"/>
                    </a:cubicBezTo>
                    <a:cubicBezTo>
                      <a:pt x="5" y="134"/>
                      <a:pt x="5" y="134"/>
                      <a:pt x="5" y="134"/>
                    </a:cubicBezTo>
                    <a:cubicBezTo>
                      <a:pt x="1" y="130"/>
                      <a:pt x="0" y="125"/>
                      <a:pt x="1" y="121"/>
                    </a:cubicBezTo>
                    <a:cubicBezTo>
                      <a:pt x="3" y="116"/>
                      <a:pt x="7" y="113"/>
                      <a:pt x="12" y="112"/>
                    </a:cubicBezTo>
                    <a:cubicBezTo>
                      <a:pt x="111" y="97"/>
                      <a:pt x="111" y="97"/>
                      <a:pt x="111" y="97"/>
                    </a:cubicBezTo>
                    <a:cubicBezTo>
                      <a:pt x="156" y="7"/>
                      <a:pt x="156" y="7"/>
                      <a:pt x="156" y="7"/>
                    </a:cubicBezTo>
                    <a:cubicBezTo>
                      <a:pt x="158" y="3"/>
                      <a:pt x="163" y="0"/>
                      <a:pt x="167" y="0"/>
                    </a:cubicBezTo>
                    <a:cubicBezTo>
                      <a:pt x="172" y="0"/>
                      <a:pt x="177" y="3"/>
                      <a:pt x="179" y="7"/>
                    </a:cubicBezTo>
                    <a:cubicBezTo>
                      <a:pt x="223" y="97"/>
                      <a:pt x="223" y="97"/>
                      <a:pt x="223" y="97"/>
                    </a:cubicBezTo>
                    <a:cubicBezTo>
                      <a:pt x="323" y="112"/>
                      <a:pt x="323" y="112"/>
                      <a:pt x="323" y="112"/>
                    </a:cubicBezTo>
                    <a:cubicBezTo>
                      <a:pt x="328" y="113"/>
                      <a:pt x="332" y="116"/>
                      <a:pt x="333" y="121"/>
                    </a:cubicBezTo>
                    <a:cubicBezTo>
                      <a:pt x="335" y="125"/>
                      <a:pt x="334" y="130"/>
                      <a:pt x="330" y="134"/>
                    </a:cubicBezTo>
                    <a:cubicBezTo>
                      <a:pt x="258" y="204"/>
                      <a:pt x="258" y="204"/>
                      <a:pt x="258" y="204"/>
                    </a:cubicBezTo>
                    <a:cubicBezTo>
                      <a:pt x="260" y="214"/>
                      <a:pt x="260" y="214"/>
                      <a:pt x="260" y="214"/>
                    </a:cubicBezTo>
                    <a:cubicBezTo>
                      <a:pt x="260" y="214"/>
                      <a:pt x="260" y="214"/>
                      <a:pt x="260" y="214"/>
                    </a:cubicBezTo>
                    <a:cubicBezTo>
                      <a:pt x="275" y="303"/>
                      <a:pt x="275" y="303"/>
                      <a:pt x="275" y="303"/>
                    </a:cubicBezTo>
                    <a:cubicBezTo>
                      <a:pt x="276" y="308"/>
                      <a:pt x="274" y="313"/>
                      <a:pt x="270" y="316"/>
                    </a:cubicBezTo>
                    <a:cubicBezTo>
                      <a:pt x="266" y="318"/>
                      <a:pt x="261" y="319"/>
                      <a:pt x="257" y="317"/>
                    </a:cubicBezTo>
                    <a:cubicBezTo>
                      <a:pt x="167" y="270"/>
                      <a:pt x="167" y="270"/>
                      <a:pt x="167" y="270"/>
                    </a:cubicBezTo>
                    <a:cubicBezTo>
                      <a:pt x="78" y="317"/>
                      <a:pt x="78" y="317"/>
                      <a:pt x="78" y="317"/>
                    </a:cubicBezTo>
                    <a:cubicBezTo>
                      <a:pt x="76" y="318"/>
                      <a:pt x="74" y="318"/>
                      <a:pt x="72" y="318"/>
                    </a:cubicBezTo>
                    <a:close/>
                    <a:moveTo>
                      <a:pt x="167" y="243"/>
                    </a:moveTo>
                    <a:cubicBezTo>
                      <a:pt x="169" y="243"/>
                      <a:pt x="171" y="243"/>
                      <a:pt x="173" y="244"/>
                    </a:cubicBezTo>
                    <a:cubicBezTo>
                      <a:pt x="246" y="282"/>
                      <a:pt x="246" y="282"/>
                      <a:pt x="246" y="282"/>
                    </a:cubicBezTo>
                    <a:cubicBezTo>
                      <a:pt x="232" y="202"/>
                      <a:pt x="232" y="202"/>
                      <a:pt x="232" y="202"/>
                    </a:cubicBezTo>
                    <a:cubicBezTo>
                      <a:pt x="231" y="197"/>
                      <a:pt x="233" y="193"/>
                      <a:pt x="236" y="190"/>
                    </a:cubicBezTo>
                    <a:cubicBezTo>
                      <a:pt x="294" y="133"/>
                      <a:pt x="294" y="133"/>
                      <a:pt x="294" y="133"/>
                    </a:cubicBezTo>
                    <a:cubicBezTo>
                      <a:pt x="213" y="122"/>
                      <a:pt x="213" y="122"/>
                      <a:pt x="213" y="122"/>
                    </a:cubicBezTo>
                    <a:cubicBezTo>
                      <a:pt x="209" y="121"/>
                      <a:pt x="205" y="118"/>
                      <a:pt x="204" y="115"/>
                    </a:cubicBezTo>
                    <a:cubicBezTo>
                      <a:pt x="167" y="41"/>
                      <a:pt x="167" y="41"/>
                      <a:pt x="167" y="41"/>
                    </a:cubicBezTo>
                    <a:cubicBezTo>
                      <a:pt x="131" y="115"/>
                      <a:pt x="131" y="115"/>
                      <a:pt x="131" y="115"/>
                    </a:cubicBezTo>
                    <a:cubicBezTo>
                      <a:pt x="129" y="118"/>
                      <a:pt x="126" y="121"/>
                      <a:pt x="122" y="122"/>
                    </a:cubicBezTo>
                    <a:cubicBezTo>
                      <a:pt x="41" y="133"/>
                      <a:pt x="41" y="133"/>
                      <a:pt x="41" y="133"/>
                    </a:cubicBezTo>
                    <a:cubicBezTo>
                      <a:pt x="99" y="190"/>
                      <a:pt x="99" y="190"/>
                      <a:pt x="99" y="190"/>
                    </a:cubicBezTo>
                    <a:cubicBezTo>
                      <a:pt x="102" y="193"/>
                      <a:pt x="104" y="197"/>
                      <a:pt x="103" y="202"/>
                    </a:cubicBezTo>
                    <a:cubicBezTo>
                      <a:pt x="89" y="282"/>
                      <a:pt x="89" y="282"/>
                      <a:pt x="89" y="282"/>
                    </a:cubicBezTo>
                    <a:cubicBezTo>
                      <a:pt x="162" y="244"/>
                      <a:pt x="162" y="244"/>
                      <a:pt x="162" y="244"/>
                    </a:cubicBezTo>
                    <a:cubicBezTo>
                      <a:pt x="163" y="243"/>
                      <a:pt x="165" y="243"/>
                      <a:pt x="167"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48" name="Freeform 33">
                <a:extLst>
                  <a:ext uri="{FF2B5EF4-FFF2-40B4-BE49-F238E27FC236}">
                    <a16:creationId xmlns:a16="http://schemas.microsoft.com/office/drawing/2014/main" id="{12A73751-0C76-4F85-ADE8-CDE4854D589D}"/>
                  </a:ext>
                </a:extLst>
              </p:cNvPr>
              <p:cNvSpPr>
                <a:spLocks/>
              </p:cNvSpPr>
              <p:nvPr/>
            </p:nvSpPr>
            <p:spPr bwMode="auto">
              <a:xfrm>
                <a:off x="5733" y="909"/>
                <a:ext cx="1302" cy="383"/>
              </a:xfrm>
              <a:custGeom>
                <a:avLst/>
                <a:gdLst>
                  <a:gd name="T0" fmla="*/ 465 w 486"/>
                  <a:gd name="T1" fmla="*/ 6 h 143"/>
                  <a:gd name="T2" fmla="*/ 423 w 486"/>
                  <a:gd name="T3" fmla="*/ 2 h 143"/>
                  <a:gd name="T4" fmla="*/ 412 w 486"/>
                  <a:gd name="T5" fmla="*/ 8 h 143"/>
                  <a:gd name="T6" fmla="*/ 313 w 486"/>
                  <a:gd name="T7" fmla="*/ 73 h 143"/>
                  <a:gd name="T8" fmla="*/ 216 w 486"/>
                  <a:gd name="T9" fmla="*/ 68 h 143"/>
                  <a:gd name="T10" fmla="*/ 80 w 486"/>
                  <a:gd name="T11" fmla="*/ 43 h 143"/>
                  <a:gd name="T12" fmla="*/ 0 w 486"/>
                  <a:gd name="T13" fmla="*/ 51 h 143"/>
                  <a:gd name="T14" fmla="*/ 12 w 486"/>
                  <a:gd name="T15" fmla="*/ 112 h 143"/>
                  <a:gd name="T16" fmla="*/ 94 w 486"/>
                  <a:gd name="T17" fmla="*/ 103 h 143"/>
                  <a:gd name="T18" fmla="*/ 230 w 486"/>
                  <a:gd name="T19" fmla="*/ 128 h 143"/>
                  <a:gd name="T20" fmla="*/ 328 w 486"/>
                  <a:gd name="T21" fmla="*/ 133 h 143"/>
                  <a:gd name="T22" fmla="*/ 427 w 486"/>
                  <a:gd name="T23" fmla="*/ 69 h 143"/>
                  <a:gd name="T24" fmla="*/ 481 w 486"/>
                  <a:gd name="T25" fmla="*/ 33 h 143"/>
                  <a:gd name="T26" fmla="*/ 465 w 486"/>
                  <a:gd name="T27" fmla="*/ 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43">
                    <a:moveTo>
                      <a:pt x="465" y="6"/>
                    </a:moveTo>
                    <a:cubicBezTo>
                      <a:pt x="451" y="2"/>
                      <a:pt x="437" y="0"/>
                      <a:pt x="423" y="2"/>
                    </a:cubicBezTo>
                    <a:cubicBezTo>
                      <a:pt x="420" y="4"/>
                      <a:pt x="416" y="6"/>
                      <a:pt x="412" y="8"/>
                    </a:cubicBezTo>
                    <a:cubicBezTo>
                      <a:pt x="371" y="35"/>
                      <a:pt x="322" y="69"/>
                      <a:pt x="313" y="73"/>
                    </a:cubicBezTo>
                    <a:cubicBezTo>
                      <a:pt x="298" y="79"/>
                      <a:pt x="281" y="83"/>
                      <a:pt x="216" y="68"/>
                    </a:cubicBezTo>
                    <a:cubicBezTo>
                      <a:pt x="154" y="54"/>
                      <a:pt x="106" y="42"/>
                      <a:pt x="80" y="43"/>
                    </a:cubicBezTo>
                    <a:cubicBezTo>
                      <a:pt x="61" y="43"/>
                      <a:pt x="10" y="50"/>
                      <a:pt x="0" y="51"/>
                    </a:cubicBezTo>
                    <a:cubicBezTo>
                      <a:pt x="12" y="112"/>
                      <a:pt x="12" y="112"/>
                      <a:pt x="12" y="112"/>
                    </a:cubicBezTo>
                    <a:cubicBezTo>
                      <a:pt x="12" y="112"/>
                      <a:pt x="73" y="104"/>
                      <a:pt x="94" y="103"/>
                    </a:cubicBezTo>
                    <a:cubicBezTo>
                      <a:pt x="120" y="102"/>
                      <a:pt x="168" y="114"/>
                      <a:pt x="230" y="128"/>
                    </a:cubicBezTo>
                    <a:cubicBezTo>
                      <a:pt x="296" y="143"/>
                      <a:pt x="313" y="139"/>
                      <a:pt x="328" y="133"/>
                    </a:cubicBezTo>
                    <a:cubicBezTo>
                      <a:pt x="337" y="130"/>
                      <a:pt x="386" y="95"/>
                      <a:pt x="427" y="69"/>
                    </a:cubicBezTo>
                    <a:cubicBezTo>
                      <a:pt x="455" y="50"/>
                      <a:pt x="477" y="46"/>
                      <a:pt x="481" y="33"/>
                    </a:cubicBezTo>
                    <a:cubicBezTo>
                      <a:pt x="486" y="20"/>
                      <a:pt x="476" y="10"/>
                      <a:pt x="46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49" name="Freeform 34">
                <a:extLst>
                  <a:ext uri="{FF2B5EF4-FFF2-40B4-BE49-F238E27FC236}">
                    <a16:creationId xmlns:a16="http://schemas.microsoft.com/office/drawing/2014/main" id="{C6490BA4-DB28-46CE-938E-0FC986AF6DBD}"/>
                  </a:ext>
                </a:extLst>
              </p:cNvPr>
              <p:cNvSpPr>
                <a:spLocks noEditPoints="1"/>
              </p:cNvSpPr>
              <p:nvPr/>
            </p:nvSpPr>
            <p:spPr bwMode="auto">
              <a:xfrm>
                <a:off x="5475" y="561"/>
                <a:ext cx="1590" cy="870"/>
              </a:xfrm>
              <a:custGeom>
                <a:avLst/>
                <a:gdLst>
                  <a:gd name="T0" fmla="*/ 565 w 593"/>
                  <a:gd name="T1" fmla="*/ 124 h 325"/>
                  <a:gd name="T2" fmla="*/ 448 w 593"/>
                  <a:gd name="T3" fmla="*/ 139 h 325"/>
                  <a:gd name="T4" fmla="*/ 425 w 593"/>
                  <a:gd name="T5" fmla="*/ 148 h 325"/>
                  <a:gd name="T6" fmla="*/ 403 w 593"/>
                  <a:gd name="T7" fmla="*/ 86 h 325"/>
                  <a:gd name="T8" fmla="*/ 360 w 593"/>
                  <a:gd name="T9" fmla="*/ 63 h 325"/>
                  <a:gd name="T10" fmla="*/ 182 w 593"/>
                  <a:gd name="T11" fmla="*/ 14 h 325"/>
                  <a:gd name="T12" fmla="*/ 84 w 593"/>
                  <a:gd name="T13" fmla="*/ 61 h 325"/>
                  <a:gd name="T14" fmla="*/ 84 w 593"/>
                  <a:gd name="T15" fmla="*/ 58 h 325"/>
                  <a:gd name="T16" fmla="*/ 68 w 593"/>
                  <a:gd name="T17" fmla="*/ 48 h 325"/>
                  <a:gd name="T18" fmla="*/ 17 w 593"/>
                  <a:gd name="T19" fmla="*/ 59 h 325"/>
                  <a:gd name="T20" fmla="*/ 22 w 593"/>
                  <a:gd name="T21" fmla="*/ 85 h 325"/>
                  <a:gd name="T22" fmla="*/ 61 w 593"/>
                  <a:gd name="T23" fmla="*/ 77 h 325"/>
                  <a:gd name="T24" fmla="*/ 105 w 593"/>
                  <a:gd name="T25" fmla="*/ 290 h 325"/>
                  <a:gd name="T26" fmla="*/ 75 w 593"/>
                  <a:gd name="T27" fmla="*/ 295 h 325"/>
                  <a:gd name="T28" fmla="*/ 81 w 593"/>
                  <a:gd name="T29" fmla="*/ 321 h 325"/>
                  <a:gd name="T30" fmla="*/ 131 w 593"/>
                  <a:gd name="T31" fmla="*/ 307 h 325"/>
                  <a:gd name="T32" fmla="*/ 124 w 593"/>
                  <a:gd name="T33" fmla="*/ 253 h 325"/>
                  <a:gd name="T34" fmla="*/ 323 w 593"/>
                  <a:gd name="T35" fmla="*/ 271 h 325"/>
                  <a:gd name="T36" fmla="*/ 482 w 593"/>
                  <a:gd name="T37" fmla="*/ 241 h 325"/>
                  <a:gd name="T38" fmla="*/ 558 w 593"/>
                  <a:gd name="T39" fmla="*/ 194 h 325"/>
                  <a:gd name="T40" fmla="*/ 590 w 593"/>
                  <a:gd name="T41" fmla="*/ 168 h 325"/>
                  <a:gd name="T42" fmla="*/ 589 w 593"/>
                  <a:gd name="T43" fmla="*/ 144 h 325"/>
                  <a:gd name="T44" fmla="*/ 565 w 593"/>
                  <a:gd name="T45" fmla="*/ 124 h 325"/>
                  <a:gd name="T46" fmla="*/ 546 w 593"/>
                  <a:gd name="T47" fmla="*/ 170 h 325"/>
                  <a:gd name="T48" fmla="*/ 467 w 593"/>
                  <a:gd name="T49" fmla="*/ 220 h 325"/>
                  <a:gd name="T50" fmla="*/ 329 w 593"/>
                  <a:gd name="T51" fmla="*/ 245 h 325"/>
                  <a:gd name="T52" fmla="*/ 119 w 593"/>
                  <a:gd name="T53" fmla="*/ 227 h 325"/>
                  <a:gd name="T54" fmla="*/ 90 w 593"/>
                  <a:gd name="T55" fmla="*/ 87 h 325"/>
                  <a:gd name="T56" fmla="*/ 243 w 593"/>
                  <a:gd name="T57" fmla="*/ 34 h 325"/>
                  <a:gd name="T58" fmla="*/ 391 w 593"/>
                  <a:gd name="T59" fmla="*/ 109 h 325"/>
                  <a:gd name="T60" fmla="*/ 387 w 593"/>
                  <a:gd name="T61" fmla="*/ 149 h 325"/>
                  <a:gd name="T62" fmla="*/ 367 w 593"/>
                  <a:gd name="T63" fmla="*/ 146 h 325"/>
                  <a:gd name="T64" fmla="*/ 295 w 593"/>
                  <a:gd name="T65" fmla="*/ 114 h 325"/>
                  <a:gd name="T66" fmla="*/ 285 w 593"/>
                  <a:gd name="T67" fmla="*/ 139 h 325"/>
                  <a:gd name="T68" fmla="*/ 390 w 593"/>
                  <a:gd name="T69" fmla="*/ 181 h 325"/>
                  <a:gd name="T70" fmla="*/ 424 w 593"/>
                  <a:gd name="T71" fmla="*/ 175 h 325"/>
                  <a:gd name="T72" fmla="*/ 557 w 593"/>
                  <a:gd name="T73" fmla="*/ 149 h 325"/>
                  <a:gd name="T74" fmla="*/ 557 w 593"/>
                  <a:gd name="T75" fmla="*/ 149 h 325"/>
                  <a:gd name="T76" fmla="*/ 565 w 593"/>
                  <a:gd name="T77" fmla="*/ 155 h 325"/>
                  <a:gd name="T78" fmla="*/ 546 w 593"/>
                  <a:gd name="T79" fmla="*/ 17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3" h="325">
                    <a:moveTo>
                      <a:pt x="565" y="124"/>
                    </a:moveTo>
                    <a:cubicBezTo>
                      <a:pt x="522" y="109"/>
                      <a:pt x="483" y="125"/>
                      <a:pt x="448" y="139"/>
                    </a:cubicBezTo>
                    <a:cubicBezTo>
                      <a:pt x="440" y="142"/>
                      <a:pt x="432" y="145"/>
                      <a:pt x="425" y="148"/>
                    </a:cubicBezTo>
                    <a:cubicBezTo>
                      <a:pt x="435" y="125"/>
                      <a:pt x="425" y="98"/>
                      <a:pt x="403" y="86"/>
                    </a:cubicBezTo>
                    <a:cubicBezTo>
                      <a:pt x="390" y="79"/>
                      <a:pt x="375" y="71"/>
                      <a:pt x="360" y="63"/>
                    </a:cubicBezTo>
                    <a:cubicBezTo>
                      <a:pt x="256" y="6"/>
                      <a:pt x="250" y="0"/>
                      <a:pt x="182" y="14"/>
                    </a:cubicBezTo>
                    <a:cubicBezTo>
                      <a:pt x="163" y="18"/>
                      <a:pt x="121" y="46"/>
                      <a:pt x="84" y="61"/>
                    </a:cubicBezTo>
                    <a:cubicBezTo>
                      <a:pt x="84" y="58"/>
                      <a:pt x="84" y="58"/>
                      <a:pt x="84" y="58"/>
                    </a:cubicBezTo>
                    <a:cubicBezTo>
                      <a:pt x="82" y="51"/>
                      <a:pt x="75" y="47"/>
                      <a:pt x="68" y="48"/>
                    </a:cubicBezTo>
                    <a:cubicBezTo>
                      <a:pt x="17" y="59"/>
                      <a:pt x="17" y="59"/>
                      <a:pt x="17" y="59"/>
                    </a:cubicBezTo>
                    <a:cubicBezTo>
                      <a:pt x="0" y="62"/>
                      <a:pt x="5" y="88"/>
                      <a:pt x="22" y="85"/>
                    </a:cubicBezTo>
                    <a:cubicBezTo>
                      <a:pt x="61" y="77"/>
                      <a:pt x="61" y="77"/>
                      <a:pt x="61" y="77"/>
                    </a:cubicBezTo>
                    <a:cubicBezTo>
                      <a:pt x="105" y="290"/>
                      <a:pt x="105" y="290"/>
                      <a:pt x="105" y="290"/>
                    </a:cubicBezTo>
                    <a:cubicBezTo>
                      <a:pt x="75" y="295"/>
                      <a:pt x="75" y="295"/>
                      <a:pt x="75" y="295"/>
                    </a:cubicBezTo>
                    <a:cubicBezTo>
                      <a:pt x="58" y="299"/>
                      <a:pt x="63" y="325"/>
                      <a:pt x="81" y="321"/>
                    </a:cubicBezTo>
                    <a:cubicBezTo>
                      <a:pt x="99" y="317"/>
                      <a:pt x="127" y="313"/>
                      <a:pt x="131" y="307"/>
                    </a:cubicBezTo>
                    <a:cubicBezTo>
                      <a:pt x="135" y="300"/>
                      <a:pt x="133" y="298"/>
                      <a:pt x="124" y="253"/>
                    </a:cubicBezTo>
                    <a:cubicBezTo>
                      <a:pt x="207" y="242"/>
                      <a:pt x="194" y="241"/>
                      <a:pt x="323" y="271"/>
                    </a:cubicBezTo>
                    <a:cubicBezTo>
                      <a:pt x="421" y="293"/>
                      <a:pt x="424" y="280"/>
                      <a:pt x="482" y="241"/>
                    </a:cubicBezTo>
                    <a:cubicBezTo>
                      <a:pt x="536" y="205"/>
                      <a:pt x="537" y="204"/>
                      <a:pt x="558" y="194"/>
                    </a:cubicBezTo>
                    <a:cubicBezTo>
                      <a:pt x="573" y="186"/>
                      <a:pt x="585" y="180"/>
                      <a:pt x="590" y="168"/>
                    </a:cubicBezTo>
                    <a:cubicBezTo>
                      <a:pt x="593" y="159"/>
                      <a:pt x="592" y="151"/>
                      <a:pt x="589" y="144"/>
                    </a:cubicBezTo>
                    <a:cubicBezTo>
                      <a:pt x="585" y="135"/>
                      <a:pt x="576" y="128"/>
                      <a:pt x="565" y="124"/>
                    </a:cubicBezTo>
                    <a:close/>
                    <a:moveTo>
                      <a:pt x="546" y="170"/>
                    </a:moveTo>
                    <a:cubicBezTo>
                      <a:pt x="524" y="182"/>
                      <a:pt x="521" y="183"/>
                      <a:pt x="467" y="220"/>
                    </a:cubicBezTo>
                    <a:cubicBezTo>
                      <a:pt x="413" y="256"/>
                      <a:pt x="416" y="265"/>
                      <a:pt x="329" y="245"/>
                    </a:cubicBezTo>
                    <a:cubicBezTo>
                      <a:pt x="196" y="215"/>
                      <a:pt x="208" y="216"/>
                      <a:pt x="119" y="227"/>
                    </a:cubicBezTo>
                    <a:cubicBezTo>
                      <a:pt x="90" y="87"/>
                      <a:pt x="90" y="87"/>
                      <a:pt x="90" y="87"/>
                    </a:cubicBezTo>
                    <a:cubicBezTo>
                      <a:pt x="160" y="60"/>
                      <a:pt x="171" y="30"/>
                      <a:pt x="243" y="34"/>
                    </a:cubicBezTo>
                    <a:cubicBezTo>
                      <a:pt x="258" y="35"/>
                      <a:pt x="348" y="87"/>
                      <a:pt x="391" y="109"/>
                    </a:cubicBezTo>
                    <a:cubicBezTo>
                      <a:pt x="408" y="118"/>
                      <a:pt x="406" y="143"/>
                      <a:pt x="387" y="149"/>
                    </a:cubicBezTo>
                    <a:cubicBezTo>
                      <a:pt x="376" y="152"/>
                      <a:pt x="373" y="147"/>
                      <a:pt x="367" y="146"/>
                    </a:cubicBezTo>
                    <a:cubicBezTo>
                      <a:pt x="350" y="137"/>
                      <a:pt x="327" y="127"/>
                      <a:pt x="295" y="114"/>
                    </a:cubicBezTo>
                    <a:cubicBezTo>
                      <a:pt x="279" y="108"/>
                      <a:pt x="269" y="133"/>
                      <a:pt x="285" y="139"/>
                    </a:cubicBezTo>
                    <a:cubicBezTo>
                      <a:pt x="369" y="172"/>
                      <a:pt x="364" y="179"/>
                      <a:pt x="390" y="181"/>
                    </a:cubicBezTo>
                    <a:cubicBezTo>
                      <a:pt x="404" y="182"/>
                      <a:pt x="419" y="178"/>
                      <a:pt x="424" y="175"/>
                    </a:cubicBezTo>
                    <a:cubicBezTo>
                      <a:pt x="466" y="163"/>
                      <a:pt x="511" y="133"/>
                      <a:pt x="557" y="149"/>
                    </a:cubicBezTo>
                    <a:cubicBezTo>
                      <a:pt x="557" y="149"/>
                      <a:pt x="557" y="149"/>
                      <a:pt x="557" y="149"/>
                    </a:cubicBezTo>
                    <a:cubicBezTo>
                      <a:pt x="561" y="150"/>
                      <a:pt x="564" y="153"/>
                      <a:pt x="565" y="155"/>
                    </a:cubicBezTo>
                    <a:cubicBezTo>
                      <a:pt x="568" y="161"/>
                      <a:pt x="556" y="166"/>
                      <a:pt x="546"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grpSp>
      </p:grpSp>
      <p:grpSp>
        <p:nvGrpSpPr>
          <p:cNvPr id="13" name="Group 12">
            <a:extLst>
              <a:ext uri="{FF2B5EF4-FFF2-40B4-BE49-F238E27FC236}">
                <a16:creationId xmlns:a16="http://schemas.microsoft.com/office/drawing/2014/main" id="{A435943C-D0C2-4690-902E-D495E25A222D}"/>
              </a:ext>
            </a:extLst>
          </p:cNvPr>
          <p:cNvGrpSpPr/>
          <p:nvPr/>
        </p:nvGrpSpPr>
        <p:grpSpPr>
          <a:xfrm>
            <a:off x="8863181" y="3759867"/>
            <a:ext cx="623051" cy="623051"/>
            <a:chOff x="8591151" y="249956"/>
            <a:chExt cx="730704" cy="730704"/>
          </a:xfrm>
        </p:grpSpPr>
        <p:sp>
          <p:nvSpPr>
            <p:cNvPr id="19" name="Oval 18">
              <a:extLst>
                <a:ext uri="{FF2B5EF4-FFF2-40B4-BE49-F238E27FC236}">
                  <a16:creationId xmlns:a16="http://schemas.microsoft.com/office/drawing/2014/main" id="{D314C7D0-1661-4AF8-A2FD-B27452086374}"/>
                </a:ext>
              </a:extLst>
            </p:cNvPr>
            <p:cNvSpPr/>
            <p:nvPr/>
          </p:nvSpPr>
          <p:spPr>
            <a:xfrm>
              <a:off x="8591151" y="249956"/>
              <a:ext cx="730704" cy="730704"/>
            </a:xfrm>
            <a:prstGeom prst="ellipse">
              <a:avLst/>
            </a:prstGeom>
            <a:solidFill>
              <a:srgbClr val="D86B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0" name="Group 37">
              <a:extLst>
                <a:ext uri="{FF2B5EF4-FFF2-40B4-BE49-F238E27FC236}">
                  <a16:creationId xmlns:a16="http://schemas.microsoft.com/office/drawing/2014/main" id="{56A6D55D-A3E2-4A30-A80F-3AA28333DA07}"/>
                </a:ext>
              </a:extLst>
            </p:cNvPr>
            <p:cNvGrpSpPr>
              <a:grpSpLocks noChangeAspect="1"/>
            </p:cNvGrpSpPr>
            <p:nvPr/>
          </p:nvGrpSpPr>
          <p:grpSpPr bwMode="auto">
            <a:xfrm>
              <a:off x="8801128" y="419151"/>
              <a:ext cx="324351" cy="392402"/>
              <a:chOff x="3148" y="1309"/>
              <a:chExt cx="1387" cy="1678"/>
            </a:xfrm>
            <a:solidFill>
              <a:srgbClr val="0A1F2C"/>
            </a:solidFill>
          </p:grpSpPr>
          <p:sp>
            <p:nvSpPr>
              <p:cNvPr id="51" name="Oval 38">
                <a:extLst>
                  <a:ext uri="{FF2B5EF4-FFF2-40B4-BE49-F238E27FC236}">
                    <a16:creationId xmlns:a16="http://schemas.microsoft.com/office/drawing/2014/main" id="{131AF9F0-1346-41A2-9CA2-0FE276B78BE1}"/>
                  </a:ext>
                </a:extLst>
              </p:cNvPr>
              <p:cNvSpPr>
                <a:spLocks noChangeArrowheads="1"/>
              </p:cNvSpPr>
              <p:nvPr/>
            </p:nvSpPr>
            <p:spPr bwMode="auto">
              <a:xfrm>
                <a:off x="3470" y="1457"/>
                <a:ext cx="292" cy="2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52" name="Freeform 39">
                <a:extLst>
                  <a:ext uri="{FF2B5EF4-FFF2-40B4-BE49-F238E27FC236}">
                    <a16:creationId xmlns:a16="http://schemas.microsoft.com/office/drawing/2014/main" id="{4D09699E-91D7-4AF3-9C52-B082570407D6}"/>
                  </a:ext>
                </a:extLst>
              </p:cNvPr>
              <p:cNvSpPr>
                <a:spLocks noEditPoints="1"/>
              </p:cNvSpPr>
              <p:nvPr/>
            </p:nvSpPr>
            <p:spPr bwMode="auto">
              <a:xfrm>
                <a:off x="3347" y="1309"/>
                <a:ext cx="490" cy="483"/>
              </a:xfrm>
              <a:custGeom>
                <a:avLst/>
                <a:gdLst>
                  <a:gd name="T0" fmla="*/ 87 w 183"/>
                  <a:gd name="T1" fmla="*/ 180 h 180"/>
                  <a:gd name="T2" fmla="*/ 56 w 183"/>
                  <a:gd name="T3" fmla="*/ 174 h 180"/>
                  <a:gd name="T4" fmla="*/ 10 w 183"/>
                  <a:gd name="T5" fmla="*/ 129 h 180"/>
                  <a:gd name="T6" fmla="*/ 9 w 183"/>
                  <a:gd name="T7" fmla="*/ 64 h 180"/>
                  <a:gd name="T8" fmla="*/ 119 w 183"/>
                  <a:gd name="T9" fmla="*/ 17 h 180"/>
                  <a:gd name="T10" fmla="*/ 165 w 183"/>
                  <a:gd name="T11" fmla="*/ 127 h 180"/>
                  <a:gd name="T12" fmla="*/ 165 w 183"/>
                  <a:gd name="T13" fmla="*/ 127 h 180"/>
                  <a:gd name="T14" fmla="*/ 87 w 183"/>
                  <a:gd name="T15" fmla="*/ 180 h 180"/>
                  <a:gd name="T16" fmla="*/ 87 w 183"/>
                  <a:gd name="T17" fmla="*/ 37 h 180"/>
                  <a:gd name="T18" fmla="*/ 32 w 183"/>
                  <a:gd name="T19" fmla="*/ 74 h 180"/>
                  <a:gd name="T20" fmla="*/ 33 w 183"/>
                  <a:gd name="T21" fmla="*/ 119 h 180"/>
                  <a:gd name="T22" fmla="*/ 65 w 183"/>
                  <a:gd name="T23" fmla="*/ 150 h 180"/>
                  <a:gd name="T24" fmla="*/ 142 w 183"/>
                  <a:gd name="T25" fmla="*/ 118 h 180"/>
                  <a:gd name="T26" fmla="*/ 142 w 183"/>
                  <a:gd name="T27" fmla="*/ 118 h 180"/>
                  <a:gd name="T28" fmla="*/ 109 w 183"/>
                  <a:gd name="T29" fmla="*/ 41 h 180"/>
                  <a:gd name="T30" fmla="*/ 87 w 183"/>
                  <a:gd name="T31" fmla="*/ 37 h 180"/>
                  <a:gd name="T32" fmla="*/ 154 w 183"/>
                  <a:gd name="T33" fmla="*/ 122 h 180"/>
                  <a:gd name="T34" fmla="*/ 154 w 183"/>
                  <a:gd name="T35"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80">
                    <a:moveTo>
                      <a:pt x="87" y="180"/>
                    </a:moveTo>
                    <a:cubicBezTo>
                      <a:pt x="77" y="180"/>
                      <a:pt x="66" y="178"/>
                      <a:pt x="56" y="174"/>
                    </a:cubicBezTo>
                    <a:cubicBezTo>
                      <a:pt x="35" y="166"/>
                      <a:pt x="18" y="150"/>
                      <a:pt x="10" y="129"/>
                    </a:cubicBezTo>
                    <a:cubicBezTo>
                      <a:pt x="1" y="108"/>
                      <a:pt x="0" y="85"/>
                      <a:pt x="9" y="64"/>
                    </a:cubicBezTo>
                    <a:cubicBezTo>
                      <a:pt x="26" y="21"/>
                      <a:pt x="75" y="0"/>
                      <a:pt x="119" y="17"/>
                    </a:cubicBezTo>
                    <a:cubicBezTo>
                      <a:pt x="162" y="35"/>
                      <a:pt x="183" y="84"/>
                      <a:pt x="165" y="127"/>
                    </a:cubicBezTo>
                    <a:cubicBezTo>
                      <a:pt x="165" y="127"/>
                      <a:pt x="165" y="127"/>
                      <a:pt x="165" y="127"/>
                    </a:cubicBezTo>
                    <a:cubicBezTo>
                      <a:pt x="152" y="160"/>
                      <a:pt x="121" y="180"/>
                      <a:pt x="87" y="180"/>
                    </a:cubicBezTo>
                    <a:close/>
                    <a:moveTo>
                      <a:pt x="87" y="37"/>
                    </a:moveTo>
                    <a:cubicBezTo>
                      <a:pt x="64" y="37"/>
                      <a:pt x="42" y="51"/>
                      <a:pt x="32" y="74"/>
                    </a:cubicBezTo>
                    <a:cubicBezTo>
                      <a:pt x="27" y="88"/>
                      <a:pt x="27" y="104"/>
                      <a:pt x="33" y="119"/>
                    </a:cubicBezTo>
                    <a:cubicBezTo>
                      <a:pt x="39" y="133"/>
                      <a:pt x="51" y="145"/>
                      <a:pt x="65" y="150"/>
                    </a:cubicBezTo>
                    <a:cubicBezTo>
                      <a:pt x="95" y="162"/>
                      <a:pt x="130" y="148"/>
                      <a:pt x="142" y="118"/>
                    </a:cubicBezTo>
                    <a:cubicBezTo>
                      <a:pt x="142" y="118"/>
                      <a:pt x="142" y="118"/>
                      <a:pt x="142" y="118"/>
                    </a:cubicBezTo>
                    <a:cubicBezTo>
                      <a:pt x="154" y="87"/>
                      <a:pt x="139" y="53"/>
                      <a:pt x="109" y="41"/>
                    </a:cubicBezTo>
                    <a:cubicBezTo>
                      <a:pt x="102" y="38"/>
                      <a:pt x="95" y="37"/>
                      <a:pt x="87" y="37"/>
                    </a:cubicBezTo>
                    <a:close/>
                    <a:moveTo>
                      <a:pt x="154" y="122"/>
                    </a:moveTo>
                    <a:cubicBezTo>
                      <a:pt x="154" y="122"/>
                      <a:pt x="154" y="122"/>
                      <a:pt x="15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53" name="Freeform 40">
                <a:extLst>
                  <a:ext uri="{FF2B5EF4-FFF2-40B4-BE49-F238E27FC236}">
                    <a16:creationId xmlns:a16="http://schemas.microsoft.com/office/drawing/2014/main" id="{50E7E458-3098-4D95-A92A-71330553A6EC}"/>
                  </a:ext>
                </a:extLst>
              </p:cNvPr>
              <p:cNvSpPr>
                <a:spLocks/>
              </p:cNvSpPr>
              <p:nvPr/>
            </p:nvSpPr>
            <p:spPr bwMode="auto">
              <a:xfrm>
                <a:off x="4344" y="2228"/>
                <a:ext cx="70" cy="534"/>
              </a:xfrm>
              <a:custGeom>
                <a:avLst/>
                <a:gdLst>
                  <a:gd name="T0" fmla="*/ 13 w 26"/>
                  <a:gd name="T1" fmla="*/ 199 h 199"/>
                  <a:gd name="T2" fmla="*/ 0 w 26"/>
                  <a:gd name="T3" fmla="*/ 186 h 199"/>
                  <a:gd name="T4" fmla="*/ 0 w 26"/>
                  <a:gd name="T5" fmla="*/ 13 h 199"/>
                  <a:gd name="T6" fmla="*/ 13 w 26"/>
                  <a:gd name="T7" fmla="*/ 0 h 199"/>
                  <a:gd name="T8" fmla="*/ 26 w 26"/>
                  <a:gd name="T9" fmla="*/ 13 h 199"/>
                  <a:gd name="T10" fmla="*/ 26 w 26"/>
                  <a:gd name="T11" fmla="*/ 186 h 199"/>
                  <a:gd name="T12" fmla="*/ 13 w 26"/>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26" h="199">
                    <a:moveTo>
                      <a:pt x="13" y="199"/>
                    </a:moveTo>
                    <a:cubicBezTo>
                      <a:pt x="6" y="199"/>
                      <a:pt x="0" y="193"/>
                      <a:pt x="0" y="186"/>
                    </a:cubicBezTo>
                    <a:cubicBezTo>
                      <a:pt x="0" y="13"/>
                      <a:pt x="0" y="13"/>
                      <a:pt x="0" y="13"/>
                    </a:cubicBezTo>
                    <a:cubicBezTo>
                      <a:pt x="0" y="6"/>
                      <a:pt x="6" y="0"/>
                      <a:pt x="13" y="0"/>
                    </a:cubicBezTo>
                    <a:cubicBezTo>
                      <a:pt x="20" y="0"/>
                      <a:pt x="26" y="6"/>
                      <a:pt x="26" y="13"/>
                    </a:cubicBezTo>
                    <a:cubicBezTo>
                      <a:pt x="26" y="186"/>
                      <a:pt x="26" y="186"/>
                      <a:pt x="26" y="186"/>
                    </a:cubicBezTo>
                    <a:cubicBezTo>
                      <a:pt x="26" y="193"/>
                      <a:pt x="20" y="199"/>
                      <a:pt x="1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54" name="Freeform 41">
                <a:extLst>
                  <a:ext uri="{FF2B5EF4-FFF2-40B4-BE49-F238E27FC236}">
                    <a16:creationId xmlns:a16="http://schemas.microsoft.com/office/drawing/2014/main" id="{FFAAA73B-2BA1-44AE-84F2-FC314D1D2122}"/>
                  </a:ext>
                </a:extLst>
              </p:cNvPr>
              <p:cNvSpPr>
                <a:spLocks/>
              </p:cNvSpPr>
              <p:nvPr/>
            </p:nvSpPr>
            <p:spPr bwMode="auto">
              <a:xfrm>
                <a:off x="3355" y="2571"/>
                <a:ext cx="67" cy="416"/>
              </a:xfrm>
              <a:custGeom>
                <a:avLst/>
                <a:gdLst>
                  <a:gd name="T0" fmla="*/ 12 w 25"/>
                  <a:gd name="T1" fmla="*/ 155 h 155"/>
                  <a:gd name="T2" fmla="*/ 0 w 25"/>
                  <a:gd name="T3" fmla="*/ 143 h 155"/>
                  <a:gd name="T4" fmla="*/ 0 w 25"/>
                  <a:gd name="T5" fmla="*/ 13 h 155"/>
                  <a:gd name="T6" fmla="*/ 12 w 25"/>
                  <a:gd name="T7" fmla="*/ 0 h 155"/>
                  <a:gd name="T8" fmla="*/ 25 w 25"/>
                  <a:gd name="T9" fmla="*/ 13 h 155"/>
                  <a:gd name="T10" fmla="*/ 25 w 25"/>
                  <a:gd name="T11" fmla="*/ 143 h 155"/>
                  <a:gd name="T12" fmla="*/ 12 w 25"/>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25" h="155">
                    <a:moveTo>
                      <a:pt x="12" y="155"/>
                    </a:moveTo>
                    <a:cubicBezTo>
                      <a:pt x="5" y="155"/>
                      <a:pt x="0" y="150"/>
                      <a:pt x="0" y="143"/>
                    </a:cubicBezTo>
                    <a:cubicBezTo>
                      <a:pt x="0" y="13"/>
                      <a:pt x="0" y="13"/>
                      <a:pt x="0" y="13"/>
                    </a:cubicBezTo>
                    <a:cubicBezTo>
                      <a:pt x="0" y="6"/>
                      <a:pt x="5" y="0"/>
                      <a:pt x="12" y="0"/>
                    </a:cubicBezTo>
                    <a:cubicBezTo>
                      <a:pt x="19" y="0"/>
                      <a:pt x="25" y="6"/>
                      <a:pt x="25" y="13"/>
                    </a:cubicBezTo>
                    <a:cubicBezTo>
                      <a:pt x="25" y="143"/>
                      <a:pt x="25" y="143"/>
                      <a:pt x="25" y="143"/>
                    </a:cubicBezTo>
                    <a:cubicBezTo>
                      <a:pt x="25" y="150"/>
                      <a:pt x="19" y="155"/>
                      <a:pt x="12"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55" name="Freeform 42">
                <a:extLst>
                  <a:ext uri="{FF2B5EF4-FFF2-40B4-BE49-F238E27FC236}">
                    <a16:creationId xmlns:a16="http://schemas.microsoft.com/office/drawing/2014/main" id="{5CE2397E-025E-42FD-8B57-4F289AD261A8}"/>
                  </a:ext>
                </a:extLst>
              </p:cNvPr>
              <p:cNvSpPr>
                <a:spLocks noEditPoints="1"/>
              </p:cNvSpPr>
              <p:nvPr/>
            </p:nvSpPr>
            <p:spPr bwMode="auto">
              <a:xfrm>
                <a:off x="3148" y="2014"/>
                <a:ext cx="1387" cy="643"/>
              </a:xfrm>
              <a:custGeom>
                <a:avLst/>
                <a:gdLst>
                  <a:gd name="T0" fmla="*/ 13 w 517"/>
                  <a:gd name="T1" fmla="*/ 240 h 240"/>
                  <a:gd name="T2" fmla="*/ 5 w 517"/>
                  <a:gd name="T3" fmla="*/ 238 h 240"/>
                  <a:gd name="T4" fmla="*/ 0 w 517"/>
                  <a:gd name="T5" fmla="*/ 227 h 240"/>
                  <a:gd name="T6" fmla="*/ 0 w 517"/>
                  <a:gd name="T7" fmla="*/ 166 h 240"/>
                  <a:gd name="T8" fmla="*/ 9 w 517"/>
                  <a:gd name="T9" fmla="*/ 154 h 240"/>
                  <a:gd name="T10" fmla="*/ 500 w 517"/>
                  <a:gd name="T11" fmla="*/ 1 h 240"/>
                  <a:gd name="T12" fmla="*/ 511 w 517"/>
                  <a:gd name="T13" fmla="*/ 3 h 240"/>
                  <a:gd name="T14" fmla="*/ 517 w 517"/>
                  <a:gd name="T15" fmla="*/ 13 h 240"/>
                  <a:gd name="T16" fmla="*/ 517 w 517"/>
                  <a:gd name="T17" fmla="*/ 75 h 240"/>
                  <a:gd name="T18" fmla="*/ 508 w 517"/>
                  <a:gd name="T19" fmla="*/ 87 h 240"/>
                  <a:gd name="T20" fmla="*/ 16 w 517"/>
                  <a:gd name="T21" fmla="*/ 240 h 240"/>
                  <a:gd name="T22" fmla="*/ 13 w 517"/>
                  <a:gd name="T23" fmla="*/ 240 h 240"/>
                  <a:gd name="T24" fmla="*/ 25 w 517"/>
                  <a:gd name="T25" fmla="*/ 175 h 240"/>
                  <a:gd name="T26" fmla="*/ 25 w 517"/>
                  <a:gd name="T27" fmla="*/ 210 h 240"/>
                  <a:gd name="T28" fmla="*/ 491 w 517"/>
                  <a:gd name="T29" fmla="*/ 65 h 240"/>
                  <a:gd name="T30" fmla="*/ 491 w 517"/>
                  <a:gd name="T31" fmla="*/ 31 h 240"/>
                  <a:gd name="T32" fmla="*/ 25 w 517"/>
                  <a:gd name="T33" fmla="*/ 175 h 240"/>
                  <a:gd name="T34" fmla="*/ 504 w 517"/>
                  <a:gd name="T35" fmla="*/ 75 h 240"/>
                  <a:gd name="T36" fmla="*/ 504 w 517"/>
                  <a:gd name="T37" fmla="*/ 7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 h="240">
                    <a:moveTo>
                      <a:pt x="13" y="240"/>
                    </a:moveTo>
                    <a:cubicBezTo>
                      <a:pt x="10" y="240"/>
                      <a:pt x="7" y="239"/>
                      <a:pt x="5" y="238"/>
                    </a:cubicBezTo>
                    <a:cubicBezTo>
                      <a:pt x="2" y="235"/>
                      <a:pt x="0" y="232"/>
                      <a:pt x="0" y="227"/>
                    </a:cubicBezTo>
                    <a:cubicBezTo>
                      <a:pt x="0" y="166"/>
                      <a:pt x="0" y="166"/>
                      <a:pt x="0" y="166"/>
                    </a:cubicBezTo>
                    <a:cubicBezTo>
                      <a:pt x="0" y="160"/>
                      <a:pt x="3" y="155"/>
                      <a:pt x="9" y="154"/>
                    </a:cubicBezTo>
                    <a:cubicBezTo>
                      <a:pt x="500" y="1"/>
                      <a:pt x="500" y="1"/>
                      <a:pt x="500" y="1"/>
                    </a:cubicBezTo>
                    <a:cubicBezTo>
                      <a:pt x="504" y="0"/>
                      <a:pt x="508" y="1"/>
                      <a:pt x="511" y="3"/>
                    </a:cubicBezTo>
                    <a:cubicBezTo>
                      <a:pt x="515" y="5"/>
                      <a:pt x="517" y="9"/>
                      <a:pt x="517" y="13"/>
                    </a:cubicBezTo>
                    <a:cubicBezTo>
                      <a:pt x="517" y="75"/>
                      <a:pt x="517" y="75"/>
                      <a:pt x="517" y="75"/>
                    </a:cubicBezTo>
                    <a:cubicBezTo>
                      <a:pt x="517" y="80"/>
                      <a:pt x="513" y="85"/>
                      <a:pt x="508" y="87"/>
                    </a:cubicBezTo>
                    <a:cubicBezTo>
                      <a:pt x="16" y="240"/>
                      <a:pt x="16" y="240"/>
                      <a:pt x="16" y="240"/>
                    </a:cubicBezTo>
                    <a:cubicBezTo>
                      <a:pt x="15" y="240"/>
                      <a:pt x="14" y="240"/>
                      <a:pt x="13" y="240"/>
                    </a:cubicBezTo>
                    <a:close/>
                    <a:moveTo>
                      <a:pt x="25" y="175"/>
                    </a:moveTo>
                    <a:cubicBezTo>
                      <a:pt x="25" y="210"/>
                      <a:pt x="25" y="210"/>
                      <a:pt x="25" y="210"/>
                    </a:cubicBezTo>
                    <a:cubicBezTo>
                      <a:pt x="491" y="65"/>
                      <a:pt x="491" y="65"/>
                      <a:pt x="491" y="65"/>
                    </a:cubicBezTo>
                    <a:cubicBezTo>
                      <a:pt x="491" y="31"/>
                      <a:pt x="491" y="31"/>
                      <a:pt x="491" y="31"/>
                    </a:cubicBezTo>
                    <a:lnTo>
                      <a:pt x="25" y="175"/>
                    </a:lnTo>
                    <a:close/>
                    <a:moveTo>
                      <a:pt x="504" y="75"/>
                    </a:moveTo>
                    <a:cubicBezTo>
                      <a:pt x="504" y="75"/>
                      <a:pt x="504" y="75"/>
                      <a:pt x="504"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56" name="Freeform 43">
                <a:extLst>
                  <a:ext uri="{FF2B5EF4-FFF2-40B4-BE49-F238E27FC236}">
                    <a16:creationId xmlns:a16="http://schemas.microsoft.com/office/drawing/2014/main" id="{5E2A2425-183D-450E-9939-5DEDEDFDFE56}"/>
                  </a:ext>
                </a:extLst>
              </p:cNvPr>
              <p:cNvSpPr>
                <a:spLocks/>
              </p:cNvSpPr>
              <p:nvPr/>
            </p:nvSpPr>
            <p:spPr bwMode="auto">
              <a:xfrm>
                <a:off x="3805" y="1725"/>
                <a:ext cx="70" cy="535"/>
              </a:xfrm>
              <a:custGeom>
                <a:avLst/>
                <a:gdLst>
                  <a:gd name="T0" fmla="*/ 13 w 26"/>
                  <a:gd name="T1" fmla="*/ 200 h 200"/>
                  <a:gd name="T2" fmla="*/ 0 w 26"/>
                  <a:gd name="T3" fmla="*/ 187 h 200"/>
                  <a:gd name="T4" fmla="*/ 0 w 26"/>
                  <a:gd name="T5" fmla="*/ 12 h 200"/>
                  <a:gd name="T6" fmla="*/ 13 w 26"/>
                  <a:gd name="T7" fmla="*/ 0 h 200"/>
                  <a:gd name="T8" fmla="*/ 26 w 26"/>
                  <a:gd name="T9" fmla="*/ 12 h 200"/>
                  <a:gd name="T10" fmla="*/ 26 w 26"/>
                  <a:gd name="T11" fmla="*/ 187 h 200"/>
                  <a:gd name="T12" fmla="*/ 13 w 26"/>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26" h="200">
                    <a:moveTo>
                      <a:pt x="13" y="200"/>
                    </a:moveTo>
                    <a:cubicBezTo>
                      <a:pt x="6" y="200"/>
                      <a:pt x="0" y="194"/>
                      <a:pt x="0" y="187"/>
                    </a:cubicBezTo>
                    <a:cubicBezTo>
                      <a:pt x="0" y="12"/>
                      <a:pt x="0" y="12"/>
                      <a:pt x="0" y="12"/>
                    </a:cubicBezTo>
                    <a:cubicBezTo>
                      <a:pt x="0" y="5"/>
                      <a:pt x="6" y="0"/>
                      <a:pt x="13" y="0"/>
                    </a:cubicBezTo>
                    <a:cubicBezTo>
                      <a:pt x="20" y="0"/>
                      <a:pt x="26" y="5"/>
                      <a:pt x="26" y="12"/>
                    </a:cubicBezTo>
                    <a:cubicBezTo>
                      <a:pt x="26" y="187"/>
                      <a:pt x="26" y="187"/>
                      <a:pt x="26" y="187"/>
                    </a:cubicBezTo>
                    <a:cubicBezTo>
                      <a:pt x="26" y="194"/>
                      <a:pt x="20" y="200"/>
                      <a:pt x="13"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57" name="Freeform 44">
                <a:extLst>
                  <a:ext uri="{FF2B5EF4-FFF2-40B4-BE49-F238E27FC236}">
                    <a16:creationId xmlns:a16="http://schemas.microsoft.com/office/drawing/2014/main" id="{528D6478-DE12-4D97-B664-D33746AF0B93}"/>
                  </a:ext>
                </a:extLst>
              </p:cNvPr>
              <p:cNvSpPr>
                <a:spLocks noEditPoints="1"/>
              </p:cNvSpPr>
              <p:nvPr/>
            </p:nvSpPr>
            <p:spPr bwMode="auto">
              <a:xfrm>
                <a:off x="3674" y="1518"/>
                <a:ext cx="700" cy="429"/>
              </a:xfrm>
              <a:custGeom>
                <a:avLst/>
                <a:gdLst>
                  <a:gd name="T0" fmla="*/ 212 w 261"/>
                  <a:gd name="T1" fmla="*/ 160 h 160"/>
                  <a:gd name="T2" fmla="*/ 196 w 261"/>
                  <a:gd name="T3" fmla="*/ 157 h 160"/>
                  <a:gd name="T4" fmla="*/ 9 w 261"/>
                  <a:gd name="T5" fmla="*/ 82 h 160"/>
                  <a:gd name="T6" fmla="*/ 1 w 261"/>
                  <a:gd name="T7" fmla="*/ 73 h 160"/>
                  <a:gd name="T8" fmla="*/ 5 w 261"/>
                  <a:gd name="T9" fmla="*/ 61 h 160"/>
                  <a:gd name="T10" fmla="*/ 20 w 261"/>
                  <a:gd name="T11" fmla="*/ 40 h 160"/>
                  <a:gd name="T12" fmla="*/ 24 w 261"/>
                  <a:gd name="T13" fmla="*/ 14 h 160"/>
                  <a:gd name="T14" fmla="*/ 29 w 261"/>
                  <a:gd name="T15" fmla="*/ 3 h 160"/>
                  <a:gd name="T16" fmla="*/ 41 w 261"/>
                  <a:gd name="T17" fmla="*/ 1 h 160"/>
                  <a:gd name="T18" fmla="*/ 228 w 261"/>
                  <a:gd name="T19" fmla="*/ 76 h 160"/>
                  <a:gd name="T20" fmla="*/ 228 w 261"/>
                  <a:gd name="T21" fmla="*/ 76 h 160"/>
                  <a:gd name="T22" fmla="*/ 253 w 261"/>
                  <a:gd name="T23" fmla="*/ 133 h 160"/>
                  <a:gd name="T24" fmla="*/ 212 w 261"/>
                  <a:gd name="T25" fmla="*/ 160 h 160"/>
                  <a:gd name="T26" fmla="*/ 35 w 261"/>
                  <a:gd name="T27" fmla="*/ 65 h 160"/>
                  <a:gd name="T28" fmla="*/ 206 w 261"/>
                  <a:gd name="T29" fmla="*/ 133 h 160"/>
                  <a:gd name="T30" fmla="*/ 229 w 261"/>
                  <a:gd name="T31" fmla="*/ 123 h 160"/>
                  <a:gd name="T32" fmla="*/ 219 w 261"/>
                  <a:gd name="T33" fmla="*/ 100 h 160"/>
                  <a:gd name="T34" fmla="*/ 48 w 261"/>
                  <a:gd name="T35" fmla="*/ 32 h 160"/>
                  <a:gd name="T36" fmla="*/ 43 w 261"/>
                  <a:gd name="T37" fmla="*/ 49 h 160"/>
                  <a:gd name="T38" fmla="*/ 35 w 261"/>
                  <a:gd name="T39"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160">
                    <a:moveTo>
                      <a:pt x="212" y="160"/>
                    </a:moveTo>
                    <a:cubicBezTo>
                      <a:pt x="207" y="160"/>
                      <a:pt x="201" y="159"/>
                      <a:pt x="196" y="157"/>
                    </a:cubicBezTo>
                    <a:cubicBezTo>
                      <a:pt x="9" y="82"/>
                      <a:pt x="9" y="82"/>
                      <a:pt x="9" y="82"/>
                    </a:cubicBezTo>
                    <a:cubicBezTo>
                      <a:pt x="5" y="80"/>
                      <a:pt x="2" y="77"/>
                      <a:pt x="1" y="73"/>
                    </a:cubicBezTo>
                    <a:cubicBezTo>
                      <a:pt x="0" y="68"/>
                      <a:pt x="2" y="64"/>
                      <a:pt x="5" y="61"/>
                    </a:cubicBezTo>
                    <a:cubicBezTo>
                      <a:pt x="12" y="55"/>
                      <a:pt x="17" y="48"/>
                      <a:pt x="20" y="40"/>
                    </a:cubicBezTo>
                    <a:cubicBezTo>
                      <a:pt x="23" y="31"/>
                      <a:pt x="25" y="23"/>
                      <a:pt x="24" y="14"/>
                    </a:cubicBezTo>
                    <a:cubicBezTo>
                      <a:pt x="24" y="10"/>
                      <a:pt x="26" y="5"/>
                      <a:pt x="29" y="3"/>
                    </a:cubicBezTo>
                    <a:cubicBezTo>
                      <a:pt x="33" y="0"/>
                      <a:pt x="37" y="0"/>
                      <a:pt x="41" y="1"/>
                    </a:cubicBezTo>
                    <a:cubicBezTo>
                      <a:pt x="228" y="76"/>
                      <a:pt x="228" y="76"/>
                      <a:pt x="228" y="76"/>
                    </a:cubicBezTo>
                    <a:cubicBezTo>
                      <a:pt x="228" y="76"/>
                      <a:pt x="228" y="76"/>
                      <a:pt x="228" y="76"/>
                    </a:cubicBezTo>
                    <a:cubicBezTo>
                      <a:pt x="251" y="85"/>
                      <a:pt x="261" y="111"/>
                      <a:pt x="253" y="133"/>
                    </a:cubicBezTo>
                    <a:cubicBezTo>
                      <a:pt x="246" y="150"/>
                      <a:pt x="229" y="160"/>
                      <a:pt x="212" y="160"/>
                    </a:cubicBezTo>
                    <a:close/>
                    <a:moveTo>
                      <a:pt x="35" y="65"/>
                    </a:moveTo>
                    <a:cubicBezTo>
                      <a:pt x="206" y="133"/>
                      <a:pt x="206" y="133"/>
                      <a:pt x="206" y="133"/>
                    </a:cubicBezTo>
                    <a:cubicBezTo>
                      <a:pt x="215" y="137"/>
                      <a:pt x="225" y="133"/>
                      <a:pt x="229" y="123"/>
                    </a:cubicBezTo>
                    <a:cubicBezTo>
                      <a:pt x="233" y="114"/>
                      <a:pt x="228" y="104"/>
                      <a:pt x="219" y="100"/>
                    </a:cubicBezTo>
                    <a:cubicBezTo>
                      <a:pt x="48" y="32"/>
                      <a:pt x="48" y="32"/>
                      <a:pt x="48" y="32"/>
                    </a:cubicBezTo>
                    <a:cubicBezTo>
                      <a:pt x="47" y="38"/>
                      <a:pt x="46" y="43"/>
                      <a:pt x="43" y="49"/>
                    </a:cubicBezTo>
                    <a:cubicBezTo>
                      <a:pt x="41" y="55"/>
                      <a:pt x="38" y="60"/>
                      <a:pt x="3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grpSp>
      </p:grpSp>
      <p:pic>
        <p:nvPicPr>
          <p:cNvPr id="58" name="Picture 57">
            <a:extLst>
              <a:ext uri="{FF2B5EF4-FFF2-40B4-BE49-F238E27FC236}">
                <a16:creationId xmlns:a16="http://schemas.microsoft.com/office/drawing/2014/main" id="{48C5536C-8655-4D9E-9928-C0D3F5B7F7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76" y="6258906"/>
            <a:ext cx="1487941" cy="659670"/>
          </a:xfrm>
          <a:prstGeom prst="rect">
            <a:avLst/>
          </a:prstGeom>
        </p:spPr>
      </p:pic>
    </p:spTree>
    <p:extLst>
      <p:ext uri="{BB962C8B-B14F-4D97-AF65-F5344CB8AC3E}">
        <p14:creationId xmlns:p14="http://schemas.microsoft.com/office/powerpoint/2010/main" val="26840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B593DC-D262-4997-9A49-AF8584EB6546}"/>
              </a:ext>
            </a:extLst>
          </p:cNvPr>
          <p:cNvSpPr/>
          <p:nvPr/>
        </p:nvSpPr>
        <p:spPr>
          <a:xfrm>
            <a:off x="-3545" y="992777"/>
            <a:ext cx="12192000" cy="514220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D0974080-1A20-4822-88B7-B2920A94D1D1}"/>
              </a:ext>
            </a:extLst>
          </p:cNvPr>
          <p:cNvSpPr>
            <a:spLocks noGrp="1"/>
          </p:cNvSpPr>
          <p:nvPr>
            <p:ph type="title"/>
          </p:nvPr>
        </p:nvSpPr>
        <p:spPr>
          <a:xfrm>
            <a:off x="340283" y="0"/>
            <a:ext cx="11358563" cy="1003300"/>
          </a:xfrm>
        </p:spPr>
        <p:txBody>
          <a:bodyPr anchor="ctr">
            <a:normAutofit/>
          </a:bodyPr>
          <a:lstStyle/>
          <a:p>
            <a:pPr>
              <a:lnSpc>
                <a:spcPct val="100000"/>
              </a:lnSpc>
            </a:pPr>
            <a:r>
              <a:rPr lang="en-NZ" sz="2400" b="1" dirty="0"/>
              <a:t>In the lead in to COVID-19 Alert Level 4, New Zealand’s public sector agencies were favourably positioned with unprecedented levels of </a:t>
            </a:r>
            <a:r>
              <a:rPr lang="en-NZ" sz="2400" b="1" dirty="0">
                <a:solidFill>
                  <a:srgbClr val="698940"/>
                </a:solidFill>
              </a:rPr>
              <a:t>trust</a:t>
            </a:r>
            <a:r>
              <a:rPr lang="en-NZ" sz="2400" b="1" dirty="0"/>
              <a:t>.</a:t>
            </a:r>
          </a:p>
        </p:txBody>
      </p:sp>
      <p:sp>
        <p:nvSpPr>
          <p:cNvPr id="44" name="TextBox 43">
            <a:extLst>
              <a:ext uri="{FF2B5EF4-FFF2-40B4-BE49-F238E27FC236}">
                <a16:creationId xmlns:a16="http://schemas.microsoft.com/office/drawing/2014/main" id="{7B4E4FE5-51B6-479A-8D42-E9A182A61C10}"/>
              </a:ext>
            </a:extLst>
          </p:cNvPr>
          <p:cNvSpPr txBox="1"/>
          <p:nvPr/>
        </p:nvSpPr>
        <p:spPr>
          <a:xfrm>
            <a:off x="1721988" y="6321751"/>
            <a:ext cx="3316737" cy="338554"/>
          </a:xfrm>
          <a:prstGeom prst="rect">
            <a:avLst/>
          </a:prstGeom>
          <a:noFill/>
        </p:spPr>
        <p:txBody>
          <a:bodyPr wrap="square" rtlCol="0">
            <a:spAutoFit/>
          </a:bodyPr>
          <a:lstStyle/>
          <a:p>
            <a:pPr fontAlgn="ctr"/>
            <a:r>
              <a:rPr lang="en-NZ" sz="800" dirty="0">
                <a:solidFill>
                  <a:srgbClr val="333F50"/>
                </a:solidFill>
              </a:rPr>
              <a:t>Footnote: average trust attribute scores for the 35 agencies who have been measured since 2017</a:t>
            </a:r>
          </a:p>
        </p:txBody>
      </p:sp>
      <p:grpSp>
        <p:nvGrpSpPr>
          <p:cNvPr id="23" name="Group 22">
            <a:extLst>
              <a:ext uri="{FF2B5EF4-FFF2-40B4-BE49-F238E27FC236}">
                <a16:creationId xmlns:a16="http://schemas.microsoft.com/office/drawing/2014/main" id="{1917C1AA-F224-4F05-8B40-9D914AA34E71}"/>
              </a:ext>
            </a:extLst>
          </p:cNvPr>
          <p:cNvGrpSpPr/>
          <p:nvPr/>
        </p:nvGrpSpPr>
        <p:grpSpPr>
          <a:xfrm>
            <a:off x="281044" y="1219902"/>
            <a:ext cx="5814956" cy="2354315"/>
            <a:chOff x="281044" y="1468748"/>
            <a:chExt cx="5134822" cy="2133874"/>
          </a:xfrm>
        </p:grpSpPr>
        <p:graphicFrame>
          <p:nvGraphicFramePr>
            <p:cNvPr id="17" name="Chart 16">
              <a:extLst>
                <a:ext uri="{FF2B5EF4-FFF2-40B4-BE49-F238E27FC236}">
                  <a16:creationId xmlns:a16="http://schemas.microsoft.com/office/drawing/2014/main" id="{59E54752-3C80-4A48-8288-6EEBC0260935}"/>
                </a:ext>
              </a:extLst>
            </p:cNvPr>
            <p:cNvGraphicFramePr/>
            <p:nvPr/>
          </p:nvGraphicFramePr>
          <p:xfrm>
            <a:off x="281044" y="1748604"/>
            <a:ext cx="5134822" cy="1854018"/>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CECF6646-C154-428A-B3D0-9C3F614FAAFE}"/>
                </a:ext>
              </a:extLst>
            </p:cNvPr>
            <p:cNvSpPr/>
            <p:nvPr/>
          </p:nvSpPr>
          <p:spPr>
            <a:xfrm>
              <a:off x="409303" y="1468748"/>
              <a:ext cx="4868091" cy="276999"/>
            </a:xfrm>
            <a:prstGeom prst="rect">
              <a:avLst/>
            </a:prstGeom>
            <a:solidFill>
              <a:srgbClr val="698940"/>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dirty="0">
                  <a:solidFill>
                    <a:schemeClr val="bg1"/>
                  </a:solidFill>
                </a:rPr>
                <a:t> Listens to the public’s point of view </a:t>
              </a:r>
            </a:p>
          </p:txBody>
        </p:sp>
        <p:cxnSp>
          <p:nvCxnSpPr>
            <p:cNvPr id="10" name="Straight Connector 9">
              <a:extLst>
                <a:ext uri="{FF2B5EF4-FFF2-40B4-BE49-F238E27FC236}">
                  <a16:creationId xmlns:a16="http://schemas.microsoft.com/office/drawing/2014/main" id="{3E1DBED9-E9E1-4EC6-A01B-563D50D1906A}"/>
                </a:ext>
              </a:extLst>
            </p:cNvPr>
            <p:cNvCxnSpPr>
              <a:cxnSpLocks/>
            </p:cNvCxnSpPr>
            <p:nvPr/>
          </p:nvCxnSpPr>
          <p:spPr>
            <a:xfrm>
              <a:off x="2839150" y="1900299"/>
              <a:ext cx="9305" cy="1391542"/>
            </a:xfrm>
            <a:prstGeom prst="line">
              <a:avLst/>
            </a:prstGeom>
            <a:ln>
              <a:solidFill>
                <a:srgbClr val="333F5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4D7167-5CD3-4A90-AB77-2B83A84C0E5A}"/>
                </a:ext>
              </a:extLst>
            </p:cNvPr>
            <p:cNvSpPr txBox="1"/>
            <p:nvPr/>
          </p:nvSpPr>
          <p:spPr>
            <a:xfrm>
              <a:off x="994092" y="1952553"/>
              <a:ext cx="1257297" cy="261610"/>
            </a:xfrm>
            <a:prstGeom prst="rect">
              <a:avLst/>
            </a:prstGeom>
            <a:noFill/>
          </p:spPr>
          <p:txBody>
            <a:bodyPr wrap="square" rtlCol="0">
              <a:spAutoFit/>
            </a:bodyPr>
            <a:lstStyle/>
            <a:p>
              <a:pPr algn="ctr"/>
              <a:r>
                <a:rPr lang="en-NZ" sz="1100" dirty="0"/>
                <a:t>% agree</a:t>
              </a:r>
            </a:p>
          </p:txBody>
        </p:sp>
        <p:sp>
          <p:nvSpPr>
            <p:cNvPr id="26" name="TextBox 25">
              <a:extLst>
                <a:ext uri="{FF2B5EF4-FFF2-40B4-BE49-F238E27FC236}">
                  <a16:creationId xmlns:a16="http://schemas.microsoft.com/office/drawing/2014/main" id="{C71CD58F-AD58-4902-B31A-472B8553B865}"/>
                </a:ext>
              </a:extLst>
            </p:cNvPr>
            <p:cNvSpPr txBox="1"/>
            <p:nvPr/>
          </p:nvSpPr>
          <p:spPr>
            <a:xfrm>
              <a:off x="3436216" y="1952553"/>
              <a:ext cx="1257297" cy="261610"/>
            </a:xfrm>
            <a:prstGeom prst="rect">
              <a:avLst/>
            </a:prstGeom>
            <a:noFill/>
          </p:spPr>
          <p:txBody>
            <a:bodyPr wrap="square" rtlCol="0">
              <a:spAutoFit/>
            </a:bodyPr>
            <a:lstStyle/>
            <a:p>
              <a:pPr algn="ctr"/>
              <a:r>
                <a:rPr lang="en-NZ" sz="1100" dirty="0"/>
                <a:t>% disagree</a:t>
              </a:r>
            </a:p>
          </p:txBody>
        </p:sp>
      </p:grpSp>
      <p:grpSp>
        <p:nvGrpSpPr>
          <p:cNvPr id="51" name="Group 50">
            <a:extLst>
              <a:ext uri="{FF2B5EF4-FFF2-40B4-BE49-F238E27FC236}">
                <a16:creationId xmlns:a16="http://schemas.microsoft.com/office/drawing/2014/main" id="{599135BF-C793-4B2A-B1DD-44A5E8E7314F}"/>
              </a:ext>
            </a:extLst>
          </p:cNvPr>
          <p:cNvGrpSpPr/>
          <p:nvPr/>
        </p:nvGrpSpPr>
        <p:grpSpPr>
          <a:xfrm>
            <a:off x="6092455" y="1219902"/>
            <a:ext cx="5814956" cy="2354315"/>
            <a:chOff x="281044" y="1468748"/>
            <a:chExt cx="5134822" cy="2133874"/>
          </a:xfrm>
        </p:grpSpPr>
        <p:graphicFrame>
          <p:nvGraphicFramePr>
            <p:cNvPr id="52" name="Chart 51">
              <a:extLst>
                <a:ext uri="{FF2B5EF4-FFF2-40B4-BE49-F238E27FC236}">
                  <a16:creationId xmlns:a16="http://schemas.microsoft.com/office/drawing/2014/main" id="{50975062-8673-4A26-B353-38DDC70965DE}"/>
                </a:ext>
              </a:extLst>
            </p:cNvPr>
            <p:cNvGraphicFramePr/>
            <p:nvPr/>
          </p:nvGraphicFramePr>
          <p:xfrm>
            <a:off x="281044" y="1748604"/>
            <a:ext cx="5134822" cy="1854018"/>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C2CD1A17-0ED1-46FC-B21C-1FC9C8D4A990}"/>
                </a:ext>
              </a:extLst>
            </p:cNvPr>
            <p:cNvSpPr/>
            <p:nvPr/>
          </p:nvSpPr>
          <p:spPr>
            <a:xfrm>
              <a:off x="409303" y="1468748"/>
              <a:ext cx="4868091" cy="251063"/>
            </a:xfrm>
            <a:prstGeom prst="rect">
              <a:avLst/>
            </a:prstGeom>
            <a:solidFill>
              <a:srgbClr val="698940"/>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dirty="0">
                  <a:solidFill>
                    <a:schemeClr val="bg1"/>
                  </a:solidFill>
                </a:rPr>
                <a:t>  Is trustworthy </a:t>
              </a:r>
            </a:p>
          </p:txBody>
        </p:sp>
        <p:cxnSp>
          <p:nvCxnSpPr>
            <p:cNvPr id="54" name="Straight Connector 53">
              <a:extLst>
                <a:ext uri="{FF2B5EF4-FFF2-40B4-BE49-F238E27FC236}">
                  <a16:creationId xmlns:a16="http://schemas.microsoft.com/office/drawing/2014/main" id="{F232A2D2-FEEF-422A-A3F8-B625ACBD21E0}"/>
                </a:ext>
              </a:extLst>
            </p:cNvPr>
            <p:cNvCxnSpPr>
              <a:cxnSpLocks/>
            </p:cNvCxnSpPr>
            <p:nvPr/>
          </p:nvCxnSpPr>
          <p:spPr>
            <a:xfrm>
              <a:off x="2839150" y="1900299"/>
              <a:ext cx="9305" cy="1391542"/>
            </a:xfrm>
            <a:prstGeom prst="line">
              <a:avLst/>
            </a:prstGeom>
            <a:ln>
              <a:solidFill>
                <a:srgbClr val="333F50"/>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11539C0-850B-4689-A5F2-2F6790485A16}"/>
                </a:ext>
              </a:extLst>
            </p:cNvPr>
            <p:cNvSpPr txBox="1"/>
            <p:nvPr/>
          </p:nvSpPr>
          <p:spPr>
            <a:xfrm>
              <a:off x="994092" y="1952553"/>
              <a:ext cx="1257297" cy="261610"/>
            </a:xfrm>
            <a:prstGeom prst="rect">
              <a:avLst/>
            </a:prstGeom>
            <a:noFill/>
          </p:spPr>
          <p:txBody>
            <a:bodyPr wrap="square" rtlCol="0">
              <a:spAutoFit/>
            </a:bodyPr>
            <a:lstStyle/>
            <a:p>
              <a:pPr algn="ctr"/>
              <a:r>
                <a:rPr lang="en-NZ" sz="1100" dirty="0"/>
                <a:t>% agree</a:t>
              </a:r>
            </a:p>
          </p:txBody>
        </p:sp>
        <p:sp>
          <p:nvSpPr>
            <p:cNvPr id="56" name="TextBox 55">
              <a:extLst>
                <a:ext uri="{FF2B5EF4-FFF2-40B4-BE49-F238E27FC236}">
                  <a16:creationId xmlns:a16="http://schemas.microsoft.com/office/drawing/2014/main" id="{558B9AC1-7617-41DF-BDF4-61A7DA55160D}"/>
                </a:ext>
              </a:extLst>
            </p:cNvPr>
            <p:cNvSpPr txBox="1"/>
            <p:nvPr/>
          </p:nvSpPr>
          <p:spPr>
            <a:xfrm>
              <a:off x="3436216" y="1952553"/>
              <a:ext cx="1257297" cy="261610"/>
            </a:xfrm>
            <a:prstGeom prst="rect">
              <a:avLst/>
            </a:prstGeom>
            <a:noFill/>
          </p:spPr>
          <p:txBody>
            <a:bodyPr wrap="square" rtlCol="0">
              <a:spAutoFit/>
            </a:bodyPr>
            <a:lstStyle/>
            <a:p>
              <a:pPr algn="ctr"/>
              <a:r>
                <a:rPr lang="en-NZ" sz="1100" dirty="0"/>
                <a:t>% disagree</a:t>
              </a:r>
            </a:p>
          </p:txBody>
        </p:sp>
      </p:grpSp>
      <p:grpSp>
        <p:nvGrpSpPr>
          <p:cNvPr id="57" name="Group 56">
            <a:extLst>
              <a:ext uri="{FF2B5EF4-FFF2-40B4-BE49-F238E27FC236}">
                <a16:creationId xmlns:a16="http://schemas.microsoft.com/office/drawing/2014/main" id="{E6E39E4D-62FC-49EC-B53E-D05BE8C76FA2}"/>
              </a:ext>
            </a:extLst>
          </p:cNvPr>
          <p:cNvGrpSpPr/>
          <p:nvPr/>
        </p:nvGrpSpPr>
        <p:grpSpPr>
          <a:xfrm>
            <a:off x="281044" y="3686429"/>
            <a:ext cx="5814956" cy="2354315"/>
            <a:chOff x="281044" y="1468748"/>
            <a:chExt cx="5134822" cy="2133874"/>
          </a:xfrm>
        </p:grpSpPr>
        <p:graphicFrame>
          <p:nvGraphicFramePr>
            <p:cNvPr id="58" name="Chart 57">
              <a:extLst>
                <a:ext uri="{FF2B5EF4-FFF2-40B4-BE49-F238E27FC236}">
                  <a16:creationId xmlns:a16="http://schemas.microsoft.com/office/drawing/2014/main" id="{5A873A52-CB6F-4F15-8037-BF3800783417}"/>
                </a:ext>
              </a:extLst>
            </p:cNvPr>
            <p:cNvGraphicFramePr/>
            <p:nvPr/>
          </p:nvGraphicFramePr>
          <p:xfrm>
            <a:off x="281044" y="1748604"/>
            <a:ext cx="5134822" cy="1854018"/>
          </p:xfrm>
          <a:graphic>
            <a:graphicData uri="http://schemas.openxmlformats.org/drawingml/2006/chart">
              <c:chart xmlns:c="http://schemas.openxmlformats.org/drawingml/2006/chart" xmlns:r="http://schemas.openxmlformats.org/officeDocument/2006/relationships" r:id="rId4"/>
            </a:graphicData>
          </a:graphic>
        </p:graphicFrame>
        <p:sp>
          <p:nvSpPr>
            <p:cNvPr id="59" name="Rectangle 58">
              <a:extLst>
                <a:ext uri="{FF2B5EF4-FFF2-40B4-BE49-F238E27FC236}">
                  <a16:creationId xmlns:a16="http://schemas.microsoft.com/office/drawing/2014/main" id="{E4F23FD2-34FA-4304-B673-6D78CDBB2A87}"/>
                </a:ext>
              </a:extLst>
            </p:cNvPr>
            <p:cNvSpPr/>
            <p:nvPr/>
          </p:nvSpPr>
          <p:spPr>
            <a:xfrm>
              <a:off x="409303" y="1468748"/>
              <a:ext cx="4868091" cy="251063"/>
            </a:xfrm>
            <a:prstGeom prst="rect">
              <a:avLst/>
            </a:prstGeom>
            <a:solidFill>
              <a:srgbClr val="698940"/>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dirty="0">
                  <a:solidFill>
                    <a:schemeClr val="bg1"/>
                  </a:solidFill>
                </a:rPr>
                <a:t>  Uses taxpayer money responsibly </a:t>
              </a:r>
            </a:p>
          </p:txBody>
        </p:sp>
        <p:cxnSp>
          <p:nvCxnSpPr>
            <p:cNvPr id="60" name="Straight Connector 59">
              <a:extLst>
                <a:ext uri="{FF2B5EF4-FFF2-40B4-BE49-F238E27FC236}">
                  <a16:creationId xmlns:a16="http://schemas.microsoft.com/office/drawing/2014/main" id="{007AE719-993C-4CD5-B55D-29072A82D1B7}"/>
                </a:ext>
              </a:extLst>
            </p:cNvPr>
            <p:cNvCxnSpPr>
              <a:cxnSpLocks/>
            </p:cNvCxnSpPr>
            <p:nvPr/>
          </p:nvCxnSpPr>
          <p:spPr>
            <a:xfrm>
              <a:off x="2839150" y="1900299"/>
              <a:ext cx="9305" cy="1391542"/>
            </a:xfrm>
            <a:prstGeom prst="line">
              <a:avLst/>
            </a:prstGeom>
            <a:ln>
              <a:solidFill>
                <a:srgbClr val="333F50"/>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CA7CF50-E423-4CAB-A6F2-40BD06144B2F}"/>
                </a:ext>
              </a:extLst>
            </p:cNvPr>
            <p:cNvSpPr txBox="1"/>
            <p:nvPr/>
          </p:nvSpPr>
          <p:spPr>
            <a:xfrm>
              <a:off x="994092" y="1952553"/>
              <a:ext cx="1257297" cy="261610"/>
            </a:xfrm>
            <a:prstGeom prst="rect">
              <a:avLst/>
            </a:prstGeom>
            <a:noFill/>
          </p:spPr>
          <p:txBody>
            <a:bodyPr wrap="square" rtlCol="0">
              <a:spAutoFit/>
            </a:bodyPr>
            <a:lstStyle/>
            <a:p>
              <a:pPr algn="ctr"/>
              <a:r>
                <a:rPr lang="en-NZ" sz="1100" dirty="0"/>
                <a:t>% agree</a:t>
              </a:r>
            </a:p>
          </p:txBody>
        </p:sp>
        <p:sp>
          <p:nvSpPr>
            <p:cNvPr id="62" name="TextBox 61">
              <a:extLst>
                <a:ext uri="{FF2B5EF4-FFF2-40B4-BE49-F238E27FC236}">
                  <a16:creationId xmlns:a16="http://schemas.microsoft.com/office/drawing/2014/main" id="{C0765AB7-A663-4FD1-B0C4-60ADBB2DCC59}"/>
                </a:ext>
              </a:extLst>
            </p:cNvPr>
            <p:cNvSpPr txBox="1"/>
            <p:nvPr/>
          </p:nvSpPr>
          <p:spPr>
            <a:xfrm>
              <a:off x="3436216" y="1952553"/>
              <a:ext cx="1257297" cy="261610"/>
            </a:xfrm>
            <a:prstGeom prst="rect">
              <a:avLst/>
            </a:prstGeom>
            <a:noFill/>
          </p:spPr>
          <p:txBody>
            <a:bodyPr wrap="square" rtlCol="0">
              <a:spAutoFit/>
            </a:bodyPr>
            <a:lstStyle/>
            <a:p>
              <a:pPr algn="ctr"/>
              <a:r>
                <a:rPr lang="en-NZ" sz="1100" dirty="0"/>
                <a:t>% disagree</a:t>
              </a:r>
            </a:p>
          </p:txBody>
        </p:sp>
      </p:grpSp>
      <p:grpSp>
        <p:nvGrpSpPr>
          <p:cNvPr id="63" name="Group 62">
            <a:extLst>
              <a:ext uri="{FF2B5EF4-FFF2-40B4-BE49-F238E27FC236}">
                <a16:creationId xmlns:a16="http://schemas.microsoft.com/office/drawing/2014/main" id="{D26014AE-4751-4754-A2DD-FAA6EAA57331}"/>
              </a:ext>
            </a:extLst>
          </p:cNvPr>
          <p:cNvGrpSpPr/>
          <p:nvPr/>
        </p:nvGrpSpPr>
        <p:grpSpPr>
          <a:xfrm>
            <a:off x="6092455" y="3686429"/>
            <a:ext cx="5814956" cy="2354315"/>
            <a:chOff x="281044" y="1468748"/>
            <a:chExt cx="5134822" cy="2133874"/>
          </a:xfrm>
        </p:grpSpPr>
        <p:graphicFrame>
          <p:nvGraphicFramePr>
            <p:cNvPr id="64" name="Chart 63">
              <a:extLst>
                <a:ext uri="{FF2B5EF4-FFF2-40B4-BE49-F238E27FC236}">
                  <a16:creationId xmlns:a16="http://schemas.microsoft.com/office/drawing/2014/main" id="{F71E32CB-8729-4B3E-821F-F596DC8F4309}"/>
                </a:ext>
              </a:extLst>
            </p:cNvPr>
            <p:cNvGraphicFramePr/>
            <p:nvPr/>
          </p:nvGraphicFramePr>
          <p:xfrm>
            <a:off x="281044" y="1748604"/>
            <a:ext cx="5134822" cy="1854018"/>
          </p:xfrm>
          <a:graphic>
            <a:graphicData uri="http://schemas.openxmlformats.org/drawingml/2006/chart">
              <c:chart xmlns:c="http://schemas.openxmlformats.org/drawingml/2006/chart" xmlns:r="http://schemas.openxmlformats.org/officeDocument/2006/relationships" r:id="rId5"/>
            </a:graphicData>
          </a:graphic>
        </p:graphicFrame>
        <p:sp>
          <p:nvSpPr>
            <p:cNvPr id="65" name="Rectangle 64">
              <a:extLst>
                <a:ext uri="{FF2B5EF4-FFF2-40B4-BE49-F238E27FC236}">
                  <a16:creationId xmlns:a16="http://schemas.microsoft.com/office/drawing/2014/main" id="{108EF131-DB23-4571-91BC-0DAA709052BE}"/>
                </a:ext>
              </a:extLst>
            </p:cNvPr>
            <p:cNvSpPr/>
            <p:nvPr/>
          </p:nvSpPr>
          <p:spPr>
            <a:xfrm>
              <a:off x="409303" y="1468748"/>
              <a:ext cx="4868091" cy="251063"/>
            </a:xfrm>
            <a:prstGeom prst="rect">
              <a:avLst/>
            </a:prstGeom>
            <a:solidFill>
              <a:srgbClr val="698940"/>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dirty="0">
                  <a:solidFill>
                    <a:schemeClr val="bg1"/>
                  </a:solidFill>
                </a:rPr>
                <a:t> Can be relied upon to protect individuals’ personal information </a:t>
              </a:r>
            </a:p>
          </p:txBody>
        </p:sp>
        <p:cxnSp>
          <p:nvCxnSpPr>
            <p:cNvPr id="66" name="Straight Connector 65">
              <a:extLst>
                <a:ext uri="{FF2B5EF4-FFF2-40B4-BE49-F238E27FC236}">
                  <a16:creationId xmlns:a16="http://schemas.microsoft.com/office/drawing/2014/main" id="{6B0DD63B-E452-4288-8AD9-00BB9A777496}"/>
                </a:ext>
              </a:extLst>
            </p:cNvPr>
            <p:cNvCxnSpPr>
              <a:cxnSpLocks/>
            </p:cNvCxnSpPr>
            <p:nvPr/>
          </p:nvCxnSpPr>
          <p:spPr>
            <a:xfrm>
              <a:off x="2839150" y="1900299"/>
              <a:ext cx="9305" cy="1391542"/>
            </a:xfrm>
            <a:prstGeom prst="line">
              <a:avLst/>
            </a:prstGeom>
            <a:ln>
              <a:solidFill>
                <a:srgbClr val="333F5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42C5CCF-7089-4C0C-A147-B11C38BE38BF}"/>
                </a:ext>
              </a:extLst>
            </p:cNvPr>
            <p:cNvSpPr txBox="1"/>
            <p:nvPr/>
          </p:nvSpPr>
          <p:spPr>
            <a:xfrm>
              <a:off x="994092" y="1952553"/>
              <a:ext cx="1257297" cy="261610"/>
            </a:xfrm>
            <a:prstGeom prst="rect">
              <a:avLst/>
            </a:prstGeom>
            <a:noFill/>
          </p:spPr>
          <p:txBody>
            <a:bodyPr wrap="square" rtlCol="0">
              <a:spAutoFit/>
            </a:bodyPr>
            <a:lstStyle/>
            <a:p>
              <a:pPr algn="ctr"/>
              <a:r>
                <a:rPr lang="en-NZ" sz="1100" dirty="0"/>
                <a:t>% agree</a:t>
              </a:r>
            </a:p>
          </p:txBody>
        </p:sp>
        <p:sp>
          <p:nvSpPr>
            <p:cNvPr id="68" name="TextBox 67">
              <a:extLst>
                <a:ext uri="{FF2B5EF4-FFF2-40B4-BE49-F238E27FC236}">
                  <a16:creationId xmlns:a16="http://schemas.microsoft.com/office/drawing/2014/main" id="{0BA9CAC7-AF5A-4C6A-B179-EFE9B0BC12BA}"/>
                </a:ext>
              </a:extLst>
            </p:cNvPr>
            <p:cNvSpPr txBox="1"/>
            <p:nvPr/>
          </p:nvSpPr>
          <p:spPr>
            <a:xfrm>
              <a:off x="3436216" y="1952553"/>
              <a:ext cx="1257297" cy="261610"/>
            </a:xfrm>
            <a:prstGeom prst="rect">
              <a:avLst/>
            </a:prstGeom>
            <a:noFill/>
          </p:spPr>
          <p:txBody>
            <a:bodyPr wrap="square" rtlCol="0">
              <a:spAutoFit/>
            </a:bodyPr>
            <a:lstStyle/>
            <a:p>
              <a:pPr algn="ctr"/>
              <a:r>
                <a:rPr lang="en-NZ" sz="1100" dirty="0"/>
                <a:t>% disagree</a:t>
              </a:r>
            </a:p>
          </p:txBody>
        </p:sp>
      </p:grpSp>
    </p:spTree>
    <p:extLst>
      <p:ext uri="{BB962C8B-B14F-4D97-AF65-F5344CB8AC3E}">
        <p14:creationId xmlns:p14="http://schemas.microsoft.com/office/powerpoint/2010/main" val="84774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B593DC-D262-4997-9A49-AF8584EB6546}"/>
              </a:ext>
            </a:extLst>
          </p:cNvPr>
          <p:cNvSpPr/>
          <p:nvPr/>
        </p:nvSpPr>
        <p:spPr>
          <a:xfrm>
            <a:off x="-3545" y="992777"/>
            <a:ext cx="12192000" cy="514220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D0974080-1A20-4822-88B7-B2920A94D1D1}"/>
              </a:ext>
            </a:extLst>
          </p:cNvPr>
          <p:cNvSpPr>
            <a:spLocks noGrp="1"/>
          </p:cNvSpPr>
          <p:nvPr>
            <p:ph type="title"/>
          </p:nvPr>
        </p:nvSpPr>
        <p:spPr>
          <a:xfrm>
            <a:off x="340283" y="0"/>
            <a:ext cx="11358563" cy="1003300"/>
          </a:xfrm>
        </p:spPr>
        <p:txBody>
          <a:bodyPr anchor="ctr">
            <a:normAutofit fontScale="90000"/>
          </a:bodyPr>
          <a:lstStyle/>
          <a:p>
            <a:pPr>
              <a:lnSpc>
                <a:spcPct val="100000"/>
              </a:lnSpc>
            </a:pPr>
            <a:r>
              <a:rPr lang="en-NZ" dirty="0"/>
              <a:t>New Zealanders’ perceptions of the public sector have notably improved across the other pillars. COVID has accelerated what was a more gradual trend in recent years.</a:t>
            </a:r>
            <a:endParaRPr lang="en-NZ" sz="2400" b="1" dirty="0"/>
          </a:p>
        </p:txBody>
      </p:sp>
      <p:sp>
        <p:nvSpPr>
          <p:cNvPr id="44" name="TextBox 43">
            <a:extLst>
              <a:ext uri="{FF2B5EF4-FFF2-40B4-BE49-F238E27FC236}">
                <a16:creationId xmlns:a16="http://schemas.microsoft.com/office/drawing/2014/main" id="{7B4E4FE5-51B6-479A-8D42-E9A182A61C10}"/>
              </a:ext>
            </a:extLst>
          </p:cNvPr>
          <p:cNvSpPr txBox="1"/>
          <p:nvPr/>
        </p:nvSpPr>
        <p:spPr>
          <a:xfrm>
            <a:off x="1721988" y="6321751"/>
            <a:ext cx="3316737" cy="338554"/>
          </a:xfrm>
          <a:prstGeom prst="rect">
            <a:avLst/>
          </a:prstGeom>
          <a:noFill/>
        </p:spPr>
        <p:txBody>
          <a:bodyPr wrap="square" rtlCol="0">
            <a:spAutoFit/>
          </a:bodyPr>
          <a:lstStyle/>
          <a:p>
            <a:pPr fontAlgn="ctr"/>
            <a:r>
              <a:rPr lang="en-NZ" sz="800" dirty="0">
                <a:solidFill>
                  <a:srgbClr val="333F50"/>
                </a:solidFill>
              </a:rPr>
              <a:t>Footnote: average attribute scores for the 35 agencies who have been measured since 2017</a:t>
            </a:r>
          </a:p>
        </p:txBody>
      </p:sp>
      <p:grpSp>
        <p:nvGrpSpPr>
          <p:cNvPr id="23" name="Group 22">
            <a:extLst>
              <a:ext uri="{FF2B5EF4-FFF2-40B4-BE49-F238E27FC236}">
                <a16:creationId xmlns:a16="http://schemas.microsoft.com/office/drawing/2014/main" id="{1917C1AA-F224-4F05-8B40-9D914AA34E71}"/>
              </a:ext>
            </a:extLst>
          </p:cNvPr>
          <p:cNvGrpSpPr/>
          <p:nvPr/>
        </p:nvGrpSpPr>
        <p:grpSpPr>
          <a:xfrm>
            <a:off x="281044" y="1219902"/>
            <a:ext cx="3995681" cy="2354315"/>
            <a:chOff x="281044" y="1468748"/>
            <a:chExt cx="3528334" cy="2133874"/>
          </a:xfrm>
        </p:grpSpPr>
        <p:graphicFrame>
          <p:nvGraphicFramePr>
            <p:cNvPr id="17" name="Chart 16">
              <a:extLst>
                <a:ext uri="{FF2B5EF4-FFF2-40B4-BE49-F238E27FC236}">
                  <a16:creationId xmlns:a16="http://schemas.microsoft.com/office/drawing/2014/main" id="{59E54752-3C80-4A48-8288-6EEBC0260935}"/>
                </a:ext>
              </a:extLst>
            </p:cNvPr>
            <p:cNvGraphicFramePr/>
            <p:nvPr/>
          </p:nvGraphicFramePr>
          <p:xfrm>
            <a:off x="281044" y="1748604"/>
            <a:ext cx="3528334" cy="185401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CECF6646-C154-428A-B3D0-9C3F614FAAFE}"/>
                </a:ext>
              </a:extLst>
            </p:cNvPr>
            <p:cNvSpPr/>
            <p:nvPr/>
          </p:nvSpPr>
          <p:spPr>
            <a:xfrm>
              <a:off x="409304" y="1468748"/>
              <a:ext cx="3274302" cy="223167"/>
            </a:xfrm>
            <a:prstGeom prst="rect">
              <a:avLst/>
            </a:prstGeom>
            <a:solidFill>
              <a:srgbClr val="D1B417"/>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sz="1000" dirty="0">
                  <a:solidFill>
                    <a:schemeClr val="bg1"/>
                  </a:solidFill>
                </a:rPr>
                <a:t>Is a positive influence on society</a:t>
              </a:r>
            </a:p>
          </p:txBody>
        </p:sp>
        <p:sp>
          <p:nvSpPr>
            <p:cNvPr id="8" name="TextBox 7">
              <a:extLst>
                <a:ext uri="{FF2B5EF4-FFF2-40B4-BE49-F238E27FC236}">
                  <a16:creationId xmlns:a16="http://schemas.microsoft.com/office/drawing/2014/main" id="{324D7167-5CD3-4A90-AB77-2B83A84C0E5A}"/>
                </a:ext>
              </a:extLst>
            </p:cNvPr>
            <p:cNvSpPr txBox="1"/>
            <p:nvPr/>
          </p:nvSpPr>
          <p:spPr>
            <a:xfrm>
              <a:off x="1416562" y="1952552"/>
              <a:ext cx="1257297" cy="261610"/>
            </a:xfrm>
            <a:prstGeom prst="rect">
              <a:avLst/>
            </a:prstGeom>
            <a:noFill/>
          </p:spPr>
          <p:txBody>
            <a:bodyPr wrap="square" rtlCol="0">
              <a:spAutoFit/>
            </a:bodyPr>
            <a:lstStyle/>
            <a:p>
              <a:pPr algn="ctr"/>
              <a:r>
                <a:rPr lang="en-NZ" sz="1100" dirty="0"/>
                <a:t>% agree</a:t>
              </a:r>
            </a:p>
          </p:txBody>
        </p:sp>
      </p:grpSp>
      <p:grpSp>
        <p:nvGrpSpPr>
          <p:cNvPr id="51" name="Group 50">
            <a:extLst>
              <a:ext uri="{FF2B5EF4-FFF2-40B4-BE49-F238E27FC236}">
                <a16:creationId xmlns:a16="http://schemas.microsoft.com/office/drawing/2014/main" id="{599135BF-C793-4B2A-B1DD-44A5E8E7314F}"/>
              </a:ext>
            </a:extLst>
          </p:cNvPr>
          <p:cNvGrpSpPr/>
          <p:nvPr/>
        </p:nvGrpSpPr>
        <p:grpSpPr>
          <a:xfrm>
            <a:off x="281044" y="3686429"/>
            <a:ext cx="4129031" cy="2354315"/>
            <a:chOff x="281044" y="1468748"/>
            <a:chExt cx="3646088" cy="2133874"/>
          </a:xfrm>
        </p:grpSpPr>
        <p:graphicFrame>
          <p:nvGraphicFramePr>
            <p:cNvPr id="52" name="Chart 51">
              <a:extLst>
                <a:ext uri="{FF2B5EF4-FFF2-40B4-BE49-F238E27FC236}">
                  <a16:creationId xmlns:a16="http://schemas.microsoft.com/office/drawing/2014/main" id="{50975062-8673-4A26-B353-38DDC70965DE}"/>
                </a:ext>
              </a:extLst>
            </p:cNvPr>
            <p:cNvGraphicFramePr/>
            <p:nvPr/>
          </p:nvGraphicFramePr>
          <p:xfrm>
            <a:off x="281044" y="1748604"/>
            <a:ext cx="3646088" cy="1854018"/>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C2CD1A17-0ED1-46FC-B21C-1FC9C8D4A990}"/>
                </a:ext>
              </a:extLst>
            </p:cNvPr>
            <p:cNvSpPr/>
            <p:nvPr/>
          </p:nvSpPr>
          <p:spPr>
            <a:xfrm>
              <a:off x="409304" y="1468748"/>
              <a:ext cx="3274303" cy="223167"/>
            </a:xfrm>
            <a:prstGeom prst="rect">
              <a:avLst/>
            </a:prstGeom>
            <a:solidFill>
              <a:srgbClr val="D1B417"/>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sz="1000" dirty="0">
                  <a:solidFill>
                    <a:schemeClr val="bg1"/>
                  </a:solidFill>
                </a:rPr>
                <a:t>  Behaves in a responsible way towards the environment</a:t>
              </a:r>
            </a:p>
          </p:txBody>
        </p:sp>
        <p:sp>
          <p:nvSpPr>
            <p:cNvPr id="55" name="TextBox 54">
              <a:extLst>
                <a:ext uri="{FF2B5EF4-FFF2-40B4-BE49-F238E27FC236}">
                  <a16:creationId xmlns:a16="http://schemas.microsoft.com/office/drawing/2014/main" id="{A11539C0-850B-4689-A5F2-2F6790485A16}"/>
                </a:ext>
              </a:extLst>
            </p:cNvPr>
            <p:cNvSpPr txBox="1"/>
            <p:nvPr/>
          </p:nvSpPr>
          <p:spPr>
            <a:xfrm>
              <a:off x="1417971" y="1952040"/>
              <a:ext cx="1257297" cy="261610"/>
            </a:xfrm>
            <a:prstGeom prst="rect">
              <a:avLst/>
            </a:prstGeom>
            <a:noFill/>
          </p:spPr>
          <p:txBody>
            <a:bodyPr wrap="square" rtlCol="0">
              <a:spAutoFit/>
            </a:bodyPr>
            <a:lstStyle/>
            <a:p>
              <a:pPr algn="ctr"/>
              <a:r>
                <a:rPr lang="en-NZ" sz="1100" dirty="0"/>
                <a:t>% agree</a:t>
              </a:r>
            </a:p>
          </p:txBody>
        </p:sp>
      </p:grpSp>
      <p:grpSp>
        <p:nvGrpSpPr>
          <p:cNvPr id="57" name="Group 56">
            <a:extLst>
              <a:ext uri="{FF2B5EF4-FFF2-40B4-BE49-F238E27FC236}">
                <a16:creationId xmlns:a16="http://schemas.microsoft.com/office/drawing/2014/main" id="{E6E39E4D-62FC-49EC-B53E-D05BE8C76FA2}"/>
              </a:ext>
            </a:extLst>
          </p:cNvPr>
          <p:cNvGrpSpPr/>
          <p:nvPr/>
        </p:nvGrpSpPr>
        <p:grpSpPr>
          <a:xfrm>
            <a:off x="8046981" y="1218478"/>
            <a:ext cx="3849891" cy="2345402"/>
            <a:chOff x="2016268" y="1476826"/>
            <a:chExt cx="3399597" cy="2125796"/>
          </a:xfrm>
        </p:grpSpPr>
        <p:graphicFrame>
          <p:nvGraphicFramePr>
            <p:cNvPr id="58" name="Chart 57">
              <a:extLst>
                <a:ext uri="{FF2B5EF4-FFF2-40B4-BE49-F238E27FC236}">
                  <a16:creationId xmlns:a16="http://schemas.microsoft.com/office/drawing/2014/main" id="{5A873A52-CB6F-4F15-8037-BF3800783417}"/>
                </a:ext>
              </a:extLst>
            </p:cNvPr>
            <p:cNvGraphicFramePr/>
            <p:nvPr/>
          </p:nvGraphicFramePr>
          <p:xfrm>
            <a:off x="2016268" y="1748604"/>
            <a:ext cx="3399597" cy="1854018"/>
          </p:xfrm>
          <a:graphic>
            <a:graphicData uri="http://schemas.openxmlformats.org/drawingml/2006/chart">
              <c:chart xmlns:c="http://schemas.openxmlformats.org/drawingml/2006/chart" xmlns:r="http://schemas.openxmlformats.org/officeDocument/2006/relationships" r:id="rId5"/>
            </a:graphicData>
          </a:graphic>
        </p:graphicFrame>
        <p:sp>
          <p:nvSpPr>
            <p:cNvPr id="59" name="Rectangle 58">
              <a:extLst>
                <a:ext uri="{FF2B5EF4-FFF2-40B4-BE49-F238E27FC236}">
                  <a16:creationId xmlns:a16="http://schemas.microsoft.com/office/drawing/2014/main" id="{E4F23FD2-34FA-4304-B673-6D78CDBB2A87}"/>
                </a:ext>
              </a:extLst>
            </p:cNvPr>
            <p:cNvSpPr/>
            <p:nvPr/>
          </p:nvSpPr>
          <p:spPr>
            <a:xfrm>
              <a:off x="2025575" y="1476826"/>
              <a:ext cx="3274302" cy="223167"/>
            </a:xfrm>
            <a:prstGeom prst="rect">
              <a:avLst/>
            </a:prstGeom>
            <a:solidFill>
              <a:srgbClr val="42A0BE"/>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sz="1000" dirty="0">
                  <a:solidFill>
                    <a:schemeClr val="bg1"/>
                  </a:solidFill>
                </a:rPr>
                <a:t>Deals fairly with people regardless of background or role</a:t>
              </a:r>
            </a:p>
          </p:txBody>
        </p:sp>
        <p:sp>
          <p:nvSpPr>
            <p:cNvPr id="61" name="TextBox 60">
              <a:extLst>
                <a:ext uri="{FF2B5EF4-FFF2-40B4-BE49-F238E27FC236}">
                  <a16:creationId xmlns:a16="http://schemas.microsoft.com/office/drawing/2014/main" id="{6CA7CF50-E423-4CAB-A6F2-40BD06144B2F}"/>
                </a:ext>
              </a:extLst>
            </p:cNvPr>
            <p:cNvSpPr txBox="1"/>
            <p:nvPr/>
          </p:nvSpPr>
          <p:spPr>
            <a:xfrm>
              <a:off x="3034078" y="1961921"/>
              <a:ext cx="1257297" cy="261610"/>
            </a:xfrm>
            <a:prstGeom prst="rect">
              <a:avLst/>
            </a:prstGeom>
            <a:noFill/>
          </p:spPr>
          <p:txBody>
            <a:bodyPr wrap="square" rtlCol="0">
              <a:spAutoFit/>
            </a:bodyPr>
            <a:lstStyle/>
            <a:p>
              <a:pPr algn="ctr"/>
              <a:r>
                <a:rPr lang="en-NZ" sz="1100" dirty="0"/>
                <a:t>% agree</a:t>
              </a:r>
            </a:p>
          </p:txBody>
        </p:sp>
      </p:grpSp>
      <p:grpSp>
        <p:nvGrpSpPr>
          <p:cNvPr id="63" name="Group 62">
            <a:extLst>
              <a:ext uri="{FF2B5EF4-FFF2-40B4-BE49-F238E27FC236}">
                <a16:creationId xmlns:a16="http://schemas.microsoft.com/office/drawing/2014/main" id="{D26014AE-4751-4754-A2DD-FAA6EAA57331}"/>
              </a:ext>
            </a:extLst>
          </p:cNvPr>
          <p:cNvGrpSpPr/>
          <p:nvPr/>
        </p:nvGrpSpPr>
        <p:grpSpPr>
          <a:xfrm>
            <a:off x="8057521" y="3686429"/>
            <a:ext cx="3849890" cy="2354315"/>
            <a:chOff x="2016270" y="1468748"/>
            <a:chExt cx="3399596" cy="2133874"/>
          </a:xfrm>
        </p:grpSpPr>
        <p:graphicFrame>
          <p:nvGraphicFramePr>
            <p:cNvPr id="64" name="Chart 63">
              <a:extLst>
                <a:ext uri="{FF2B5EF4-FFF2-40B4-BE49-F238E27FC236}">
                  <a16:creationId xmlns:a16="http://schemas.microsoft.com/office/drawing/2014/main" id="{F71E32CB-8729-4B3E-821F-F596DC8F4309}"/>
                </a:ext>
              </a:extLst>
            </p:cNvPr>
            <p:cNvGraphicFramePr/>
            <p:nvPr/>
          </p:nvGraphicFramePr>
          <p:xfrm>
            <a:off x="2016270" y="1748604"/>
            <a:ext cx="3399596" cy="1854018"/>
          </p:xfrm>
          <a:graphic>
            <a:graphicData uri="http://schemas.openxmlformats.org/drawingml/2006/chart">
              <c:chart xmlns:c="http://schemas.openxmlformats.org/drawingml/2006/chart" xmlns:r="http://schemas.openxmlformats.org/officeDocument/2006/relationships" r:id="rId6"/>
            </a:graphicData>
          </a:graphic>
        </p:graphicFrame>
        <p:sp>
          <p:nvSpPr>
            <p:cNvPr id="65" name="Rectangle 64">
              <a:extLst>
                <a:ext uri="{FF2B5EF4-FFF2-40B4-BE49-F238E27FC236}">
                  <a16:creationId xmlns:a16="http://schemas.microsoft.com/office/drawing/2014/main" id="{108EF131-DB23-4571-91BC-0DAA709052BE}"/>
                </a:ext>
              </a:extLst>
            </p:cNvPr>
            <p:cNvSpPr/>
            <p:nvPr/>
          </p:nvSpPr>
          <p:spPr>
            <a:xfrm>
              <a:off x="2016270" y="1468748"/>
              <a:ext cx="3261124" cy="223167"/>
            </a:xfrm>
            <a:prstGeom prst="rect">
              <a:avLst/>
            </a:prstGeom>
            <a:solidFill>
              <a:srgbClr val="42A0BE"/>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sz="1000" dirty="0">
                  <a:solidFill>
                    <a:schemeClr val="bg1"/>
                  </a:solidFill>
                </a:rPr>
                <a:t> Treats their employees well</a:t>
              </a:r>
            </a:p>
          </p:txBody>
        </p:sp>
        <p:sp>
          <p:nvSpPr>
            <p:cNvPr id="67" name="TextBox 66">
              <a:extLst>
                <a:ext uri="{FF2B5EF4-FFF2-40B4-BE49-F238E27FC236}">
                  <a16:creationId xmlns:a16="http://schemas.microsoft.com/office/drawing/2014/main" id="{F42C5CCF-7089-4C0C-A147-B11C38BE38BF}"/>
                </a:ext>
              </a:extLst>
            </p:cNvPr>
            <p:cNvSpPr txBox="1"/>
            <p:nvPr/>
          </p:nvSpPr>
          <p:spPr>
            <a:xfrm>
              <a:off x="3024773" y="1952040"/>
              <a:ext cx="1257297" cy="261610"/>
            </a:xfrm>
            <a:prstGeom prst="rect">
              <a:avLst/>
            </a:prstGeom>
            <a:noFill/>
          </p:spPr>
          <p:txBody>
            <a:bodyPr wrap="square" rtlCol="0">
              <a:spAutoFit/>
            </a:bodyPr>
            <a:lstStyle/>
            <a:p>
              <a:pPr algn="ctr"/>
              <a:r>
                <a:rPr lang="en-NZ" sz="1100" dirty="0"/>
                <a:t>% agree</a:t>
              </a:r>
            </a:p>
          </p:txBody>
        </p:sp>
      </p:grpSp>
      <p:grpSp>
        <p:nvGrpSpPr>
          <p:cNvPr id="30" name="Group 29">
            <a:extLst>
              <a:ext uri="{FF2B5EF4-FFF2-40B4-BE49-F238E27FC236}">
                <a16:creationId xmlns:a16="http://schemas.microsoft.com/office/drawing/2014/main" id="{F60EF0E5-60DD-4C7D-B1D8-FB0530598DA7}"/>
              </a:ext>
            </a:extLst>
          </p:cNvPr>
          <p:cNvGrpSpPr/>
          <p:nvPr/>
        </p:nvGrpSpPr>
        <p:grpSpPr>
          <a:xfrm>
            <a:off x="4221822" y="1218477"/>
            <a:ext cx="3723563" cy="2355739"/>
            <a:chOff x="1203976" y="1467457"/>
            <a:chExt cx="3288042" cy="2135165"/>
          </a:xfrm>
        </p:grpSpPr>
        <p:graphicFrame>
          <p:nvGraphicFramePr>
            <p:cNvPr id="31" name="Chart 30">
              <a:extLst>
                <a:ext uri="{FF2B5EF4-FFF2-40B4-BE49-F238E27FC236}">
                  <a16:creationId xmlns:a16="http://schemas.microsoft.com/office/drawing/2014/main" id="{115E7EB4-AF1A-4997-B537-A95E1BFE8BDC}"/>
                </a:ext>
              </a:extLst>
            </p:cNvPr>
            <p:cNvGraphicFramePr/>
            <p:nvPr/>
          </p:nvGraphicFramePr>
          <p:xfrm>
            <a:off x="1203976" y="1748604"/>
            <a:ext cx="3261457" cy="1854018"/>
          </p:xfrm>
          <a:graphic>
            <a:graphicData uri="http://schemas.openxmlformats.org/drawingml/2006/chart">
              <c:chart xmlns:c="http://schemas.openxmlformats.org/drawingml/2006/chart" xmlns:r="http://schemas.openxmlformats.org/officeDocument/2006/relationships" r:id="rId7"/>
            </a:graphicData>
          </a:graphic>
        </p:graphicFrame>
        <p:sp>
          <p:nvSpPr>
            <p:cNvPr id="32" name="Rectangle 31">
              <a:extLst>
                <a:ext uri="{FF2B5EF4-FFF2-40B4-BE49-F238E27FC236}">
                  <a16:creationId xmlns:a16="http://schemas.microsoft.com/office/drawing/2014/main" id="{4F809AFB-1A01-4EE6-BA0D-94EF69160CD1}"/>
                </a:ext>
              </a:extLst>
            </p:cNvPr>
            <p:cNvSpPr/>
            <p:nvPr/>
          </p:nvSpPr>
          <p:spPr>
            <a:xfrm>
              <a:off x="1217716" y="1467457"/>
              <a:ext cx="3274302" cy="223167"/>
            </a:xfrm>
            <a:prstGeom prst="rect">
              <a:avLst/>
            </a:prstGeom>
            <a:solidFill>
              <a:srgbClr val="D86B40"/>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sz="1000" dirty="0">
                  <a:solidFill>
                    <a:schemeClr val="bg1"/>
                  </a:solidFill>
                </a:rPr>
                <a:t>Contributes to economic growth</a:t>
              </a:r>
            </a:p>
          </p:txBody>
        </p:sp>
        <p:sp>
          <p:nvSpPr>
            <p:cNvPr id="33" name="TextBox 32">
              <a:extLst>
                <a:ext uri="{FF2B5EF4-FFF2-40B4-BE49-F238E27FC236}">
                  <a16:creationId xmlns:a16="http://schemas.microsoft.com/office/drawing/2014/main" id="{4269084A-5379-4E23-B48B-03F271C622A2}"/>
                </a:ext>
              </a:extLst>
            </p:cNvPr>
            <p:cNvSpPr txBox="1"/>
            <p:nvPr/>
          </p:nvSpPr>
          <p:spPr>
            <a:xfrm>
              <a:off x="2206056" y="1952553"/>
              <a:ext cx="1257297" cy="261610"/>
            </a:xfrm>
            <a:prstGeom prst="rect">
              <a:avLst/>
            </a:prstGeom>
            <a:noFill/>
          </p:spPr>
          <p:txBody>
            <a:bodyPr wrap="square" rtlCol="0">
              <a:spAutoFit/>
            </a:bodyPr>
            <a:lstStyle/>
            <a:p>
              <a:pPr algn="ctr"/>
              <a:r>
                <a:rPr lang="en-NZ" sz="1100" dirty="0"/>
                <a:t>% agree</a:t>
              </a:r>
            </a:p>
          </p:txBody>
        </p:sp>
      </p:grpSp>
      <p:grpSp>
        <p:nvGrpSpPr>
          <p:cNvPr id="35" name="Group 34">
            <a:extLst>
              <a:ext uri="{FF2B5EF4-FFF2-40B4-BE49-F238E27FC236}">
                <a16:creationId xmlns:a16="http://schemas.microsoft.com/office/drawing/2014/main" id="{BDB813CC-86BB-4C5C-9E89-6F66FE389BA9}"/>
              </a:ext>
            </a:extLst>
          </p:cNvPr>
          <p:cNvGrpSpPr/>
          <p:nvPr/>
        </p:nvGrpSpPr>
        <p:grpSpPr>
          <a:xfrm>
            <a:off x="4096565" y="3677443"/>
            <a:ext cx="3848820" cy="2354315"/>
            <a:chOff x="281044" y="1468748"/>
            <a:chExt cx="3398651" cy="2133874"/>
          </a:xfrm>
        </p:grpSpPr>
        <p:graphicFrame>
          <p:nvGraphicFramePr>
            <p:cNvPr id="36" name="Chart 35">
              <a:extLst>
                <a:ext uri="{FF2B5EF4-FFF2-40B4-BE49-F238E27FC236}">
                  <a16:creationId xmlns:a16="http://schemas.microsoft.com/office/drawing/2014/main" id="{18BDB7CC-07A9-4E61-AD61-06E7432EE32E}"/>
                </a:ext>
              </a:extLst>
            </p:cNvPr>
            <p:cNvGraphicFramePr/>
            <p:nvPr/>
          </p:nvGraphicFramePr>
          <p:xfrm>
            <a:off x="281044" y="1748604"/>
            <a:ext cx="3372066" cy="1854018"/>
          </p:xfrm>
          <a:graphic>
            <a:graphicData uri="http://schemas.openxmlformats.org/drawingml/2006/chart">
              <c:chart xmlns:c="http://schemas.openxmlformats.org/drawingml/2006/chart" xmlns:r="http://schemas.openxmlformats.org/officeDocument/2006/relationships" r:id="rId8"/>
            </a:graphicData>
          </a:graphic>
        </p:graphicFrame>
        <p:sp>
          <p:nvSpPr>
            <p:cNvPr id="37" name="Rectangle 36">
              <a:extLst>
                <a:ext uri="{FF2B5EF4-FFF2-40B4-BE49-F238E27FC236}">
                  <a16:creationId xmlns:a16="http://schemas.microsoft.com/office/drawing/2014/main" id="{38BF29A8-4F3E-4332-A7B7-020267894D48}"/>
                </a:ext>
              </a:extLst>
            </p:cNvPr>
            <p:cNvSpPr/>
            <p:nvPr/>
          </p:nvSpPr>
          <p:spPr>
            <a:xfrm>
              <a:off x="409304" y="1468748"/>
              <a:ext cx="3270391" cy="223167"/>
            </a:xfrm>
            <a:prstGeom prst="rect">
              <a:avLst/>
            </a:prstGeom>
            <a:solidFill>
              <a:srgbClr val="D86B40"/>
            </a:solidFill>
            <a:ln w="19050">
              <a:solidFill>
                <a:schemeClr val="bg1"/>
              </a:solidFill>
            </a:ln>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n-US" sz="1000" dirty="0">
                  <a:solidFill>
                    <a:schemeClr val="bg1"/>
                  </a:solidFill>
                </a:rPr>
                <a:t>  Is a forward looking organisation</a:t>
              </a:r>
            </a:p>
          </p:txBody>
        </p:sp>
        <p:sp>
          <p:nvSpPr>
            <p:cNvPr id="39" name="TextBox 38">
              <a:extLst>
                <a:ext uri="{FF2B5EF4-FFF2-40B4-BE49-F238E27FC236}">
                  <a16:creationId xmlns:a16="http://schemas.microsoft.com/office/drawing/2014/main" id="{453A3C0D-0625-4D58-A160-3BC6804FCCDD}"/>
                </a:ext>
              </a:extLst>
            </p:cNvPr>
            <p:cNvSpPr txBox="1"/>
            <p:nvPr/>
          </p:nvSpPr>
          <p:spPr>
            <a:xfrm>
              <a:off x="1338428" y="1960698"/>
              <a:ext cx="1257297" cy="261610"/>
            </a:xfrm>
            <a:prstGeom prst="rect">
              <a:avLst/>
            </a:prstGeom>
            <a:noFill/>
          </p:spPr>
          <p:txBody>
            <a:bodyPr wrap="square" rtlCol="0">
              <a:spAutoFit/>
            </a:bodyPr>
            <a:lstStyle/>
            <a:p>
              <a:pPr algn="ctr"/>
              <a:r>
                <a:rPr lang="en-NZ" sz="1100" dirty="0"/>
                <a:t>% agree</a:t>
              </a:r>
            </a:p>
          </p:txBody>
        </p:sp>
      </p:grpSp>
    </p:spTree>
    <p:extLst>
      <p:ext uri="{BB962C8B-B14F-4D97-AF65-F5344CB8AC3E}">
        <p14:creationId xmlns:p14="http://schemas.microsoft.com/office/powerpoint/2010/main" val="13601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28B032-180E-4A70-B50A-B302FA8B11A3}"/>
              </a:ext>
            </a:extLst>
          </p:cNvPr>
          <p:cNvSpPr/>
          <p:nvPr/>
        </p:nvSpPr>
        <p:spPr>
          <a:xfrm>
            <a:off x="0" y="0"/>
            <a:ext cx="4667693" cy="6134986"/>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Rectangle 6">
            <a:extLst>
              <a:ext uri="{FF2B5EF4-FFF2-40B4-BE49-F238E27FC236}">
                <a16:creationId xmlns:a16="http://schemas.microsoft.com/office/drawing/2014/main" id="{6930BF37-0E21-43A8-B664-EEF81BCF0955}"/>
              </a:ext>
            </a:extLst>
          </p:cNvPr>
          <p:cNvSpPr/>
          <p:nvPr/>
        </p:nvSpPr>
        <p:spPr>
          <a:xfrm>
            <a:off x="4455042" y="1"/>
            <a:ext cx="7736958" cy="613498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31" name="Group 30">
            <a:extLst>
              <a:ext uri="{FF2B5EF4-FFF2-40B4-BE49-F238E27FC236}">
                <a16:creationId xmlns:a16="http://schemas.microsoft.com/office/drawing/2014/main" id="{807D2C43-9F7B-49D1-94F1-33668187B495}"/>
              </a:ext>
            </a:extLst>
          </p:cNvPr>
          <p:cNvGrpSpPr/>
          <p:nvPr/>
        </p:nvGrpSpPr>
        <p:grpSpPr>
          <a:xfrm>
            <a:off x="8463516" y="425304"/>
            <a:ext cx="3476846" cy="5348176"/>
            <a:chOff x="8463516" y="425303"/>
            <a:chExt cx="3476846" cy="5986131"/>
          </a:xfrm>
        </p:grpSpPr>
        <p:sp>
          <p:nvSpPr>
            <p:cNvPr id="24" name="Rectangle 23">
              <a:extLst>
                <a:ext uri="{FF2B5EF4-FFF2-40B4-BE49-F238E27FC236}">
                  <a16:creationId xmlns:a16="http://schemas.microsoft.com/office/drawing/2014/main" id="{58180217-ADA5-4DD2-A2A8-DD18A7C691C0}"/>
                </a:ext>
              </a:extLst>
            </p:cNvPr>
            <p:cNvSpPr/>
            <p:nvPr/>
          </p:nvSpPr>
          <p:spPr>
            <a:xfrm>
              <a:off x="8463516" y="425303"/>
              <a:ext cx="3476846" cy="1031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Rectangle 24">
              <a:extLst>
                <a:ext uri="{FF2B5EF4-FFF2-40B4-BE49-F238E27FC236}">
                  <a16:creationId xmlns:a16="http://schemas.microsoft.com/office/drawing/2014/main" id="{5707FC6B-881C-4896-886B-3F30EF924240}"/>
                </a:ext>
              </a:extLst>
            </p:cNvPr>
            <p:cNvSpPr/>
            <p:nvPr/>
          </p:nvSpPr>
          <p:spPr>
            <a:xfrm>
              <a:off x="8463516" y="1663996"/>
              <a:ext cx="3476846" cy="1031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Rectangle 25">
              <a:extLst>
                <a:ext uri="{FF2B5EF4-FFF2-40B4-BE49-F238E27FC236}">
                  <a16:creationId xmlns:a16="http://schemas.microsoft.com/office/drawing/2014/main" id="{AD479D77-74D4-4C99-B80E-03360C806B5D}"/>
                </a:ext>
              </a:extLst>
            </p:cNvPr>
            <p:cNvSpPr/>
            <p:nvPr/>
          </p:nvSpPr>
          <p:spPr>
            <a:xfrm>
              <a:off x="8463516" y="2902689"/>
              <a:ext cx="3476846" cy="1031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Rectangle 26">
              <a:extLst>
                <a:ext uri="{FF2B5EF4-FFF2-40B4-BE49-F238E27FC236}">
                  <a16:creationId xmlns:a16="http://schemas.microsoft.com/office/drawing/2014/main" id="{F2C81ECF-A467-4C95-B732-368FF3C2E4A1}"/>
                </a:ext>
              </a:extLst>
            </p:cNvPr>
            <p:cNvSpPr/>
            <p:nvPr/>
          </p:nvSpPr>
          <p:spPr>
            <a:xfrm>
              <a:off x="8463516" y="4141382"/>
              <a:ext cx="3476846" cy="1031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Rectangle 27">
              <a:extLst>
                <a:ext uri="{FF2B5EF4-FFF2-40B4-BE49-F238E27FC236}">
                  <a16:creationId xmlns:a16="http://schemas.microsoft.com/office/drawing/2014/main" id="{A386BE01-F734-47BD-AA37-7FE661105C1D}"/>
                </a:ext>
              </a:extLst>
            </p:cNvPr>
            <p:cNvSpPr/>
            <p:nvPr/>
          </p:nvSpPr>
          <p:spPr>
            <a:xfrm>
              <a:off x="8463516" y="5380076"/>
              <a:ext cx="3476846" cy="1031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33" name="Rectangle 32">
            <a:extLst>
              <a:ext uri="{FF2B5EF4-FFF2-40B4-BE49-F238E27FC236}">
                <a16:creationId xmlns:a16="http://schemas.microsoft.com/office/drawing/2014/main" id="{C52ACE9D-ABCB-4D26-ADE3-9A3E9CE83D9D}"/>
              </a:ext>
            </a:extLst>
          </p:cNvPr>
          <p:cNvSpPr/>
          <p:nvPr/>
        </p:nvSpPr>
        <p:spPr>
          <a:xfrm>
            <a:off x="4774019" y="425304"/>
            <a:ext cx="3476846" cy="92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Rectangle 33">
            <a:extLst>
              <a:ext uri="{FF2B5EF4-FFF2-40B4-BE49-F238E27FC236}">
                <a16:creationId xmlns:a16="http://schemas.microsoft.com/office/drawing/2014/main" id="{017F21C9-BC7C-4A52-AB6F-44EFCE01D2E3}"/>
              </a:ext>
            </a:extLst>
          </p:cNvPr>
          <p:cNvSpPr/>
          <p:nvPr/>
        </p:nvSpPr>
        <p:spPr>
          <a:xfrm>
            <a:off x="4774019" y="1531987"/>
            <a:ext cx="3476846" cy="92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Rectangle 34">
            <a:extLst>
              <a:ext uri="{FF2B5EF4-FFF2-40B4-BE49-F238E27FC236}">
                <a16:creationId xmlns:a16="http://schemas.microsoft.com/office/drawing/2014/main" id="{CCBD4D1B-A854-42AF-9978-BB493601776A}"/>
              </a:ext>
            </a:extLst>
          </p:cNvPr>
          <p:cNvSpPr/>
          <p:nvPr/>
        </p:nvSpPr>
        <p:spPr>
          <a:xfrm>
            <a:off x="4774019" y="2638670"/>
            <a:ext cx="3476846" cy="92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Rectangle 35">
            <a:extLst>
              <a:ext uri="{FF2B5EF4-FFF2-40B4-BE49-F238E27FC236}">
                <a16:creationId xmlns:a16="http://schemas.microsoft.com/office/drawing/2014/main" id="{19214C3A-89D3-490F-9E2F-647A4E4C74D2}"/>
              </a:ext>
            </a:extLst>
          </p:cNvPr>
          <p:cNvSpPr/>
          <p:nvPr/>
        </p:nvSpPr>
        <p:spPr>
          <a:xfrm>
            <a:off x="4774019" y="3745352"/>
            <a:ext cx="3476846" cy="92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7" name="Rectangle 36">
            <a:extLst>
              <a:ext uri="{FF2B5EF4-FFF2-40B4-BE49-F238E27FC236}">
                <a16:creationId xmlns:a16="http://schemas.microsoft.com/office/drawing/2014/main" id="{2D38D71B-52E4-4651-A918-6F2A98C25BBA}"/>
              </a:ext>
            </a:extLst>
          </p:cNvPr>
          <p:cNvSpPr/>
          <p:nvPr/>
        </p:nvSpPr>
        <p:spPr>
          <a:xfrm>
            <a:off x="4774019" y="4852036"/>
            <a:ext cx="3476846" cy="92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16EFA44C-F029-47FF-973F-9FBDBAF0F1BB}"/>
              </a:ext>
            </a:extLst>
          </p:cNvPr>
          <p:cNvSpPr>
            <a:spLocks noGrp="1"/>
          </p:cNvSpPr>
          <p:nvPr>
            <p:ph type="title"/>
          </p:nvPr>
        </p:nvSpPr>
        <p:spPr>
          <a:xfrm>
            <a:off x="144299" y="708926"/>
            <a:ext cx="3954463" cy="1204913"/>
          </a:xfrm>
        </p:spPr>
        <p:txBody>
          <a:bodyPr>
            <a:noAutofit/>
          </a:bodyPr>
          <a:lstStyle/>
          <a:p>
            <a:pPr algn="ctr"/>
            <a:r>
              <a:rPr lang="en-NZ" sz="5400" b="1" dirty="0">
                <a:solidFill>
                  <a:schemeClr val="bg1"/>
                </a:solidFill>
              </a:rPr>
              <a:t>OVERALL</a:t>
            </a:r>
            <a:r>
              <a:rPr lang="en-NZ" sz="4000" b="1" dirty="0">
                <a:solidFill>
                  <a:schemeClr val="bg1"/>
                </a:solidFill>
              </a:rPr>
              <a:t> REPUTATION</a:t>
            </a:r>
            <a:br>
              <a:rPr lang="en-NZ" sz="3200" b="1" dirty="0">
                <a:solidFill>
                  <a:schemeClr val="bg1"/>
                </a:solidFill>
              </a:rPr>
            </a:br>
            <a:endParaRPr lang="en-NZ" sz="3200" b="1" dirty="0">
              <a:solidFill>
                <a:schemeClr val="bg1"/>
              </a:solidFill>
            </a:endParaRPr>
          </a:p>
        </p:txBody>
      </p:sp>
      <p:sp>
        <p:nvSpPr>
          <p:cNvPr id="12" name="Rectangle 11">
            <a:extLst>
              <a:ext uri="{FF2B5EF4-FFF2-40B4-BE49-F238E27FC236}">
                <a16:creationId xmlns:a16="http://schemas.microsoft.com/office/drawing/2014/main" id="{3B7C6D01-819B-4870-87C2-4FCE10F45E75}"/>
              </a:ext>
            </a:extLst>
          </p:cNvPr>
          <p:cNvSpPr/>
          <p:nvPr/>
        </p:nvSpPr>
        <p:spPr>
          <a:xfrm>
            <a:off x="1533121" y="2302392"/>
            <a:ext cx="1364476" cy="646331"/>
          </a:xfrm>
          <a:prstGeom prst="rect">
            <a:avLst/>
          </a:prstGeom>
        </p:spPr>
        <p:txBody>
          <a:bodyPr wrap="none">
            <a:spAutoFit/>
          </a:bodyPr>
          <a:lstStyle/>
          <a:p>
            <a:r>
              <a:rPr lang="en-NZ" sz="3600" spc="300" dirty="0">
                <a:solidFill>
                  <a:schemeClr val="bg1"/>
                </a:solidFill>
                <a:ea typeface="+mj-ea"/>
                <a:cs typeface="+mj-cs"/>
              </a:rPr>
              <a:t>2020</a:t>
            </a:r>
            <a:endParaRPr lang="en-NZ" sz="3600" spc="300" dirty="0">
              <a:solidFill>
                <a:schemeClr val="bg1"/>
              </a:solidFill>
            </a:endParaRPr>
          </a:p>
        </p:txBody>
      </p:sp>
      <p:sp>
        <p:nvSpPr>
          <p:cNvPr id="52" name="Rectangle 51">
            <a:extLst>
              <a:ext uri="{FF2B5EF4-FFF2-40B4-BE49-F238E27FC236}">
                <a16:creationId xmlns:a16="http://schemas.microsoft.com/office/drawing/2014/main" id="{6CCE01E2-1675-43DE-86BA-04807D8CEDF5}"/>
              </a:ext>
            </a:extLst>
          </p:cNvPr>
          <p:cNvSpPr/>
          <p:nvPr/>
        </p:nvSpPr>
        <p:spPr>
          <a:xfrm>
            <a:off x="4869713" y="520995"/>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Rectangle 52">
            <a:extLst>
              <a:ext uri="{FF2B5EF4-FFF2-40B4-BE49-F238E27FC236}">
                <a16:creationId xmlns:a16="http://schemas.microsoft.com/office/drawing/2014/main" id="{BA41B4FD-31DF-4F2F-9DBB-916380EA0795}"/>
              </a:ext>
            </a:extLst>
          </p:cNvPr>
          <p:cNvSpPr/>
          <p:nvPr/>
        </p:nvSpPr>
        <p:spPr>
          <a:xfrm>
            <a:off x="4869713" y="1626781"/>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 name="Rectangle 53">
            <a:extLst>
              <a:ext uri="{FF2B5EF4-FFF2-40B4-BE49-F238E27FC236}">
                <a16:creationId xmlns:a16="http://schemas.microsoft.com/office/drawing/2014/main" id="{C9D41399-5E78-4270-803C-234953665F68}"/>
              </a:ext>
            </a:extLst>
          </p:cNvPr>
          <p:cNvSpPr/>
          <p:nvPr/>
        </p:nvSpPr>
        <p:spPr>
          <a:xfrm>
            <a:off x="4869713" y="3838353"/>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 name="Rectangle 54">
            <a:extLst>
              <a:ext uri="{FF2B5EF4-FFF2-40B4-BE49-F238E27FC236}">
                <a16:creationId xmlns:a16="http://schemas.microsoft.com/office/drawing/2014/main" id="{7A077830-1572-4AA5-A306-D70EFB935227}"/>
              </a:ext>
            </a:extLst>
          </p:cNvPr>
          <p:cNvSpPr/>
          <p:nvPr/>
        </p:nvSpPr>
        <p:spPr>
          <a:xfrm>
            <a:off x="4869713" y="4944138"/>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 name="Rectangle 55">
            <a:extLst>
              <a:ext uri="{FF2B5EF4-FFF2-40B4-BE49-F238E27FC236}">
                <a16:creationId xmlns:a16="http://schemas.microsoft.com/office/drawing/2014/main" id="{7BA217C4-9D52-427E-A650-36A184E6C735}"/>
              </a:ext>
            </a:extLst>
          </p:cNvPr>
          <p:cNvSpPr/>
          <p:nvPr/>
        </p:nvSpPr>
        <p:spPr>
          <a:xfrm>
            <a:off x="4869713" y="2732566"/>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 name="Rectangle 56">
            <a:extLst>
              <a:ext uri="{FF2B5EF4-FFF2-40B4-BE49-F238E27FC236}">
                <a16:creationId xmlns:a16="http://schemas.microsoft.com/office/drawing/2014/main" id="{79D8DC55-A35D-4AAD-BC95-739C51D228CF}"/>
              </a:ext>
            </a:extLst>
          </p:cNvPr>
          <p:cNvSpPr/>
          <p:nvPr/>
        </p:nvSpPr>
        <p:spPr>
          <a:xfrm>
            <a:off x="8591108" y="520995"/>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 name="Rectangle 57">
            <a:extLst>
              <a:ext uri="{FF2B5EF4-FFF2-40B4-BE49-F238E27FC236}">
                <a16:creationId xmlns:a16="http://schemas.microsoft.com/office/drawing/2014/main" id="{B8A43A51-0B0D-4141-A2DD-67C962EAA0C5}"/>
              </a:ext>
            </a:extLst>
          </p:cNvPr>
          <p:cNvSpPr/>
          <p:nvPr/>
        </p:nvSpPr>
        <p:spPr>
          <a:xfrm>
            <a:off x="8591108" y="1626781"/>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 name="Rectangle 58">
            <a:extLst>
              <a:ext uri="{FF2B5EF4-FFF2-40B4-BE49-F238E27FC236}">
                <a16:creationId xmlns:a16="http://schemas.microsoft.com/office/drawing/2014/main" id="{79B71C1D-694A-4912-B389-CD08EC6ABE79}"/>
              </a:ext>
            </a:extLst>
          </p:cNvPr>
          <p:cNvSpPr/>
          <p:nvPr/>
        </p:nvSpPr>
        <p:spPr>
          <a:xfrm>
            <a:off x="8591108" y="3838353"/>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Rectangle 59">
            <a:extLst>
              <a:ext uri="{FF2B5EF4-FFF2-40B4-BE49-F238E27FC236}">
                <a16:creationId xmlns:a16="http://schemas.microsoft.com/office/drawing/2014/main" id="{25E3531C-D72A-4753-A58E-60EA1D2C4D09}"/>
              </a:ext>
            </a:extLst>
          </p:cNvPr>
          <p:cNvSpPr/>
          <p:nvPr/>
        </p:nvSpPr>
        <p:spPr>
          <a:xfrm>
            <a:off x="8591108" y="4944138"/>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 name="Rectangle 60">
            <a:extLst>
              <a:ext uri="{FF2B5EF4-FFF2-40B4-BE49-F238E27FC236}">
                <a16:creationId xmlns:a16="http://schemas.microsoft.com/office/drawing/2014/main" id="{218679A7-6496-4EC0-9CF2-5605A00ABC24}"/>
              </a:ext>
            </a:extLst>
          </p:cNvPr>
          <p:cNvSpPr/>
          <p:nvPr/>
        </p:nvSpPr>
        <p:spPr>
          <a:xfrm>
            <a:off x="8591108" y="2732566"/>
            <a:ext cx="1031357" cy="733647"/>
          </a:xfrm>
          <a:prstGeom prst="rect">
            <a:avLst/>
          </a:prstGeom>
          <a:solidFill>
            <a:srgbClr val="D1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3" name="Table 2">
            <a:extLst>
              <a:ext uri="{FF2B5EF4-FFF2-40B4-BE49-F238E27FC236}">
                <a16:creationId xmlns:a16="http://schemas.microsoft.com/office/drawing/2014/main" id="{CE90D5F3-B89A-4F8A-85B8-6FCFF10B0039}"/>
              </a:ext>
            </a:extLst>
          </p:cNvPr>
          <p:cNvGraphicFramePr>
            <a:graphicFrameLocks noGrp="1"/>
          </p:cNvGraphicFramePr>
          <p:nvPr>
            <p:extLst>
              <p:ext uri="{D42A27DB-BD31-4B8C-83A1-F6EECF244321}">
                <p14:modId xmlns:p14="http://schemas.microsoft.com/office/powerpoint/2010/main" val="2192175299"/>
              </p:ext>
            </p:extLst>
          </p:nvPr>
        </p:nvGraphicFramePr>
        <p:xfrm>
          <a:off x="8454020" y="282372"/>
          <a:ext cx="3242673" cy="5571460"/>
        </p:xfrm>
        <a:graphic>
          <a:graphicData uri="http://schemas.openxmlformats.org/drawingml/2006/table">
            <a:tbl>
              <a:tblPr firstRow="1" bandRow="1">
                <a:tableStyleId>{5C22544A-7EE6-4342-B048-85BDC9FD1C3A}</a:tableStyleId>
              </a:tblPr>
              <a:tblGrid>
                <a:gridCol w="1232501">
                  <a:extLst>
                    <a:ext uri="{9D8B030D-6E8A-4147-A177-3AD203B41FA5}">
                      <a16:colId xmlns:a16="http://schemas.microsoft.com/office/drawing/2014/main" val="1021423051"/>
                    </a:ext>
                  </a:extLst>
                </a:gridCol>
                <a:gridCol w="2010172">
                  <a:extLst>
                    <a:ext uri="{9D8B030D-6E8A-4147-A177-3AD203B41FA5}">
                      <a16:colId xmlns:a16="http://schemas.microsoft.com/office/drawing/2014/main" val="2349934612"/>
                    </a:ext>
                  </a:extLst>
                </a:gridCol>
              </a:tblGrid>
              <a:tr h="1117241">
                <a:tc>
                  <a:txBody>
                    <a:bodyPr/>
                    <a:lstStyle/>
                    <a:p>
                      <a:pPr algn="ctr" fontAlgn="b"/>
                      <a:r>
                        <a:rPr lang="en-NZ" sz="3200" b="1" i="0" u="none" strike="noStrike" dirty="0">
                          <a:solidFill>
                            <a:schemeClr val="tx1"/>
                          </a:solidFill>
                          <a:effectLst/>
                          <a:latin typeface="+mj-lt"/>
                        </a:rPr>
                        <a:t>109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chemeClr val="tx1"/>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042449"/>
                  </a:ext>
                </a:extLst>
              </a:tr>
              <a:tr h="1102496">
                <a:tc>
                  <a:txBody>
                    <a:bodyPr/>
                    <a:lstStyle/>
                    <a:p>
                      <a:pPr algn="ctr" fontAlgn="b"/>
                      <a:r>
                        <a:rPr lang="en-NZ" sz="3200" b="1" i="0" u="none" strike="noStrike" dirty="0">
                          <a:solidFill>
                            <a:schemeClr val="tx1"/>
                          </a:solidFill>
                          <a:effectLst/>
                          <a:latin typeface="+mj-lt"/>
                        </a:rPr>
                        <a:t>109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chemeClr val="tx1"/>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817065"/>
                  </a:ext>
                </a:extLst>
              </a:tr>
              <a:tr h="1117241">
                <a:tc>
                  <a:txBody>
                    <a:bodyPr/>
                    <a:lstStyle/>
                    <a:p>
                      <a:pPr algn="ctr" fontAlgn="b"/>
                      <a:r>
                        <a:rPr lang="en-NZ" sz="3200" b="1" i="0" u="none" strike="noStrike" dirty="0">
                          <a:solidFill>
                            <a:schemeClr val="tx1"/>
                          </a:solidFill>
                          <a:effectLst/>
                          <a:latin typeface="+mj-lt"/>
                        </a:rPr>
                        <a:t>108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chemeClr val="tx1"/>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7112920"/>
                  </a:ext>
                </a:extLst>
              </a:tr>
              <a:tr h="1117241">
                <a:tc>
                  <a:txBody>
                    <a:bodyPr/>
                    <a:lstStyle/>
                    <a:p>
                      <a:pPr algn="ctr" fontAlgn="b"/>
                      <a:r>
                        <a:rPr lang="en-NZ" sz="3200" b="1" i="0" u="none" strike="noStrike" dirty="0">
                          <a:solidFill>
                            <a:schemeClr val="tx1"/>
                          </a:solidFill>
                          <a:effectLst/>
                          <a:latin typeface="+mj-lt"/>
                        </a:rPr>
                        <a:t>107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chemeClr val="tx1"/>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18039"/>
                  </a:ext>
                </a:extLst>
              </a:tr>
              <a:tr h="1117241">
                <a:tc>
                  <a:txBody>
                    <a:bodyPr/>
                    <a:lstStyle/>
                    <a:p>
                      <a:pPr algn="ctr" fontAlgn="b"/>
                      <a:r>
                        <a:rPr lang="en-NZ" sz="3200" b="1" i="0" u="none" strike="noStrike" dirty="0">
                          <a:solidFill>
                            <a:schemeClr val="tx1"/>
                          </a:solidFill>
                          <a:effectLst/>
                          <a:latin typeface="+mj-lt"/>
                        </a:rPr>
                        <a:t>107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chemeClr val="tx1"/>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8596633"/>
                  </a:ext>
                </a:extLst>
              </a:tr>
            </a:tbl>
          </a:graphicData>
        </a:graphic>
      </p:graphicFrame>
      <p:pic>
        <p:nvPicPr>
          <p:cNvPr id="1032" name="Picture 8" descr="Image result for callaghan nz logo">
            <a:extLst>
              <a:ext uri="{FF2B5EF4-FFF2-40B4-BE49-F238E27FC236}">
                <a16:creationId xmlns:a16="http://schemas.microsoft.com/office/drawing/2014/main" id="{C4D80A39-721B-483C-A759-0948B546D50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75190" y="5154991"/>
            <a:ext cx="1887282" cy="4253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department of conservation nz logo">
            <a:extLst>
              <a:ext uri="{FF2B5EF4-FFF2-40B4-BE49-F238E27FC236}">
                <a16:creationId xmlns:a16="http://schemas.microsoft.com/office/drawing/2014/main" id="{ED9EDAEA-8BE1-41ED-BD2E-A27CDF0214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46826" y="1713098"/>
            <a:ext cx="1572646" cy="6080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niwa nz logo">
            <a:extLst>
              <a:ext uri="{FF2B5EF4-FFF2-40B4-BE49-F238E27FC236}">
                <a16:creationId xmlns:a16="http://schemas.microsoft.com/office/drawing/2014/main" id="{41EBF878-5DF4-4286-9DB8-5CDCAF6717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98243" y="5085218"/>
            <a:ext cx="1542203" cy="5629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nz customs service logo">
            <a:extLst>
              <a:ext uri="{FF2B5EF4-FFF2-40B4-BE49-F238E27FC236}">
                <a16:creationId xmlns:a16="http://schemas.microsoft.com/office/drawing/2014/main" id="{5912F6D6-6A10-4B64-AE9B-EDE0E0381E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3132" y="2887609"/>
            <a:ext cx="1840022" cy="479679"/>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D56CCD77-2251-4D27-96AF-DFAA62869FBA}"/>
              </a:ext>
            </a:extLst>
          </p:cNvPr>
          <p:cNvSpPr/>
          <p:nvPr/>
        </p:nvSpPr>
        <p:spPr>
          <a:xfrm>
            <a:off x="540488" y="1847019"/>
            <a:ext cx="3274828" cy="36150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10">
            <a:extLst>
              <a:ext uri="{FF2B5EF4-FFF2-40B4-BE49-F238E27FC236}">
                <a16:creationId xmlns:a16="http://schemas.microsoft.com/office/drawing/2014/main" id="{DC74A87E-D560-4A1C-8EAD-8252A9A9FC96}"/>
              </a:ext>
            </a:extLst>
          </p:cNvPr>
          <p:cNvSpPr/>
          <p:nvPr/>
        </p:nvSpPr>
        <p:spPr>
          <a:xfrm>
            <a:off x="260499" y="1792192"/>
            <a:ext cx="3863162" cy="677108"/>
          </a:xfrm>
          <a:prstGeom prst="rect">
            <a:avLst/>
          </a:prstGeom>
        </p:spPr>
        <p:txBody>
          <a:bodyPr wrap="square">
            <a:spAutoFit/>
          </a:bodyPr>
          <a:lstStyle/>
          <a:p>
            <a:pPr algn="ctr"/>
            <a:r>
              <a:rPr lang="en-NZ" sz="2400" b="1" spc="600" dirty="0">
                <a:solidFill>
                  <a:srgbClr val="0A1F2C"/>
                </a:solidFill>
                <a:ea typeface="+mj-ea"/>
                <a:cs typeface="+mj-cs"/>
              </a:rPr>
              <a:t>REPZ TOP 10 </a:t>
            </a:r>
            <a:br>
              <a:rPr lang="en-NZ" sz="2400" b="1" spc="600" dirty="0">
                <a:solidFill>
                  <a:srgbClr val="0A1F2C"/>
                </a:solidFill>
                <a:ea typeface="+mj-ea"/>
                <a:cs typeface="+mj-cs"/>
              </a:rPr>
            </a:br>
            <a:endParaRPr lang="en-NZ" sz="1400" spc="600" dirty="0">
              <a:solidFill>
                <a:srgbClr val="0A1F2C"/>
              </a:solidFill>
            </a:endParaRPr>
          </a:p>
        </p:txBody>
      </p:sp>
      <p:cxnSp>
        <p:nvCxnSpPr>
          <p:cNvPr id="46" name="Straight Connector 45">
            <a:extLst>
              <a:ext uri="{FF2B5EF4-FFF2-40B4-BE49-F238E27FC236}">
                <a16:creationId xmlns:a16="http://schemas.microsoft.com/office/drawing/2014/main" id="{C9457E1A-1BF2-45C3-B8FF-53F94FCB1677}"/>
              </a:ext>
            </a:extLst>
          </p:cNvPr>
          <p:cNvCxnSpPr>
            <a:cxnSpLocks/>
          </p:cNvCxnSpPr>
          <p:nvPr/>
        </p:nvCxnSpPr>
        <p:spPr>
          <a:xfrm>
            <a:off x="529856" y="2458611"/>
            <a:ext cx="12322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A9B716A-1725-4515-8297-9AE4180F422A}"/>
              </a:ext>
            </a:extLst>
          </p:cNvPr>
          <p:cNvCxnSpPr>
            <a:cxnSpLocks/>
          </p:cNvCxnSpPr>
          <p:nvPr/>
        </p:nvCxnSpPr>
        <p:spPr>
          <a:xfrm>
            <a:off x="2577731" y="2458611"/>
            <a:ext cx="12322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A9FA240-46BF-4500-9AB1-6B9A25E1B82C}"/>
              </a:ext>
            </a:extLst>
          </p:cNvPr>
          <p:cNvSpPr txBox="1">
            <a:spLocks/>
          </p:cNvSpPr>
          <p:nvPr/>
        </p:nvSpPr>
        <p:spPr>
          <a:xfrm>
            <a:off x="476951" y="3228450"/>
            <a:ext cx="3401903" cy="25682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spcAft>
                <a:spcPts val="1200"/>
              </a:spcAft>
              <a:buClr>
                <a:schemeClr val="tx2">
                  <a:lumMod val="20000"/>
                  <a:lumOff val="80000"/>
                </a:schemeClr>
              </a:buClr>
              <a:buFont typeface="Courier New" panose="02070309020205020404" pitchFamily="49" charset="0"/>
              <a:buChar char="o"/>
            </a:pPr>
            <a:r>
              <a:rPr lang="en-NZ" sz="1800" dirty="0">
                <a:solidFill>
                  <a:schemeClr val="bg1"/>
                </a:solidFill>
              </a:rPr>
              <a:t>Fire and Emergency remains the benchmark agency when it comes to reputation. </a:t>
            </a:r>
          </a:p>
          <a:p>
            <a:pPr marL="285750" indent="-285750">
              <a:lnSpc>
                <a:spcPct val="100000"/>
              </a:lnSpc>
              <a:spcAft>
                <a:spcPts val="1200"/>
              </a:spcAft>
              <a:buClr>
                <a:schemeClr val="tx2">
                  <a:lumMod val="20000"/>
                  <a:lumOff val="80000"/>
                </a:schemeClr>
              </a:buClr>
              <a:buFont typeface="Courier New" panose="02070309020205020404" pitchFamily="49" charset="0"/>
              <a:buChar char="o"/>
            </a:pPr>
            <a:r>
              <a:rPr lang="en-NZ" sz="1800" dirty="0">
                <a:solidFill>
                  <a:schemeClr val="bg1"/>
                </a:solidFill>
              </a:rPr>
              <a:t>The Defence Force jumps from 10</a:t>
            </a:r>
            <a:r>
              <a:rPr lang="en-NZ" sz="1800" baseline="30000" dirty="0">
                <a:solidFill>
                  <a:schemeClr val="bg1"/>
                </a:solidFill>
              </a:rPr>
              <a:t>th</a:t>
            </a:r>
            <a:r>
              <a:rPr lang="en-NZ" sz="1800" dirty="0">
                <a:solidFill>
                  <a:schemeClr val="bg1"/>
                </a:solidFill>
              </a:rPr>
              <a:t> to 2</a:t>
            </a:r>
            <a:r>
              <a:rPr lang="en-NZ" sz="1800" baseline="30000" dirty="0">
                <a:solidFill>
                  <a:schemeClr val="bg1"/>
                </a:solidFill>
              </a:rPr>
              <a:t>nd</a:t>
            </a:r>
            <a:r>
              <a:rPr lang="en-NZ" sz="1800" dirty="0">
                <a:solidFill>
                  <a:schemeClr val="bg1"/>
                </a:solidFill>
              </a:rPr>
              <a:t> position.</a:t>
            </a:r>
          </a:p>
          <a:p>
            <a:pPr marL="285750" indent="-285750">
              <a:lnSpc>
                <a:spcPct val="100000"/>
              </a:lnSpc>
              <a:spcAft>
                <a:spcPts val="1200"/>
              </a:spcAft>
              <a:buClr>
                <a:schemeClr val="tx2">
                  <a:lumMod val="20000"/>
                  <a:lumOff val="80000"/>
                </a:schemeClr>
              </a:buClr>
              <a:buFont typeface="Courier New" panose="02070309020205020404" pitchFamily="49" charset="0"/>
              <a:buChar char="o"/>
            </a:pPr>
            <a:r>
              <a:rPr lang="en-NZ" sz="1800" dirty="0">
                <a:solidFill>
                  <a:schemeClr val="bg1"/>
                </a:solidFill>
              </a:rPr>
              <a:t>The Customs Service also moves up from 9</a:t>
            </a:r>
            <a:r>
              <a:rPr lang="en-NZ" sz="1800" baseline="30000" dirty="0">
                <a:solidFill>
                  <a:schemeClr val="bg1"/>
                </a:solidFill>
              </a:rPr>
              <a:t>th</a:t>
            </a:r>
            <a:r>
              <a:rPr lang="en-NZ" sz="1800" dirty="0">
                <a:solidFill>
                  <a:schemeClr val="bg1"/>
                </a:solidFill>
              </a:rPr>
              <a:t> to 3</a:t>
            </a:r>
            <a:r>
              <a:rPr lang="en-NZ" sz="1800" baseline="30000" dirty="0">
                <a:solidFill>
                  <a:schemeClr val="bg1"/>
                </a:solidFill>
              </a:rPr>
              <a:t>rd</a:t>
            </a:r>
            <a:r>
              <a:rPr lang="en-NZ" sz="1800" dirty="0">
                <a:solidFill>
                  <a:schemeClr val="bg1"/>
                </a:solidFill>
              </a:rPr>
              <a:t>.</a:t>
            </a:r>
          </a:p>
        </p:txBody>
      </p:sp>
      <p:pic>
        <p:nvPicPr>
          <p:cNvPr id="50" name="Picture 49">
            <a:extLst>
              <a:ext uri="{FF2B5EF4-FFF2-40B4-BE49-F238E27FC236}">
                <a16:creationId xmlns:a16="http://schemas.microsoft.com/office/drawing/2014/main" id="{E0184403-5278-4866-9DCE-9B207CF1C2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5995" y="600004"/>
            <a:ext cx="1265275" cy="639147"/>
          </a:xfrm>
          <a:prstGeom prst="rect">
            <a:avLst/>
          </a:prstGeom>
          <a:noFill/>
        </p:spPr>
      </p:pic>
      <p:pic>
        <p:nvPicPr>
          <p:cNvPr id="51" name="Picture 50">
            <a:extLst>
              <a:ext uri="{FF2B5EF4-FFF2-40B4-BE49-F238E27FC236}">
                <a16:creationId xmlns:a16="http://schemas.microsoft.com/office/drawing/2014/main" id="{1067C460-11EB-4D60-8905-AAA83A0E6A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86070" y="1752228"/>
            <a:ext cx="1365303" cy="518990"/>
          </a:xfrm>
          <a:prstGeom prst="rect">
            <a:avLst/>
          </a:prstGeom>
        </p:spPr>
      </p:pic>
      <p:sp>
        <p:nvSpPr>
          <p:cNvPr id="6" name="Rectangle 5">
            <a:extLst>
              <a:ext uri="{FF2B5EF4-FFF2-40B4-BE49-F238E27FC236}">
                <a16:creationId xmlns:a16="http://schemas.microsoft.com/office/drawing/2014/main" id="{B32C738C-B4F7-40D1-8FA3-8530A803CCC4}"/>
              </a:ext>
            </a:extLst>
          </p:cNvPr>
          <p:cNvSpPr/>
          <p:nvPr/>
        </p:nvSpPr>
        <p:spPr>
          <a:xfrm>
            <a:off x="4774019" y="3745352"/>
            <a:ext cx="3473044" cy="9152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 name="Rectangle 62">
            <a:extLst>
              <a:ext uri="{FF2B5EF4-FFF2-40B4-BE49-F238E27FC236}">
                <a16:creationId xmlns:a16="http://schemas.microsoft.com/office/drawing/2014/main" id="{9594C723-404F-425E-BE85-B8CBBB72B005}"/>
              </a:ext>
            </a:extLst>
          </p:cNvPr>
          <p:cNvSpPr/>
          <p:nvPr/>
        </p:nvSpPr>
        <p:spPr>
          <a:xfrm>
            <a:off x="8469595" y="431450"/>
            <a:ext cx="3473044" cy="9152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 name="Rectangle 63">
            <a:extLst>
              <a:ext uri="{FF2B5EF4-FFF2-40B4-BE49-F238E27FC236}">
                <a16:creationId xmlns:a16="http://schemas.microsoft.com/office/drawing/2014/main" id="{500E96E4-6D30-4E99-9766-FACA066A7382}"/>
              </a:ext>
            </a:extLst>
          </p:cNvPr>
          <p:cNvSpPr/>
          <p:nvPr/>
        </p:nvSpPr>
        <p:spPr>
          <a:xfrm>
            <a:off x="8465292" y="2642928"/>
            <a:ext cx="3473044" cy="9152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66" name="Straight Arrow Connector 65">
            <a:extLst>
              <a:ext uri="{FF2B5EF4-FFF2-40B4-BE49-F238E27FC236}">
                <a16:creationId xmlns:a16="http://schemas.microsoft.com/office/drawing/2014/main" id="{D88844CE-4639-4CCC-BBAD-9B6822122561}"/>
              </a:ext>
            </a:extLst>
          </p:cNvPr>
          <p:cNvCxnSpPr>
            <a:cxnSpLocks/>
          </p:cNvCxnSpPr>
          <p:nvPr/>
        </p:nvCxnSpPr>
        <p:spPr>
          <a:xfrm flipV="1">
            <a:off x="8024653" y="1887626"/>
            <a:ext cx="0" cy="20627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E8EBBEF-124F-425F-B48D-71DDE13A5FC3}"/>
              </a:ext>
            </a:extLst>
          </p:cNvPr>
          <p:cNvCxnSpPr>
            <a:cxnSpLocks/>
          </p:cNvCxnSpPr>
          <p:nvPr/>
        </p:nvCxnSpPr>
        <p:spPr>
          <a:xfrm>
            <a:off x="6941716" y="6490955"/>
            <a:ext cx="0" cy="71886"/>
          </a:xfrm>
          <a:prstGeom prst="straightConnector1">
            <a:avLst/>
          </a:prstGeom>
          <a:ln w="31750">
            <a:solidFill>
              <a:srgbClr val="FF0000"/>
            </a:soli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F9734F3-685D-4423-869B-0A37701AADA7}"/>
              </a:ext>
            </a:extLst>
          </p:cNvPr>
          <p:cNvCxnSpPr>
            <a:cxnSpLocks/>
          </p:cNvCxnSpPr>
          <p:nvPr/>
        </p:nvCxnSpPr>
        <p:spPr>
          <a:xfrm>
            <a:off x="6815181" y="6474093"/>
            <a:ext cx="0" cy="63044"/>
          </a:xfrm>
          <a:prstGeom prst="straightConnector1">
            <a:avLst/>
          </a:prstGeom>
          <a:ln w="317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18985F-FCBD-4F6E-BB22-C4F08FB8FCB9}"/>
              </a:ext>
            </a:extLst>
          </p:cNvPr>
          <p:cNvSpPr/>
          <p:nvPr/>
        </p:nvSpPr>
        <p:spPr>
          <a:xfrm>
            <a:off x="7018831" y="6416067"/>
            <a:ext cx="2316660" cy="230832"/>
          </a:xfrm>
          <a:prstGeom prst="rect">
            <a:avLst/>
          </a:prstGeom>
        </p:spPr>
        <p:txBody>
          <a:bodyPr wrap="none">
            <a:spAutoFit/>
          </a:bodyPr>
          <a:lstStyle/>
          <a:p>
            <a:pPr lvl="0" algn="ctr"/>
            <a:r>
              <a:rPr lang="en-NZ" sz="900" dirty="0">
                <a:solidFill>
                  <a:srgbClr val="0A1F2C"/>
                </a:solidFill>
              </a:rPr>
              <a:t>Increase/decrease of 3+ points from 2019</a:t>
            </a:r>
          </a:p>
        </p:txBody>
      </p:sp>
      <p:pic>
        <p:nvPicPr>
          <p:cNvPr id="72" name="Picture 4" descr="Ministry of Civil Defence &amp; Emergency Management">
            <a:extLst>
              <a:ext uri="{FF2B5EF4-FFF2-40B4-BE49-F238E27FC236}">
                <a16:creationId xmlns:a16="http://schemas.microsoft.com/office/drawing/2014/main" id="{016A461F-8612-46E3-AB7F-139A99E0AAD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19780" y="4023530"/>
            <a:ext cx="2124000" cy="4248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F7CD573-4BE8-4A9E-9CE8-7CECB9201BB7}"/>
              </a:ext>
            </a:extLst>
          </p:cNvPr>
          <p:cNvPicPr>
            <a:picLocks noChangeAspect="1"/>
          </p:cNvPicPr>
          <p:nvPr/>
        </p:nvPicPr>
        <p:blipFill>
          <a:blip r:embed="rId9"/>
          <a:stretch>
            <a:fillRect/>
          </a:stretch>
        </p:blipFill>
        <p:spPr>
          <a:xfrm>
            <a:off x="9718690" y="4023530"/>
            <a:ext cx="1996359" cy="418989"/>
          </a:xfrm>
          <a:prstGeom prst="rect">
            <a:avLst/>
          </a:prstGeom>
          <a:noFill/>
        </p:spPr>
      </p:pic>
      <p:pic>
        <p:nvPicPr>
          <p:cNvPr id="78" name="Picture 28" descr="Image result for nz hpa">
            <a:extLst>
              <a:ext uri="{FF2B5EF4-FFF2-40B4-BE49-F238E27FC236}">
                <a16:creationId xmlns:a16="http://schemas.microsoft.com/office/drawing/2014/main" id="{AE7A6F34-60D6-4D91-8C33-4B20CD48061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727020" y="693652"/>
            <a:ext cx="1720014" cy="44614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8" descr="Image result for nz metservice">
            <a:extLst>
              <a:ext uri="{FF2B5EF4-FFF2-40B4-BE49-F238E27FC236}">
                <a16:creationId xmlns:a16="http://schemas.microsoft.com/office/drawing/2014/main" id="{95E8FF59-8CD2-4AFE-9045-FD079F53FBD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847382" y="2948318"/>
            <a:ext cx="1909484" cy="358260"/>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Arrow Connector 79">
            <a:extLst>
              <a:ext uri="{FF2B5EF4-FFF2-40B4-BE49-F238E27FC236}">
                <a16:creationId xmlns:a16="http://schemas.microsoft.com/office/drawing/2014/main" id="{4A5E84A1-8B2B-48AF-AAB2-73CF0323E35C}"/>
              </a:ext>
            </a:extLst>
          </p:cNvPr>
          <p:cNvCxnSpPr>
            <a:cxnSpLocks/>
          </p:cNvCxnSpPr>
          <p:nvPr/>
        </p:nvCxnSpPr>
        <p:spPr>
          <a:xfrm flipV="1">
            <a:off x="11756866" y="823314"/>
            <a:ext cx="0" cy="20627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FA99E51-ABB9-4A3F-9DB5-33FDAA9DCD6C}"/>
              </a:ext>
            </a:extLst>
          </p:cNvPr>
          <p:cNvCxnSpPr>
            <a:cxnSpLocks/>
          </p:cNvCxnSpPr>
          <p:nvPr/>
        </p:nvCxnSpPr>
        <p:spPr>
          <a:xfrm flipV="1">
            <a:off x="8024653" y="2993010"/>
            <a:ext cx="0" cy="20627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FD2ADA26-14F2-442C-96DC-2A576992200D}"/>
              </a:ext>
            </a:extLst>
          </p:cNvPr>
          <p:cNvGraphicFramePr>
            <a:graphicFrameLocks noGrp="1"/>
          </p:cNvGraphicFramePr>
          <p:nvPr>
            <p:ph idx="4294967295"/>
            <p:extLst>
              <p:ext uri="{D42A27DB-BD31-4B8C-83A1-F6EECF244321}">
                <p14:modId xmlns:p14="http://schemas.microsoft.com/office/powerpoint/2010/main" val="1155882909"/>
              </p:ext>
            </p:extLst>
          </p:nvPr>
        </p:nvGraphicFramePr>
        <p:xfrm>
          <a:off x="4685413" y="277343"/>
          <a:ext cx="3342167" cy="5580300"/>
        </p:xfrm>
        <a:graphic>
          <a:graphicData uri="http://schemas.openxmlformats.org/drawingml/2006/table">
            <a:tbl>
              <a:tblPr firstRow="1" bandRow="1">
                <a:tableStyleId>{5C22544A-7EE6-4342-B048-85BDC9FD1C3A}</a:tableStyleId>
              </a:tblPr>
              <a:tblGrid>
                <a:gridCol w="1234530">
                  <a:extLst>
                    <a:ext uri="{9D8B030D-6E8A-4147-A177-3AD203B41FA5}">
                      <a16:colId xmlns:a16="http://schemas.microsoft.com/office/drawing/2014/main" val="257273034"/>
                    </a:ext>
                  </a:extLst>
                </a:gridCol>
                <a:gridCol w="2107637">
                  <a:extLst>
                    <a:ext uri="{9D8B030D-6E8A-4147-A177-3AD203B41FA5}">
                      <a16:colId xmlns:a16="http://schemas.microsoft.com/office/drawing/2014/main" val="1736324921"/>
                    </a:ext>
                  </a:extLst>
                </a:gridCol>
              </a:tblGrid>
              <a:tr h="1116060">
                <a:tc>
                  <a:txBody>
                    <a:bodyPr/>
                    <a:lstStyle/>
                    <a:p>
                      <a:pPr algn="ctr" fontAlgn="b"/>
                      <a:r>
                        <a:rPr lang="en-NZ" sz="3200" b="1" i="0" u="none" strike="noStrike" dirty="0">
                          <a:solidFill>
                            <a:schemeClr val="tx1"/>
                          </a:solidFill>
                          <a:effectLst/>
                          <a:latin typeface="+mj-lt"/>
                        </a:rPr>
                        <a:t>120</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rgbClr val="000000"/>
                        </a:solidFill>
                        <a:effectLst/>
                        <a:latin typeface="+mj-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5022986"/>
                  </a:ext>
                </a:extLst>
              </a:tr>
              <a:tr h="1116060">
                <a:tc>
                  <a:txBody>
                    <a:bodyPr/>
                    <a:lstStyle/>
                    <a:p>
                      <a:pPr algn="ctr" fontAlgn="b"/>
                      <a:r>
                        <a:rPr lang="en-NZ" sz="3200" b="1" i="0" u="none" strike="noStrike" dirty="0">
                          <a:solidFill>
                            <a:srgbClr val="000000"/>
                          </a:solidFill>
                          <a:effectLst/>
                          <a:latin typeface="+mj-lt"/>
                        </a:rPr>
                        <a:t>112</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rgbClr val="000000"/>
                        </a:solidFill>
                        <a:effectLst/>
                        <a:latin typeface="+mj-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7298447"/>
                  </a:ext>
                </a:extLst>
              </a:tr>
              <a:tr h="1116060">
                <a:tc>
                  <a:txBody>
                    <a:bodyPr/>
                    <a:lstStyle/>
                    <a:p>
                      <a:pPr algn="ctr" fontAlgn="b"/>
                      <a:r>
                        <a:rPr lang="en-NZ" sz="3200" b="1" i="0" u="none" strike="noStrike" dirty="0">
                          <a:solidFill>
                            <a:srgbClr val="000000"/>
                          </a:solidFill>
                          <a:effectLst/>
                          <a:latin typeface="+mj-lt"/>
                        </a:rPr>
                        <a:t>111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1174860"/>
                  </a:ext>
                </a:extLst>
              </a:tr>
              <a:tr h="1116060">
                <a:tc>
                  <a:txBody>
                    <a:bodyPr/>
                    <a:lstStyle/>
                    <a:p>
                      <a:pPr algn="ctr" fontAlgn="b"/>
                      <a:r>
                        <a:rPr lang="en-NZ" sz="3200" b="1" i="0" u="none" strike="noStrike" dirty="0">
                          <a:solidFill>
                            <a:srgbClr val="000000"/>
                          </a:solidFill>
                          <a:effectLst/>
                          <a:latin typeface="+mj-lt"/>
                        </a:rPr>
                        <a:t>111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3377284"/>
                  </a:ext>
                </a:extLst>
              </a:tr>
              <a:tr h="1116060">
                <a:tc>
                  <a:txBody>
                    <a:bodyPr/>
                    <a:lstStyle/>
                    <a:p>
                      <a:pPr algn="ctr" fontAlgn="b"/>
                      <a:r>
                        <a:rPr lang="en-NZ" sz="3200" b="1" i="0" u="none" strike="noStrike" dirty="0">
                          <a:solidFill>
                            <a:srgbClr val="000000"/>
                          </a:solidFill>
                          <a:effectLst/>
                          <a:latin typeface="+mj-lt"/>
                        </a:rPr>
                        <a:t>110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200" b="0" i="0" u="none" strike="noStrike" dirty="0">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1092321"/>
                  </a:ext>
                </a:extLst>
              </a:tr>
            </a:tbl>
          </a:graphicData>
        </a:graphic>
      </p:graphicFrame>
      <p:cxnSp>
        <p:nvCxnSpPr>
          <p:cNvPr id="13" name="Straight Connector 12">
            <a:extLst>
              <a:ext uri="{FF2B5EF4-FFF2-40B4-BE49-F238E27FC236}">
                <a16:creationId xmlns:a16="http://schemas.microsoft.com/office/drawing/2014/main" id="{04A06C4C-22AC-4131-90D9-BC2408865716}"/>
              </a:ext>
            </a:extLst>
          </p:cNvPr>
          <p:cNvCxnSpPr/>
          <p:nvPr/>
        </p:nvCxnSpPr>
        <p:spPr>
          <a:xfrm>
            <a:off x="2897597" y="2625557"/>
            <a:ext cx="9124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F8E6553-DDB3-4F82-B550-3FCD487CB229}"/>
              </a:ext>
            </a:extLst>
          </p:cNvPr>
          <p:cNvCxnSpPr/>
          <p:nvPr/>
        </p:nvCxnSpPr>
        <p:spPr>
          <a:xfrm>
            <a:off x="540488" y="2625557"/>
            <a:ext cx="9124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174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F180B4C198844BF045B7BC2D5DE4A" ma:contentTypeVersion="14" ma:contentTypeDescription="Create a new document." ma:contentTypeScope="" ma:versionID="554c6e1bbc8044c925a0a78d0aaa640f">
  <xsd:schema xmlns:xsd="http://www.w3.org/2001/XMLSchema" xmlns:xs="http://www.w3.org/2001/XMLSchema" xmlns:p="http://schemas.microsoft.com/office/2006/metadata/properties" xmlns:ns1="http://schemas.microsoft.com/sharepoint/v3" xmlns:ns2="941e4863-408d-4232-9006-e4ece879a4b8" xmlns:ns3="5fe5f515-21e2-4430-b2c5-8938785ae444" targetNamespace="http://schemas.microsoft.com/office/2006/metadata/properties" ma:root="true" ma:fieldsID="247abe2618f7a231f5e544bed90aa814" ns1:_="" ns2:_="" ns3:_="">
    <xsd:import namespace="http://schemas.microsoft.com/sharepoint/v3"/>
    <xsd:import namespace="941e4863-408d-4232-9006-e4ece879a4b8"/>
    <xsd:import namespace="5fe5f515-21e2-4430-b2c5-8938785ae4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1e4863-408d-4232-9006-e4ece879a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e5f515-21e2-4430-b2c5-8938785ae4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438F9C1-9E37-4693-8986-A955AC17E6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41e4863-408d-4232-9006-e4ece879a4b8"/>
    <ds:schemaRef ds:uri="5fe5f515-21e2-4430-b2c5-8938785ae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D855E7-F2F4-478B-A02D-8E289C3AD51A}">
  <ds:schemaRefs>
    <ds:schemaRef ds:uri="http://schemas.microsoft.com/sharepoint/v3/contenttype/forms"/>
  </ds:schemaRefs>
</ds:datastoreItem>
</file>

<file path=customXml/itemProps3.xml><?xml version="1.0" encoding="utf-8"?>
<ds:datastoreItem xmlns:ds="http://schemas.openxmlformats.org/officeDocument/2006/customXml" ds:itemID="{FD5CBA29-8733-4E35-A0AC-E0880089824C}">
  <ds:schemaRef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5fe5f515-21e2-4430-b2c5-8938785ae444"/>
    <ds:schemaRef ds:uri="941e4863-408d-4232-9006-e4ece879a4b8"/>
    <ds:schemaRef ds:uri="http://purl.org/dc/term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2134</Words>
  <Application>Microsoft Office PowerPoint</Application>
  <PresentationFormat>Widescreen</PresentationFormat>
  <Paragraphs>251</Paragraphs>
  <Slides>27</Slides>
  <Notes>6</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Mont ExtraLight DEMO</vt:lpstr>
      <vt:lpstr>Mont Heavy DEMO</vt:lpstr>
      <vt:lpstr>Open Sans</vt:lpstr>
      <vt:lpstr>Arial</vt:lpstr>
      <vt:lpstr>Arial Black</vt:lpstr>
      <vt:lpstr>Calibri</vt:lpstr>
      <vt:lpstr>Courier New</vt:lpstr>
      <vt:lpstr>Office Theme</vt:lpstr>
      <vt:lpstr>PowerPoint Presentation</vt:lpstr>
      <vt:lpstr>PowerPoint Presentation</vt:lpstr>
      <vt:lpstr>Uses our globally validated RepZ framework, customised to the New Zealand public sector, with reputation measured across four pillars.</vt:lpstr>
      <vt:lpstr>PowerPoint Presentation</vt:lpstr>
      <vt:lpstr>In 2020, social responsibility had joined trust as a key driver of agency reputation, reflecting public focus on the environment and wellbeing. </vt:lpstr>
      <vt:lpstr>However, in a COVID-19 environment trust becomes even more important.</vt:lpstr>
      <vt:lpstr>In the lead in to COVID-19 Alert Level 4, New Zealand’s public sector agencies were favourably positioned with unprecedented levels of trust.</vt:lpstr>
      <vt:lpstr>New Zealanders’ perceptions of the public sector have notably improved across the other pillars. COVID has accelerated what was a more gradual trend in recent years.</vt:lpstr>
      <vt:lpstr>OVERALL REPUTATION </vt:lpstr>
      <vt:lpstr>PowerPoint Presentation</vt:lpstr>
      <vt:lpstr>PowerPoint Presentation</vt:lpstr>
      <vt:lpstr>The experience delivered by an agency to the public can have a significant impact on the proportion of advocates and critics. Yet many are still leaving a poor impression.</vt:lpstr>
      <vt:lpstr>PowerPoint Presentation</vt:lpstr>
      <vt:lpstr>Most agencies have majority support for their purpose, with ten agencies having support of at least 75% of adult New Zealanders. </vt:lpstr>
      <vt:lpstr>Agencies which have clearly established their purpose in the eyes of the public are at an advantage.   However, it is still possible for agencies with moderate legitimacy of purpose  to deliver a strong reputation performance, if they deliver on the four pillars.</vt:lpstr>
      <vt:lpstr>The public’s impression of the importance of an agency’s work is more important than the extent of their knowledge of what the agency does. </vt:lpstr>
      <vt:lpstr>PowerPoint Presentation</vt:lpstr>
      <vt:lpstr>New Zealand’s leaders have largely had a ‘positive crisis’, and their response has helped lift trust in government</vt:lpstr>
      <vt:lpstr>New Zealand has built trust through its communications.  The Government’s communications have been rated more highly than the G7.</vt:lpstr>
      <vt:lpstr>PowerPoint Presentation</vt:lpstr>
      <vt:lpstr>New Zealanders are more open to hearing messages from the Government, but are also more likely to critically evaluate what they’re hearing</vt:lpstr>
      <vt:lpstr>PowerPoint Presentation</vt:lpstr>
      <vt:lpstr>PowerPoint Presentation</vt:lpstr>
      <vt:lpstr>TAKE OUT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Sector Reputation Index 2019</dc:title>
  <dc:creator>Fuller, Katelynn (MBWCB)</dc:creator>
  <cp:lastModifiedBy>Monica Pfeffer</cp:lastModifiedBy>
  <cp:revision>999</cp:revision>
  <cp:lastPrinted>2020-05-15T02:19:12Z</cp:lastPrinted>
  <dcterms:created xsi:type="dcterms:W3CDTF">2019-05-20T00:02:28Z</dcterms:created>
  <dcterms:modified xsi:type="dcterms:W3CDTF">2020-08-10T23:47:37Z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0x0101004E8F180B4C198844BF045B7BC2D5DE4A</vt:lpwstr>
  </property>
</Properties>
</file>