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780" r:id="rId5"/>
    <p:sldMasterId id="2147483739" r:id="rId6"/>
  </p:sldMasterIdLst>
  <p:notesMasterIdLst>
    <p:notesMasterId r:id="rId19"/>
  </p:notesMasterIdLst>
  <p:sldIdLst>
    <p:sldId id="280" r:id="rId7"/>
    <p:sldId id="256" r:id="rId8"/>
    <p:sldId id="275" r:id="rId9"/>
    <p:sldId id="277" r:id="rId10"/>
    <p:sldId id="257" r:id="rId11"/>
    <p:sldId id="278" r:id="rId12"/>
    <p:sldId id="268" r:id="rId13"/>
    <p:sldId id="269" r:id="rId14"/>
    <p:sldId id="279" r:id="rId15"/>
    <p:sldId id="274" r:id="rId16"/>
    <p:sldId id="273"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0732A-8A86-891D-0CC1-11845EF9AADB}" name="Sally Washington" initials="SW" userId="S::S.Washington@anzsog.edu.au::29a8ae11-50d9-4ec2-b1ec-4a1f42e41334" providerId="AD"/>
  <p188:author id="{A88D9832-C628-9F5A-45CE-F951A484FF5E}" name="Patrick Brownlee" initials="PB" userId="S::p.brownlee@anzsog.edu.au::e19a73ef-bc53-4f07-95b3-ec1bf80ce71d" providerId="AD"/>
  <p188:author id="{71236EBD-508D-2BD1-B4DF-20488AB7969C}" name="Ben Ruse" initials="BR" userId="S::B.Ruse@ANZSOG.edu.au::35529171-d833-4109-9b64-5ed4bccfb2b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Keenan" initials="JK" lastIdx="7" clrIdx="0">
    <p:extLst>
      <p:ext uri="{19B8F6BF-5375-455C-9EA6-DF929625EA0E}">
        <p15:presenceInfo xmlns:p15="http://schemas.microsoft.com/office/powerpoint/2012/main" userId="S::KeenanJ@moe.govt.nz::1bc2db3d-7970-41eb-b40f-18e62b233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A5474-CB88-46EA-85FB-1B08F94B2AE8}" v="31" dt="2022-03-31T04:07:20.763"/>
    <p1510:client id="{DD419B80-3763-4D34-AD1B-7302D50B25E1}" vWet="4" dt="2022-03-31T03:55:33.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8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9720E-165C-4AB9-940B-4EF6CCE7C68E}" type="datetimeFigureOut">
              <a:rPr lang="en-GB" smtClean="0"/>
              <a:t>01/04/2022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B69E4-7496-4DA7-8899-FBFD2050310A}" type="slidenum">
              <a:rPr lang="en-GB" smtClean="0"/>
              <a:t>‹#›</a:t>
            </a:fld>
            <a:endParaRPr lang="en-GB"/>
          </a:p>
        </p:txBody>
      </p:sp>
    </p:spTree>
    <p:extLst>
      <p:ext uri="{BB962C8B-B14F-4D97-AF65-F5344CB8AC3E}">
        <p14:creationId xmlns:p14="http://schemas.microsoft.com/office/powerpoint/2010/main" val="22345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DB69E4-7496-4DA7-8899-FBFD2050310A}" type="slidenum">
              <a:rPr lang="en-GB" smtClean="0"/>
              <a:t>3</a:t>
            </a:fld>
            <a:endParaRPr lang="en-GB"/>
          </a:p>
        </p:txBody>
      </p:sp>
    </p:spTree>
    <p:extLst>
      <p:ext uri="{BB962C8B-B14F-4D97-AF65-F5344CB8AC3E}">
        <p14:creationId xmlns:p14="http://schemas.microsoft.com/office/powerpoint/2010/main" val="19354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DB69E4-7496-4DA7-8899-FBFD2050310A}" type="slidenum">
              <a:rPr lang="en-GB" smtClean="0"/>
              <a:t>4</a:t>
            </a:fld>
            <a:endParaRPr lang="en-GB"/>
          </a:p>
        </p:txBody>
      </p:sp>
    </p:spTree>
    <p:extLst>
      <p:ext uri="{BB962C8B-B14F-4D97-AF65-F5344CB8AC3E}">
        <p14:creationId xmlns:p14="http://schemas.microsoft.com/office/powerpoint/2010/main" val="148260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DB69E4-7496-4DA7-8899-FBFD2050310A}" type="slidenum">
              <a:rPr lang="en-GB" smtClean="0"/>
              <a:t>5</a:t>
            </a:fld>
            <a:endParaRPr lang="en-GB"/>
          </a:p>
        </p:txBody>
      </p:sp>
    </p:spTree>
    <p:extLst>
      <p:ext uri="{BB962C8B-B14F-4D97-AF65-F5344CB8AC3E}">
        <p14:creationId xmlns:p14="http://schemas.microsoft.com/office/powerpoint/2010/main" val="295396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DB69E4-7496-4DA7-8899-FBFD2050310A}" type="slidenum">
              <a:rPr lang="en-GB" smtClean="0"/>
              <a:t>6</a:t>
            </a:fld>
            <a:endParaRPr lang="en-GB"/>
          </a:p>
        </p:txBody>
      </p:sp>
    </p:spTree>
    <p:extLst>
      <p:ext uri="{BB962C8B-B14F-4D97-AF65-F5344CB8AC3E}">
        <p14:creationId xmlns:p14="http://schemas.microsoft.com/office/powerpoint/2010/main" val="247697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DB69E4-7496-4DA7-8899-FBFD2050310A}" type="slidenum">
              <a:rPr lang="en-GB" smtClean="0"/>
              <a:t>7</a:t>
            </a:fld>
            <a:endParaRPr lang="en-GB"/>
          </a:p>
        </p:txBody>
      </p:sp>
    </p:spTree>
    <p:extLst>
      <p:ext uri="{BB962C8B-B14F-4D97-AF65-F5344CB8AC3E}">
        <p14:creationId xmlns:p14="http://schemas.microsoft.com/office/powerpoint/2010/main" val="40525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DB69E4-7496-4DA7-8899-FBFD2050310A}" type="slidenum">
              <a:rPr lang="en-GB" smtClean="0"/>
              <a:t>8</a:t>
            </a:fld>
            <a:endParaRPr lang="en-GB"/>
          </a:p>
        </p:txBody>
      </p:sp>
    </p:spTree>
    <p:extLst>
      <p:ext uri="{BB962C8B-B14F-4D97-AF65-F5344CB8AC3E}">
        <p14:creationId xmlns:p14="http://schemas.microsoft.com/office/powerpoint/2010/main" val="337754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7DB69E4-7496-4DA7-8899-FBFD2050310A}" type="slidenum">
              <a:rPr lang="en-GB" smtClean="0"/>
              <a:t>9</a:t>
            </a:fld>
            <a:endParaRPr lang="en-GB"/>
          </a:p>
        </p:txBody>
      </p:sp>
    </p:spTree>
    <p:extLst>
      <p:ext uri="{BB962C8B-B14F-4D97-AF65-F5344CB8AC3E}">
        <p14:creationId xmlns:p14="http://schemas.microsoft.com/office/powerpoint/2010/main" val="250514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DB69E4-7496-4DA7-8899-FBFD2050310A}" type="slidenum">
              <a:rPr lang="en-GB" smtClean="0"/>
              <a:t>10</a:t>
            </a:fld>
            <a:endParaRPr lang="en-GB"/>
          </a:p>
        </p:txBody>
      </p:sp>
    </p:spTree>
    <p:extLst>
      <p:ext uri="{BB962C8B-B14F-4D97-AF65-F5344CB8AC3E}">
        <p14:creationId xmlns:p14="http://schemas.microsoft.com/office/powerpoint/2010/main" val="218285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DB69E4-7496-4DA7-8899-FBFD2050310A}" type="slidenum">
              <a:rPr lang="en-GB" smtClean="0"/>
              <a:t>12</a:t>
            </a:fld>
            <a:endParaRPr lang="en-GB"/>
          </a:p>
        </p:txBody>
      </p:sp>
    </p:spTree>
    <p:extLst>
      <p:ext uri="{BB962C8B-B14F-4D97-AF65-F5344CB8AC3E}">
        <p14:creationId xmlns:p14="http://schemas.microsoft.com/office/powerpoint/2010/main" val="166479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940968" y="1083457"/>
            <a:ext cx="6053667" cy="4683163"/>
          </a:xfrm>
          <a:noFill/>
        </p:spPr>
        <p:txBody>
          <a:bodyPr/>
          <a:lstStyle>
            <a:lvl1pPr>
              <a:lnSpc>
                <a:spcPts val="1800"/>
              </a:lnSpc>
              <a:spcBef>
                <a:spcPts val="2000"/>
              </a:spcBef>
              <a:spcAft>
                <a:spcPts val="200"/>
              </a:spcAft>
              <a:defRPr sz="1600" b="1" cap="all" baseline="0">
                <a:solidFill>
                  <a:schemeClr val="tx1"/>
                </a:solidFill>
              </a:defRPr>
            </a:lvl1pPr>
            <a:lvl2pPr marL="0" indent="0">
              <a:lnSpc>
                <a:spcPts val="1800"/>
              </a:lnSpc>
              <a:spcBef>
                <a:spcPts val="0"/>
              </a:spcBef>
              <a:buNone/>
              <a:tabLst>
                <a:tab pos="288000" algn="l"/>
              </a:tabLst>
              <a:defRPr sz="1600">
                <a:solidFill>
                  <a:schemeClr val="tx1"/>
                </a:solidFill>
              </a:defRPr>
            </a:lvl2pPr>
            <a:lvl3pPr marL="0" indent="0">
              <a:lnSpc>
                <a:spcPts val="1800"/>
              </a:lnSpc>
              <a:buNone/>
              <a:defRPr sz="1600">
                <a:solidFill>
                  <a:schemeClr val="tx1"/>
                </a:solidFill>
              </a:defRPr>
            </a:lvl3pPr>
            <a:lvl4pPr>
              <a:lnSpc>
                <a:spcPts val="1800"/>
              </a:lnSpc>
              <a:defRPr sz="1600" b="0">
                <a:solidFill>
                  <a:schemeClr val="tx1"/>
                </a:solidFill>
              </a:defRPr>
            </a:lvl4pPr>
            <a:lvl5pPr>
              <a:lnSpc>
                <a:spcPts val="1800"/>
              </a:lnSpc>
              <a:defRPr sz="1600">
                <a:solidFill>
                  <a:schemeClr val="tx1"/>
                </a:solidFill>
              </a:defRPr>
            </a:lvl5pPr>
            <a:lvl6pPr>
              <a:lnSpc>
                <a:spcPts val="1800"/>
              </a:lnSpc>
              <a:defRPr sz="1600">
                <a:solidFill>
                  <a:schemeClr val="tx1"/>
                </a:solidFill>
              </a:defRPr>
            </a:lvl6pPr>
            <a:lvl7pPr>
              <a:lnSpc>
                <a:spcPts val="1800"/>
              </a:lnSpc>
              <a:defRPr sz="1600">
                <a:solidFill>
                  <a:schemeClr val="tx1"/>
                </a:solidFill>
              </a:defRPr>
            </a:lvl7pPr>
            <a:lvl8pPr>
              <a:lnSpc>
                <a:spcPts val="1800"/>
              </a:lnSpc>
              <a:defRPr sz="1600">
                <a:solidFill>
                  <a:schemeClr val="tx1"/>
                </a:solidFill>
              </a:defRPr>
            </a:lvl8pPr>
            <a:lvl9pPr>
              <a:lnSpc>
                <a:spcPts val="1800"/>
              </a:lnSpc>
              <a:defRPr sz="1600">
                <a:solidFill>
                  <a:schemeClr val="tx1"/>
                </a:solidFill>
              </a:defRPr>
            </a:lvl9pPr>
          </a:lstStyle>
          <a:p>
            <a:pPr lvl="0"/>
            <a:r>
              <a:rPr lang="en-US"/>
              <a:t>Table of contents. Manually add the numbers and content, to easily navigate through the presentation  and copy and paste headings, select ‘View &gt; Outline View’.</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11067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6216761" y="1466987"/>
            <a:ext cx="5975239" cy="4581011"/>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19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6216761" y="1466987"/>
            <a:ext cx="597523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EBDB8367-8AF1-4A55-AD58-4E78C67A4429}"/>
              </a:ext>
            </a:extLst>
          </p:cNvPr>
          <p:cNvSpPr>
            <a:spLocks noGrp="1"/>
          </p:cNvSpPr>
          <p:nvPr>
            <p:ph type="pic" sz="quarter" idx="16" hasCustomPrompt="1"/>
          </p:nvPr>
        </p:nvSpPr>
        <p:spPr>
          <a:xfrm>
            <a:off x="6216761" y="3831069"/>
            <a:ext cx="597523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Tree>
    <p:extLst>
      <p:ext uri="{BB962C8B-B14F-4D97-AF65-F5344CB8AC3E}">
        <p14:creationId xmlns:p14="http://schemas.microsoft.com/office/powerpoint/2010/main" val="152988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6216760" y="1466986"/>
            <a:ext cx="597524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04FD2AD0-168B-4E57-B008-00239BB7AF4C}"/>
              </a:ext>
            </a:extLst>
          </p:cNvPr>
          <p:cNvSpPr>
            <a:spLocks noGrp="1"/>
          </p:cNvSpPr>
          <p:nvPr>
            <p:ph type="chart" sz="quarter" idx="16"/>
          </p:nvPr>
        </p:nvSpPr>
        <p:spPr>
          <a:xfrm>
            <a:off x="6579809" y="1954591"/>
            <a:ext cx="5177823" cy="3502781"/>
          </a:xfrm>
          <a:noFill/>
        </p:spPr>
        <p:txBody>
          <a:bodyPr/>
          <a:lstStyle/>
          <a:p>
            <a:r>
              <a:rPr lang="en-US"/>
              <a:t>Click icon to add chart</a:t>
            </a:r>
          </a:p>
        </p:txBody>
      </p:sp>
    </p:spTree>
    <p:extLst>
      <p:ext uri="{BB962C8B-B14F-4D97-AF65-F5344CB8AC3E}">
        <p14:creationId xmlns:p14="http://schemas.microsoft.com/office/powerpoint/2010/main" val="120108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6216760" y="1466986"/>
            <a:ext cx="597524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15FB250B-9089-4E22-A889-850AE883E591}"/>
              </a:ext>
            </a:extLst>
          </p:cNvPr>
          <p:cNvSpPr>
            <a:spLocks noGrp="1"/>
          </p:cNvSpPr>
          <p:nvPr>
            <p:ph type="pic" sz="quarter" idx="16" hasCustomPrompt="1"/>
          </p:nvPr>
        </p:nvSpPr>
        <p:spPr>
          <a:xfrm>
            <a:off x="6845300" y="1973263"/>
            <a:ext cx="4766733" cy="3600450"/>
          </a:xfrm>
        </p:spPr>
        <p:txBody>
          <a:bodyPr/>
          <a:lstStyle>
            <a:lvl1pPr>
              <a:defRPr/>
            </a:lvl1pPr>
          </a:lstStyle>
          <a:p>
            <a:r>
              <a:rPr lang="en-US"/>
              <a:t>Graphic chart</a:t>
            </a:r>
          </a:p>
        </p:txBody>
      </p:sp>
    </p:spTree>
    <p:extLst>
      <p:ext uri="{BB962C8B-B14F-4D97-AF65-F5344CB8AC3E}">
        <p14:creationId xmlns:p14="http://schemas.microsoft.com/office/powerpoint/2010/main" val="119113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whit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26F4BF-C61C-4FCD-9CCA-B520A974D90E}"/>
              </a:ext>
            </a:extLst>
          </p:cNvPr>
          <p:cNvSpPr txBox="1"/>
          <p:nvPr userDrawn="1"/>
        </p:nvSpPr>
        <p:spPr>
          <a:xfrm>
            <a:off x="452071" y="2321995"/>
            <a:ext cx="5502245" cy="784830"/>
          </a:xfrm>
          <a:prstGeom prst="rect">
            <a:avLst/>
          </a:prstGeom>
          <a:noFill/>
        </p:spPr>
        <p:txBody>
          <a:bodyPr wrap="square" rtlCol="0">
            <a:spAutoFit/>
          </a:bodyPr>
          <a:lstStyle/>
          <a:p>
            <a:r>
              <a:rPr lang="en-AU" sz="4500" b="1" cap="all" spc="-100" baseline="0">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452071" y="5742408"/>
            <a:ext cx="2398624" cy="338554"/>
          </a:xfrm>
          <a:prstGeom prst="rect">
            <a:avLst/>
          </a:prstGeom>
          <a:noFill/>
        </p:spPr>
        <p:txBody>
          <a:bodyPr wrap="square" rtlCol="0">
            <a:spAutoFit/>
          </a:bodyPr>
          <a:lstStyle/>
          <a:p>
            <a:pPr algn="l"/>
            <a:r>
              <a:rPr lang="en-US" sz="1600" b="1" spc="-20" baseline="0">
                <a:solidFill>
                  <a:schemeClr val="tx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577114" y="6189437"/>
            <a:ext cx="2039007" cy="241298"/>
            <a:chOff x="1338" y="4022"/>
            <a:chExt cx="488" cy="77"/>
          </a:xfrm>
          <a:solidFill>
            <a:schemeClr val="tx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452071" y="3148220"/>
            <a:ext cx="3493704" cy="430887"/>
          </a:xfrm>
          <a:prstGeom prst="rect">
            <a:avLst/>
          </a:prstGeom>
          <a:noFill/>
        </p:spPr>
        <p:txBody>
          <a:bodyPr wrap="square" rtlCol="0">
            <a:spAutoFit/>
          </a:bodyPr>
          <a:lstStyle/>
          <a:p>
            <a:pPr algn="l"/>
            <a:r>
              <a:rPr lang="en-US" sz="2200" b="1" spc="-60" baseline="0">
                <a:solidFill>
                  <a:schemeClr val="tx1"/>
                </a:solidFill>
              </a:rPr>
              <a:t>ANZSOG.EDU.AU</a:t>
            </a:r>
          </a:p>
        </p:txBody>
      </p:sp>
      <p:grpSp>
        <p:nvGrpSpPr>
          <p:cNvPr id="24" name="Group 23">
            <a:extLst>
              <a:ext uri="{FF2B5EF4-FFF2-40B4-BE49-F238E27FC236}">
                <a16:creationId xmlns:a16="http://schemas.microsoft.com/office/drawing/2014/main" id="{71228951-1260-486E-8ACB-AC66CAD3D1E6}"/>
              </a:ext>
            </a:extLst>
          </p:cNvPr>
          <p:cNvGrpSpPr/>
          <p:nvPr userDrawn="1"/>
        </p:nvGrpSpPr>
        <p:grpSpPr>
          <a:xfrm>
            <a:off x="10289852" y="424976"/>
            <a:ext cx="1329161" cy="161012"/>
            <a:chOff x="7036298" y="166688"/>
            <a:chExt cx="1130300" cy="182563"/>
          </a:xfrm>
          <a:solidFill>
            <a:schemeClr val="tx1"/>
          </a:solidFill>
        </p:grpSpPr>
        <p:sp>
          <p:nvSpPr>
            <p:cNvPr id="25" name="Freeform 6">
              <a:extLst>
                <a:ext uri="{FF2B5EF4-FFF2-40B4-BE49-F238E27FC236}">
                  <a16:creationId xmlns:a16="http://schemas.microsoft.com/office/drawing/2014/main" id="{B3364099-4C73-44C2-AEC0-AF7D634D8B76}"/>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7">
              <a:extLst>
                <a:ext uri="{FF2B5EF4-FFF2-40B4-BE49-F238E27FC236}">
                  <a16:creationId xmlns:a16="http://schemas.microsoft.com/office/drawing/2014/main" id="{59B958A1-B20F-47B1-899C-F76D30C7B6F4}"/>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8">
              <a:extLst>
                <a:ext uri="{FF2B5EF4-FFF2-40B4-BE49-F238E27FC236}">
                  <a16:creationId xmlns:a16="http://schemas.microsoft.com/office/drawing/2014/main" id="{6DB2EC43-8FCE-4581-876C-7EE46986E9FE}"/>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9">
              <a:extLst>
                <a:ext uri="{FF2B5EF4-FFF2-40B4-BE49-F238E27FC236}">
                  <a16:creationId xmlns:a16="http://schemas.microsoft.com/office/drawing/2014/main" id="{60A286EA-4D29-4547-A6B4-B457AB7C673A}"/>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0">
              <a:extLst>
                <a:ext uri="{FF2B5EF4-FFF2-40B4-BE49-F238E27FC236}">
                  <a16:creationId xmlns:a16="http://schemas.microsoft.com/office/drawing/2014/main" id="{E4DD6C29-C8BE-4347-BF1A-AC9300591C51}"/>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1">
              <a:extLst>
                <a:ext uri="{FF2B5EF4-FFF2-40B4-BE49-F238E27FC236}">
                  <a16:creationId xmlns:a16="http://schemas.microsoft.com/office/drawing/2014/main" id="{41618DFA-9B77-4E35-B25C-25F51DFA561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Rectangle 30">
            <a:extLst>
              <a:ext uri="{FF2B5EF4-FFF2-40B4-BE49-F238E27FC236}">
                <a16:creationId xmlns:a16="http://schemas.microsoft.com/office/drawing/2014/main" id="{C3ABB189-90F3-4DD0-8919-19F1AC06A50C}"/>
              </a:ext>
            </a:extLst>
          </p:cNvPr>
          <p:cNvSpPr/>
          <p:nvPr userDrawn="1"/>
        </p:nvSpPr>
        <p:spPr>
          <a:xfrm>
            <a:off x="544643" y="771664"/>
            <a:ext cx="11088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4005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A1DC2D-1A87-4C55-8FEF-4CADCB24E5A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A26F4BF-C61C-4FCD-9CCA-B520A974D90E}"/>
              </a:ext>
            </a:extLst>
          </p:cNvPr>
          <p:cNvSpPr txBox="1"/>
          <p:nvPr userDrawn="1"/>
        </p:nvSpPr>
        <p:spPr>
          <a:xfrm>
            <a:off x="452071" y="2321995"/>
            <a:ext cx="5502245" cy="784830"/>
          </a:xfrm>
          <a:prstGeom prst="rect">
            <a:avLst/>
          </a:prstGeom>
          <a:noFill/>
        </p:spPr>
        <p:txBody>
          <a:bodyPr wrap="square" rtlCol="0">
            <a:spAutoFit/>
          </a:bodyPr>
          <a:lstStyle/>
          <a:p>
            <a:r>
              <a:rPr lang="en-AU" sz="4500" b="1" cap="all" spc="-100" baseline="0">
                <a:solidFill>
                  <a:schemeClr val="bg1"/>
                </a:solidFill>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452071" y="5742408"/>
            <a:ext cx="2398624" cy="338554"/>
          </a:xfrm>
          <a:prstGeom prst="rect">
            <a:avLst/>
          </a:prstGeom>
          <a:noFill/>
        </p:spPr>
        <p:txBody>
          <a:bodyPr wrap="square" rtlCol="0">
            <a:spAutoFit/>
          </a:bodyPr>
          <a:lstStyle/>
          <a:p>
            <a:pPr algn="l"/>
            <a:r>
              <a:rPr lang="en-US" sz="1600" b="1" spc="-20" baseline="0">
                <a:solidFill>
                  <a:schemeClr val="bg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577114" y="6189437"/>
            <a:ext cx="2039007" cy="241298"/>
            <a:chOff x="1338" y="4022"/>
            <a:chExt cx="488" cy="77"/>
          </a:xfrm>
          <a:solidFill>
            <a:schemeClr val="bg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452071" y="3148220"/>
            <a:ext cx="3493704" cy="430887"/>
          </a:xfrm>
          <a:prstGeom prst="rect">
            <a:avLst/>
          </a:prstGeom>
          <a:noFill/>
        </p:spPr>
        <p:txBody>
          <a:bodyPr wrap="square" rtlCol="0">
            <a:spAutoFit/>
          </a:bodyPr>
          <a:lstStyle/>
          <a:p>
            <a:pPr algn="l"/>
            <a:r>
              <a:rPr lang="en-US" sz="2200" b="1" spc="-60" baseline="0">
                <a:solidFill>
                  <a:schemeClr val="bg1"/>
                </a:solidFill>
              </a:rPr>
              <a:t>ANZSOG.EDU.AU</a:t>
            </a:r>
          </a:p>
        </p:txBody>
      </p:sp>
      <p:grpSp>
        <p:nvGrpSpPr>
          <p:cNvPr id="14" name="Group 13">
            <a:extLst>
              <a:ext uri="{FF2B5EF4-FFF2-40B4-BE49-F238E27FC236}">
                <a16:creationId xmlns:a16="http://schemas.microsoft.com/office/drawing/2014/main" id="{AC322882-46A6-4450-A620-5CD26A711070}"/>
              </a:ext>
            </a:extLst>
          </p:cNvPr>
          <p:cNvGrpSpPr/>
          <p:nvPr userDrawn="1"/>
        </p:nvGrpSpPr>
        <p:grpSpPr>
          <a:xfrm>
            <a:off x="10289852" y="424976"/>
            <a:ext cx="1329161" cy="161012"/>
            <a:chOff x="7036298" y="166688"/>
            <a:chExt cx="1130300" cy="182563"/>
          </a:xfrm>
          <a:solidFill>
            <a:schemeClr val="bg1"/>
          </a:solidFill>
        </p:grpSpPr>
        <p:sp>
          <p:nvSpPr>
            <p:cNvPr id="24" name="Freeform 6">
              <a:extLst>
                <a:ext uri="{FF2B5EF4-FFF2-40B4-BE49-F238E27FC236}">
                  <a16:creationId xmlns:a16="http://schemas.microsoft.com/office/drawing/2014/main" id="{6BAA9410-1F16-48F1-8832-DD313E039E38}"/>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7">
              <a:extLst>
                <a:ext uri="{FF2B5EF4-FFF2-40B4-BE49-F238E27FC236}">
                  <a16:creationId xmlns:a16="http://schemas.microsoft.com/office/drawing/2014/main" id="{D3165D3B-081B-45BB-A21A-D2BBF02B1B99}"/>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8">
              <a:extLst>
                <a:ext uri="{FF2B5EF4-FFF2-40B4-BE49-F238E27FC236}">
                  <a16:creationId xmlns:a16="http://schemas.microsoft.com/office/drawing/2014/main" id="{7BC1F940-3F21-43A1-A4E4-3AC78FE74FAF}"/>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9">
              <a:extLst>
                <a:ext uri="{FF2B5EF4-FFF2-40B4-BE49-F238E27FC236}">
                  <a16:creationId xmlns:a16="http://schemas.microsoft.com/office/drawing/2014/main" id="{ACA5C36E-B8C4-406A-991B-DEEBA7ED073B}"/>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0">
              <a:extLst>
                <a:ext uri="{FF2B5EF4-FFF2-40B4-BE49-F238E27FC236}">
                  <a16:creationId xmlns:a16="http://schemas.microsoft.com/office/drawing/2014/main" id="{E6F9856D-3754-41CC-8B33-B6C25DDEDA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1">
              <a:extLst>
                <a:ext uri="{FF2B5EF4-FFF2-40B4-BE49-F238E27FC236}">
                  <a16:creationId xmlns:a16="http://schemas.microsoft.com/office/drawing/2014/main" id="{01DE631A-961B-4462-BCEE-7F1858601C31}"/>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Rectangle 29">
            <a:extLst>
              <a:ext uri="{FF2B5EF4-FFF2-40B4-BE49-F238E27FC236}">
                <a16:creationId xmlns:a16="http://schemas.microsoft.com/office/drawing/2014/main" id="{289885B1-48ED-46DA-90A1-FE95CF54FBC1}"/>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7100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AU"/>
              <a:t>Presentation Title. To update on all slides, select 'Insert &gt; Header &amp; Footer'</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04754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0A49B4A-1B33-4F8A-8CF4-86B59F887CD1}"/>
              </a:ext>
            </a:extLst>
          </p:cNvPr>
          <p:cNvSpPr>
            <a:spLocks noGrp="1"/>
          </p:cNvSpPr>
          <p:nvPr>
            <p:ph type="title"/>
          </p:nvPr>
        </p:nvSpPr>
        <p:spPr/>
        <p:txBody>
          <a:bodyPr/>
          <a:lstStyle/>
          <a:p>
            <a:r>
              <a:rPr lang="en-US"/>
              <a:t>Click to edit Master title style</a:t>
            </a:r>
            <a:endParaRPr lang="en-GB"/>
          </a:p>
        </p:txBody>
      </p:sp>
      <p:sp>
        <p:nvSpPr>
          <p:cNvPr id="10" name="Date Placeholder 9">
            <a:extLst>
              <a:ext uri="{FF2B5EF4-FFF2-40B4-BE49-F238E27FC236}">
                <a16:creationId xmlns:a16="http://schemas.microsoft.com/office/drawing/2014/main" id="{98BC6B7D-5307-4E26-9FCE-A47D8A97EB8B}"/>
              </a:ext>
            </a:extLst>
          </p:cNvPr>
          <p:cNvSpPr>
            <a:spLocks noGrp="1"/>
          </p:cNvSpPr>
          <p:nvPr>
            <p:ph type="dt" sz="half" idx="10"/>
          </p:nvPr>
        </p:nvSpPr>
        <p:spPr/>
        <p:txBody>
          <a:bodyPr/>
          <a:lstStyle/>
          <a:p>
            <a:endParaRPr lang="en-GB"/>
          </a:p>
        </p:txBody>
      </p:sp>
      <p:sp>
        <p:nvSpPr>
          <p:cNvPr id="11" name="Footer Placeholder 10">
            <a:extLst>
              <a:ext uri="{FF2B5EF4-FFF2-40B4-BE49-F238E27FC236}">
                <a16:creationId xmlns:a16="http://schemas.microsoft.com/office/drawing/2014/main" id="{3D31D5E9-44B5-4B21-806B-6C8572374A81}"/>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12" name="Slide Number Placeholder 11">
            <a:extLst>
              <a:ext uri="{FF2B5EF4-FFF2-40B4-BE49-F238E27FC236}">
                <a16:creationId xmlns:a16="http://schemas.microsoft.com/office/drawing/2014/main" id="{B6E41549-C4B5-40E6-8844-D7AE068AA9D2}"/>
              </a:ext>
            </a:extLst>
          </p:cNvPr>
          <p:cNvSpPr>
            <a:spLocks noGrp="1"/>
          </p:cNvSpPr>
          <p:nvPr>
            <p:ph type="sldNum" sz="quarter" idx="12"/>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232253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738C-7402-459D-85D5-F018A36E14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852F5A-CC8B-49CC-AF35-878252091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2A3AE6-E910-4005-8808-98562096C2EB}"/>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5" name="Footer Placeholder 4">
            <a:extLst>
              <a:ext uri="{FF2B5EF4-FFF2-40B4-BE49-F238E27FC236}">
                <a16:creationId xmlns:a16="http://schemas.microsoft.com/office/drawing/2014/main" id="{CA3C473B-8EDB-403F-8395-6FF6DD6396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7D05CA-E44E-4ABE-8750-5CCFBFBA68B2}"/>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3463752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0109-81DB-47BD-861D-3C5454C16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9589DA-1996-4AED-956A-14454C9B87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96F89D-60BD-4378-96EE-6F817F134950}"/>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5" name="Footer Placeholder 4">
            <a:extLst>
              <a:ext uri="{FF2B5EF4-FFF2-40B4-BE49-F238E27FC236}">
                <a16:creationId xmlns:a16="http://schemas.microsoft.com/office/drawing/2014/main" id="{45DDE1C3-AFC9-471E-8E8F-8F79E78F0B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098EC-12D4-4A9E-B87F-AA6F0143E9CC}"/>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381927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6565819" y="1255116"/>
            <a:ext cx="5626181"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tx2"/>
                </a:solidFill>
              </a:defRPr>
            </a:lvl1pPr>
          </a:lstStyle>
          <a:p>
            <a:r>
              <a:rPr lang="en-US"/>
              <a:t>Click to add Presentation title</a:t>
            </a: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81780" y="3920170"/>
            <a:ext cx="3726427" cy="1507032"/>
          </a:xfrm>
        </p:spPr>
        <p:txBody>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Presentation subtitle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Tree>
    <p:extLst>
      <p:ext uri="{BB962C8B-B14F-4D97-AF65-F5344CB8AC3E}">
        <p14:creationId xmlns:p14="http://schemas.microsoft.com/office/powerpoint/2010/main" val="2915177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7550-AA0E-47BA-B02C-43DA35623B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7B5E92-9F09-472C-A93F-3F111CC6A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8FDFA8-A339-4FC7-ACF4-A69CDD33B70F}"/>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5" name="Footer Placeholder 4">
            <a:extLst>
              <a:ext uri="{FF2B5EF4-FFF2-40B4-BE49-F238E27FC236}">
                <a16:creationId xmlns:a16="http://schemas.microsoft.com/office/drawing/2014/main" id="{0429CED8-C769-47A7-BE73-75231FF9D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B43E5-C377-4CB3-A4BD-891CEEF614D7}"/>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2160103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F0F-A90C-45E6-8E2D-2040F2977B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6F9554-267C-49E9-83E2-4E46AC502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4B13F9-9BE8-4BBF-B287-24A7FBA4A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5F056B-C31E-4341-88C7-EDDA00BD214D}"/>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6" name="Footer Placeholder 5">
            <a:extLst>
              <a:ext uri="{FF2B5EF4-FFF2-40B4-BE49-F238E27FC236}">
                <a16:creationId xmlns:a16="http://schemas.microsoft.com/office/drawing/2014/main" id="{8408F7F3-086F-4A62-9418-0E5189C46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DBBCD9-EF56-4C50-B1DA-808451B5BBFA}"/>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75556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D6D0-E67B-4F7E-AF6F-020A056567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29BA9-93DC-4A22-B821-A9456DDD9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5BBEE-75E9-4950-810C-9A8907C0E7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35B8D6-97FA-4F95-B0D7-A75CB57C0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F1C7D-DC1E-4D11-BA55-A54655582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A99DEC-8389-4389-AE3A-40D28F0F2269}"/>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8" name="Footer Placeholder 7">
            <a:extLst>
              <a:ext uri="{FF2B5EF4-FFF2-40B4-BE49-F238E27FC236}">
                <a16:creationId xmlns:a16="http://schemas.microsoft.com/office/drawing/2014/main" id="{AA72D079-4221-4889-8992-029436048E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21683F-DEB9-4F72-8F30-200637B1B184}"/>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2308137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B048-61CB-4EA9-A3DB-60D52604E3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D7A163-3901-432F-961D-07F1795F8003}"/>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4" name="Footer Placeholder 3">
            <a:extLst>
              <a:ext uri="{FF2B5EF4-FFF2-40B4-BE49-F238E27FC236}">
                <a16:creationId xmlns:a16="http://schemas.microsoft.com/office/drawing/2014/main" id="{2CA0A06F-FC5B-475B-9770-EEB5D6C9B2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BF80F4-3B67-4CAF-85EC-D90146F7178B}"/>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327890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9A202-9592-4771-BE33-23E9DAB4601B}"/>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3" name="Footer Placeholder 2">
            <a:extLst>
              <a:ext uri="{FF2B5EF4-FFF2-40B4-BE49-F238E27FC236}">
                <a16:creationId xmlns:a16="http://schemas.microsoft.com/office/drawing/2014/main" id="{3BF2F309-3DD3-4E59-AE15-59E001208F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655C3F-B971-41A4-B50F-CACA23D3B0A8}"/>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339682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369A-7AF8-4928-A603-48A97BED1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6D4735-E129-412A-8A34-549C6A8662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8BFB9D-A8CC-4A58-B8B6-23529E259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975B4-DE73-421E-BF3E-82997AC4E95D}"/>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6" name="Footer Placeholder 5">
            <a:extLst>
              <a:ext uri="{FF2B5EF4-FFF2-40B4-BE49-F238E27FC236}">
                <a16:creationId xmlns:a16="http://schemas.microsoft.com/office/drawing/2014/main" id="{138A102B-AE63-4E8A-AEA9-CE3DC9A182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2FFA51-75C2-4928-A97A-468DB82D5E4A}"/>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2654968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E384-2E6F-4316-98E1-E808F02A1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C5D3F2-0FBE-445C-B1A0-434BAF22E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4DA3ED-1F89-480A-9CAE-B1F52D6F2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E03D6-400E-4F20-92C7-F6827C003DD0}"/>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6" name="Footer Placeholder 5">
            <a:extLst>
              <a:ext uri="{FF2B5EF4-FFF2-40B4-BE49-F238E27FC236}">
                <a16:creationId xmlns:a16="http://schemas.microsoft.com/office/drawing/2014/main" id="{39B9A3E5-0856-496A-8A30-0669E8864F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12046-604D-4A5A-8FA9-5713ACB14425}"/>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295800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57DA-1CC0-4CB1-BAC1-F16431C298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3E9FEA-1DAC-4382-8084-7444273FE2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76045-05C0-4E73-A87C-A11FC8708677}"/>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5" name="Footer Placeholder 4">
            <a:extLst>
              <a:ext uri="{FF2B5EF4-FFF2-40B4-BE49-F238E27FC236}">
                <a16:creationId xmlns:a16="http://schemas.microsoft.com/office/drawing/2014/main" id="{9FF02A10-EF4E-440B-9DD0-543ABC442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F1761F-D899-4EA2-BE04-90C7DA941730}"/>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2910403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E15FB-385D-4391-9873-87168A60B5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30AA53-CD30-4B1D-A902-3639481EF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BC52C8-B17E-4E99-B258-5DADD025D66F}"/>
              </a:ext>
            </a:extLst>
          </p:cNvPr>
          <p:cNvSpPr>
            <a:spLocks noGrp="1"/>
          </p:cNvSpPr>
          <p:nvPr>
            <p:ph type="dt" sz="half" idx="10"/>
          </p:nvPr>
        </p:nvSpPr>
        <p:spPr/>
        <p:txBody>
          <a:bodyPr/>
          <a:lstStyle/>
          <a:p>
            <a:fld id="{AF8E05FE-EED0-4094-B5EA-397DE1D57812}" type="datetimeFigureOut">
              <a:rPr lang="en-GB" smtClean="0"/>
              <a:t>01/04/2022</a:t>
            </a:fld>
            <a:endParaRPr lang="en-GB"/>
          </a:p>
        </p:txBody>
      </p:sp>
      <p:sp>
        <p:nvSpPr>
          <p:cNvPr id="5" name="Footer Placeholder 4">
            <a:extLst>
              <a:ext uri="{FF2B5EF4-FFF2-40B4-BE49-F238E27FC236}">
                <a16:creationId xmlns:a16="http://schemas.microsoft.com/office/drawing/2014/main" id="{78112F5B-A906-4095-A996-A09BBBFFDA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66D65-3B4E-46F3-8C06-DD6944E4551B}"/>
              </a:ext>
            </a:extLst>
          </p:cNvPr>
          <p:cNvSpPr>
            <a:spLocks noGrp="1"/>
          </p:cNvSpPr>
          <p:nvPr>
            <p:ph type="sldNum" sz="quarter" idx="12"/>
          </p:nvPr>
        </p:nvSpPr>
        <p:spPr/>
        <p:txBody>
          <a:bodyPr/>
          <a:lstStyle/>
          <a:p>
            <a:fld id="{393F0428-DA74-4448-A2E9-F31DD34CC9D4}" type="slidenum">
              <a:rPr lang="en-GB" smtClean="0"/>
              <a:t>‹#›</a:t>
            </a:fld>
            <a:endParaRPr lang="en-GB"/>
          </a:p>
        </p:txBody>
      </p:sp>
    </p:spTree>
    <p:extLst>
      <p:ext uri="{BB962C8B-B14F-4D97-AF65-F5344CB8AC3E}">
        <p14:creationId xmlns:p14="http://schemas.microsoft.com/office/powerpoint/2010/main" val="316168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4738AF52-6909-4CCC-AFCF-737D391781D6}"/>
              </a:ext>
            </a:extLst>
          </p:cNvPr>
          <p:cNvGrpSpPr>
            <a:grpSpLocks noChangeAspect="1"/>
          </p:cNvGrpSpPr>
          <p:nvPr userDrawn="1"/>
        </p:nvGrpSpPr>
        <p:grpSpPr bwMode="auto">
          <a:xfrm>
            <a:off x="590162" y="4811498"/>
            <a:ext cx="10964333" cy="1246187"/>
            <a:chOff x="290" y="3029"/>
            <a:chExt cx="5180" cy="785"/>
          </a:xfrm>
          <a:solidFill>
            <a:schemeClr val="tx1"/>
          </a:solidFill>
        </p:grpSpPr>
        <p:sp>
          <p:nvSpPr>
            <p:cNvPr id="12" name="Freeform 5">
              <a:extLst>
                <a:ext uri="{FF2B5EF4-FFF2-40B4-BE49-F238E27FC236}">
                  <a16:creationId xmlns:a16="http://schemas.microsoft.com/office/drawing/2014/main" id="{E4C60467-7F4B-4035-922D-065C464838E3}"/>
                </a:ext>
              </a:extLst>
            </p:cNvPr>
            <p:cNvSpPr>
              <a:spLocks/>
            </p:cNvSpPr>
            <p:nvPr userDrawn="1"/>
          </p:nvSpPr>
          <p:spPr bwMode="auto">
            <a:xfrm>
              <a:off x="1295" y="3045"/>
              <a:ext cx="626" cy="769"/>
            </a:xfrm>
            <a:custGeom>
              <a:avLst/>
              <a:gdLst>
                <a:gd name="T0" fmla="*/ 604 w 3128"/>
                <a:gd name="T1" fmla="*/ 3576 h 3831"/>
                <a:gd name="T2" fmla="*/ 302 w 3128"/>
                <a:gd name="T3" fmla="*/ 3831 h 3831"/>
                <a:gd name="T4" fmla="*/ 0 w 3128"/>
                <a:gd name="T5" fmla="*/ 3576 h 3831"/>
                <a:gd name="T6" fmla="*/ 0 w 3128"/>
                <a:gd name="T7" fmla="*/ 343 h 3831"/>
                <a:gd name="T8" fmla="*/ 412 w 3128"/>
                <a:gd name="T9" fmla="*/ 0 h 3831"/>
                <a:gd name="T10" fmla="*/ 958 w 3128"/>
                <a:gd name="T11" fmla="*/ 308 h 3831"/>
                <a:gd name="T12" fmla="*/ 2519 w 3128"/>
                <a:gd name="T13" fmla="*/ 2914 h 3831"/>
                <a:gd name="T14" fmla="*/ 2519 w 3128"/>
                <a:gd name="T15" fmla="*/ 256 h 3831"/>
                <a:gd name="T16" fmla="*/ 2826 w 3128"/>
                <a:gd name="T17" fmla="*/ 0 h 3831"/>
                <a:gd name="T18" fmla="*/ 3128 w 3128"/>
                <a:gd name="T19" fmla="*/ 256 h 3831"/>
                <a:gd name="T20" fmla="*/ 3128 w 3128"/>
                <a:gd name="T21" fmla="*/ 3488 h 3831"/>
                <a:gd name="T22" fmla="*/ 2751 w 3128"/>
                <a:gd name="T23" fmla="*/ 3831 h 3831"/>
                <a:gd name="T24" fmla="*/ 2240 w 3128"/>
                <a:gd name="T25" fmla="*/ 3512 h 3831"/>
                <a:gd name="T26" fmla="*/ 604 w 3128"/>
                <a:gd name="T27" fmla="*/ 853 h 3831"/>
                <a:gd name="T28" fmla="*/ 604 w 3128"/>
                <a:gd name="T29" fmla="*/ 357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8" h="3831">
                  <a:moveTo>
                    <a:pt x="604" y="3576"/>
                  </a:moveTo>
                  <a:cubicBezTo>
                    <a:pt x="604" y="3744"/>
                    <a:pt x="505" y="3831"/>
                    <a:pt x="302" y="3831"/>
                  </a:cubicBezTo>
                  <a:cubicBezTo>
                    <a:pt x="99" y="3831"/>
                    <a:pt x="0" y="3744"/>
                    <a:pt x="0" y="3576"/>
                  </a:cubicBezTo>
                  <a:cubicBezTo>
                    <a:pt x="0" y="343"/>
                    <a:pt x="0" y="343"/>
                    <a:pt x="0" y="343"/>
                  </a:cubicBezTo>
                  <a:cubicBezTo>
                    <a:pt x="0" y="111"/>
                    <a:pt x="139" y="0"/>
                    <a:pt x="412" y="0"/>
                  </a:cubicBezTo>
                  <a:cubicBezTo>
                    <a:pt x="720" y="0"/>
                    <a:pt x="859" y="134"/>
                    <a:pt x="958" y="308"/>
                  </a:cubicBezTo>
                  <a:cubicBezTo>
                    <a:pt x="2519" y="2914"/>
                    <a:pt x="2519" y="2914"/>
                    <a:pt x="2519" y="2914"/>
                  </a:cubicBezTo>
                  <a:cubicBezTo>
                    <a:pt x="2519" y="256"/>
                    <a:pt x="2519" y="256"/>
                    <a:pt x="2519" y="256"/>
                  </a:cubicBezTo>
                  <a:cubicBezTo>
                    <a:pt x="2519" y="87"/>
                    <a:pt x="2623" y="0"/>
                    <a:pt x="2826" y="0"/>
                  </a:cubicBezTo>
                  <a:cubicBezTo>
                    <a:pt x="3030" y="0"/>
                    <a:pt x="3128" y="87"/>
                    <a:pt x="3128" y="256"/>
                  </a:cubicBezTo>
                  <a:cubicBezTo>
                    <a:pt x="3128" y="3488"/>
                    <a:pt x="3128" y="3488"/>
                    <a:pt x="3128" y="3488"/>
                  </a:cubicBezTo>
                  <a:cubicBezTo>
                    <a:pt x="3128" y="3721"/>
                    <a:pt x="2995" y="3831"/>
                    <a:pt x="2751" y="3831"/>
                  </a:cubicBezTo>
                  <a:cubicBezTo>
                    <a:pt x="2490" y="3831"/>
                    <a:pt x="2351" y="3709"/>
                    <a:pt x="2240" y="3512"/>
                  </a:cubicBezTo>
                  <a:cubicBezTo>
                    <a:pt x="604" y="853"/>
                    <a:pt x="604" y="853"/>
                    <a:pt x="604" y="853"/>
                  </a:cubicBezTo>
                  <a:lnTo>
                    <a:pt x="604" y="35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a:extLst>
                <a:ext uri="{FF2B5EF4-FFF2-40B4-BE49-F238E27FC236}">
                  <a16:creationId xmlns:a16="http://schemas.microsoft.com/office/drawing/2014/main" id="{FF423E6E-7C57-401D-9F69-0B9A2D67F66E}"/>
                </a:ext>
              </a:extLst>
            </p:cNvPr>
            <p:cNvSpPr>
              <a:spLocks/>
            </p:cNvSpPr>
            <p:nvPr userDrawn="1"/>
          </p:nvSpPr>
          <p:spPr bwMode="auto">
            <a:xfrm>
              <a:off x="2208" y="3057"/>
              <a:ext cx="536" cy="757"/>
            </a:xfrm>
            <a:custGeom>
              <a:avLst/>
              <a:gdLst>
                <a:gd name="T0" fmla="*/ 2426 w 2681"/>
                <a:gd name="T1" fmla="*/ 3210 h 3773"/>
                <a:gd name="T2" fmla="*/ 2681 w 2681"/>
                <a:gd name="T3" fmla="*/ 3488 h 3773"/>
                <a:gd name="T4" fmla="*/ 2426 w 2681"/>
                <a:gd name="T5" fmla="*/ 3773 h 3773"/>
                <a:gd name="T6" fmla="*/ 296 w 2681"/>
                <a:gd name="T7" fmla="*/ 3773 h 3773"/>
                <a:gd name="T8" fmla="*/ 0 w 2681"/>
                <a:gd name="T9" fmla="*/ 3512 h 3773"/>
                <a:gd name="T10" fmla="*/ 168 w 2681"/>
                <a:gd name="T11" fmla="*/ 3094 h 3773"/>
                <a:gd name="T12" fmla="*/ 1863 w 2681"/>
                <a:gd name="T13" fmla="*/ 563 h 3773"/>
                <a:gd name="T14" fmla="*/ 284 w 2681"/>
                <a:gd name="T15" fmla="*/ 563 h 3773"/>
                <a:gd name="T16" fmla="*/ 29 w 2681"/>
                <a:gd name="T17" fmla="*/ 279 h 3773"/>
                <a:gd name="T18" fmla="*/ 284 w 2681"/>
                <a:gd name="T19" fmla="*/ 0 h 3773"/>
                <a:gd name="T20" fmla="*/ 2345 w 2681"/>
                <a:gd name="T21" fmla="*/ 0 h 3773"/>
                <a:gd name="T22" fmla="*/ 2641 w 2681"/>
                <a:gd name="T23" fmla="*/ 262 h 3773"/>
                <a:gd name="T24" fmla="*/ 2473 w 2681"/>
                <a:gd name="T25" fmla="*/ 679 h 3773"/>
                <a:gd name="T26" fmla="*/ 778 w 2681"/>
                <a:gd name="T27" fmla="*/ 3210 h 3773"/>
                <a:gd name="T28" fmla="*/ 2426 w 2681"/>
                <a:gd name="T29" fmla="*/ 3210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1" h="3773">
                  <a:moveTo>
                    <a:pt x="2426" y="3210"/>
                  </a:moveTo>
                  <a:cubicBezTo>
                    <a:pt x="2594" y="3210"/>
                    <a:pt x="2681" y="3303"/>
                    <a:pt x="2681" y="3488"/>
                  </a:cubicBezTo>
                  <a:cubicBezTo>
                    <a:pt x="2681" y="3680"/>
                    <a:pt x="2594" y="3773"/>
                    <a:pt x="2426" y="3773"/>
                  </a:cubicBezTo>
                  <a:cubicBezTo>
                    <a:pt x="296" y="3773"/>
                    <a:pt x="296" y="3773"/>
                    <a:pt x="296" y="3773"/>
                  </a:cubicBezTo>
                  <a:cubicBezTo>
                    <a:pt x="99" y="3773"/>
                    <a:pt x="0" y="3686"/>
                    <a:pt x="0" y="3512"/>
                  </a:cubicBezTo>
                  <a:cubicBezTo>
                    <a:pt x="0" y="3355"/>
                    <a:pt x="76" y="3239"/>
                    <a:pt x="168" y="3094"/>
                  </a:cubicBezTo>
                  <a:cubicBezTo>
                    <a:pt x="1863" y="563"/>
                    <a:pt x="1863" y="563"/>
                    <a:pt x="1863" y="563"/>
                  </a:cubicBezTo>
                  <a:cubicBezTo>
                    <a:pt x="284" y="563"/>
                    <a:pt x="284" y="563"/>
                    <a:pt x="284" y="563"/>
                  </a:cubicBezTo>
                  <a:cubicBezTo>
                    <a:pt x="116" y="563"/>
                    <a:pt x="29" y="470"/>
                    <a:pt x="29" y="279"/>
                  </a:cubicBezTo>
                  <a:cubicBezTo>
                    <a:pt x="29" y="93"/>
                    <a:pt x="116" y="0"/>
                    <a:pt x="284" y="0"/>
                  </a:cubicBezTo>
                  <a:cubicBezTo>
                    <a:pt x="2345" y="0"/>
                    <a:pt x="2345" y="0"/>
                    <a:pt x="2345" y="0"/>
                  </a:cubicBezTo>
                  <a:cubicBezTo>
                    <a:pt x="2542" y="0"/>
                    <a:pt x="2641" y="87"/>
                    <a:pt x="2641" y="262"/>
                  </a:cubicBezTo>
                  <a:cubicBezTo>
                    <a:pt x="2641" y="418"/>
                    <a:pt x="2565" y="534"/>
                    <a:pt x="2473" y="679"/>
                  </a:cubicBezTo>
                  <a:cubicBezTo>
                    <a:pt x="778" y="3210"/>
                    <a:pt x="778" y="3210"/>
                    <a:pt x="778" y="3210"/>
                  </a:cubicBezTo>
                  <a:lnTo>
                    <a:pt x="2426" y="32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7">
              <a:extLst>
                <a:ext uri="{FF2B5EF4-FFF2-40B4-BE49-F238E27FC236}">
                  <a16:creationId xmlns:a16="http://schemas.microsoft.com/office/drawing/2014/main" id="{477E1A59-CFA1-4416-88FA-3A9BB8DD880C}"/>
                </a:ext>
              </a:extLst>
            </p:cNvPr>
            <p:cNvSpPr>
              <a:spLocks/>
            </p:cNvSpPr>
            <p:nvPr userDrawn="1"/>
          </p:nvSpPr>
          <p:spPr bwMode="auto">
            <a:xfrm>
              <a:off x="3032" y="3031"/>
              <a:ext cx="502" cy="783"/>
            </a:xfrm>
            <a:custGeom>
              <a:avLst/>
              <a:gdLst>
                <a:gd name="T0" fmla="*/ 58 w 2513"/>
                <a:gd name="T1" fmla="*/ 1044 h 3900"/>
                <a:gd name="T2" fmla="*/ 1312 w 2513"/>
                <a:gd name="T3" fmla="*/ 0 h 3900"/>
                <a:gd name="T4" fmla="*/ 2229 w 2513"/>
                <a:gd name="T5" fmla="*/ 249 h 3900"/>
                <a:gd name="T6" fmla="*/ 2432 w 2513"/>
                <a:gd name="T7" fmla="*/ 516 h 3900"/>
                <a:gd name="T8" fmla="*/ 2165 w 2513"/>
                <a:gd name="T9" fmla="*/ 835 h 3900"/>
                <a:gd name="T10" fmla="*/ 1933 w 2513"/>
                <a:gd name="T11" fmla="*/ 737 h 3900"/>
                <a:gd name="T12" fmla="*/ 1312 w 2513"/>
                <a:gd name="T13" fmla="*/ 551 h 3900"/>
                <a:gd name="T14" fmla="*/ 691 w 2513"/>
                <a:gd name="T15" fmla="*/ 1010 h 3900"/>
                <a:gd name="T16" fmla="*/ 2513 w 2513"/>
                <a:gd name="T17" fmla="*/ 2791 h 3900"/>
                <a:gd name="T18" fmla="*/ 1196 w 2513"/>
                <a:gd name="T19" fmla="*/ 3900 h 3900"/>
                <a:gd name="T20" fmla="*/ 209 w 2513"/>
                <a:gd name="T21" fmla="*/ 3610 h 3900"/>
                <a:gd name="T22" fmla="*/ 0 w 2513"/>
                <a:gd name="T23" fmla="*/ 3319 h 3900"/>
                <a:gd name="T24" fmla="*/ 279 w 2513"/>
                <a:gd name="T25" fmla="*/ 3000 h 3900"/>
                <a:gd name="T26" fmla="*/ 523 w 2513"/>
                <a:gd name="T27" fmla="*/ 3116 h 3900"/>
                <a:gd name="T28" fmla="*/ 1202 w 2513"/>
                <a:gd name="T29" fmla="*/ 3349 h 3900"/>
                <a:gd name="T30" fmla="*/ 1881 w 2513"/>
                <a:gd name="T31" fmla="*/ 2826 h 3900"/>
                <a:gd name="T32" fmla="*/ 58 w 2513"/>
                <a:gd name="T33" fmla="*/ 1044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3" h="3900">
                  <a:moveTo>
                    <a:pt x="58" y="1044"/>
                  </a:moveTo>
                  <a:cubicBezTo>
                    <a:pt x="58" y="412"/>
                    <a:pt x="569" y="0"/>
                    <a:pt x="1312" y="0"/>
                  </a:cubicBezTo>
                  <a:cubicBezTo>
                    <a:pt x="1614" y="0"/>
                    <a:pt x="1933" y="63"/>
                    <a:pt x="2229" y="249"/>
                  </a:cubicBezTo>
                  <a:cubicBezTo>
                    <a:pt x="2368" y="336"/>
                    <a:pt x="2432" y="412"/>
                    <a:pt x="2432" y="516"/>
                  </a:cubicBezTo>
                  <a:cubicBezTo>
                    <a:pt x="2432" y="656"/>
                    <a:pt x="2310" y="835"/>
                    <a:pt x="2165" y="835"/>
                  </a:cubicBezTo>
                  <a:cubicBezTo>
                    <a:pt x="2107" y="835"/>
                    <a:pt x="2049" y="801"/>
                    <a:pt x="1933" y="737"/>
                  </a:cubicBezTo>
                  <a:cubicBezTo>
                    <a:pt x="1730" y="627"/>
                    <a:pt x="1544" y="551"/>
                    <a:pt x="1312" y="551"/>
                  </a:cubicBezTo>
                  <a:cubicBezTo>
                    <a:pt x="917" y="551"/>
                    <a:pt x="691" y="748"/>
                    <a:pt x="691" y="1010"/>
                  </a:cubicBezTo>
                  <a:cubicBezTo>
                    <a:pt x="691" y="1706"/>
                    <a:pt x="2513" y="1555"/>
                    <a:pt x="2513" y="2791"/>
                  </a:cubicBezTo>
                  <a:cubicBezTo>
                    <a:pt x="2513" y="3494"/>
                    <a:pt x="1945" y="3900"/>
                    <a:pt x="1196" y="3900"/>
                  </a:cubicBezTo>
                  <a:cubicBezTo>
                    <a:pt x="795" y="3900"/>
                    <a:pt x="436" y="3778"/>
                    <a:pt x="209" y="3610"/>
                  </a:cubicBezTo>
                  <a:cubicBezTo>
                    <a:pt x="76" y="3511"/>
                    <a:pt x="0" y="3424"/>
                    <a:pt x="0" y="3319"/>
                  </a:cubicBezTo>
                  <a:cubicBezTo>
                    <a:pt x="0" y="3174"/>
                    <a:pt x="134" y="3000"/>
                    <a:pt x="279" y="3000"/>
                  </a:cubicBezTo>
                  <a:cubicBezTo>
                    <a:pt x="349" y="3000"/>
                    <a:pt x="407" y="3041"/>
                    <a:pt x="523" y="3116"/>
                  </a:cubicBezTo>
                  <a:cubicBezTo>
                    <a:pt x="720" y="3244"/>
                    <a:pt x="923" y="3349"/>
                    <a:pt x="1202" y="3349"/>
                  </a:cubicBezTo>
                  <a:cubicBezTo>
                    <a:pt x="1596" y="3349"/>
                    <a:pt x="1881" y="3145"/>
                    <a:pt x="1881" y="2826"/>
                  </a:cubicBezTo>
                  <a:cubicBezTo>
                    <a:pt x="1881" y="2048"/>
                    <a:pt x="58" y="2223"/>
                    <a:pt x="58" y="104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8">
              <a:extLst>
                <a:ext uri="{FF2B5EF4-FFF2-40B4-BE49-F238E27FC236}">
                  <a16:creationId xmlns:a16="http://schemas.microsoft.com/office/drawing/2014/main" id="{7772EEF2-27E2-4874-B27B-E190688E7204}"/>
                </a:ext>
              </a:extLst>
            </p:cNvPr>
            <p:cNvSpPr>
              <a:spLocks noEditPoints="1"/>
            </p:cNvSpPr>
            <p:nvPr userDrawn="1"/>
          </p:nvSpPr>
          <p:spPr bwMode="auto">
            <a:xfrm>
              <a:off x="3822" y="3029"/>
              <a:ext cx="733" cy="785"/>
            </a:xfrm>
            <a:custGeom>
              <a:avLst/>
              <a:gdLst>
                <a:gd name="T0" fmla="*/ 1834 w 3668"/>
                <a:gd name="T1" fmla="*/ 3360 h 3912"/>
                <a:gd name="T2" fmla="*/ 3012 w 3668"/>
                <a:gd name="T3" fmla="*/ 1956 h 3912"/>
                <a:gd name="T4" fmla="*/ 1834 w 3668"/>
                <a:gd name="T5" fmla="*/ 551 h 3912"/>
                <a:gd name="T6" fmla="*/ 656 w 3668"/>
                <a:gd name="T7" fmla="*/ 1956 h 3912"/>
                <a:gd name="T8" fmla="*/ 1834 w 3668"/>
                <a:gd name="T9" fmla="*/ 3360 h 3912"/>
                <a:gd name="T10" fmla="*/ 1834 w 3668"/>
                <a:gd name="T11" fmla="*/ 0 h 3912"/>
                <a:gd name="T12" fmla="*/ 3668 w 3668"/>
                <a:gd name="T13" fmla="*/ 1956 h 3912"/>
                <a:gd name="T14" fmla="*/ 1834 w 3668"/>
                <a:gd name="T15" fmla="*/ 3912 h 3912"/>
                <a:gd name="T16" fmla="*/ 0 w 3668"/>
                <a:gd name="T17" fmla="*/ 1956 h 3912"/>
                <a:gd name="T18" fmla="*/ 1834 w 3668"/>
                <a:gd name="T19" fmla="*/ 0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8" h="3912">
                  <a:moveTo>
                    <a:pt x="1834" y="3360"/>
                  </a:moveTo>
                  <a:cubicBezTo>
                    <a:pt x="2542" y="3360"/>
                    <a:pt x="3012" y="2827"/>
                    <a:pt x="3012" y="1956"/>
                  </a:cubicBezTo>
                  <a:cubicBezTo>
                    <a:pt x="3012" y="1085"/>
                    <a:pt x="2542" y="551"/>
                    <a:pt x="1834" y="551"/>
                  </a:cubicBezTo>
                  <a:cubicBezTo>
                    <a:pt x="1126" y="551"/>
                    <a:pt x="656" y="1085"/>
                    <a:pt x="656" y="1956"/>
                  </a:cubicBezTo>
                  <a:cubicBezTo>
                    <a:pt x="656" y="2827"/>
                    <a:pt x="1126" y="3360"/>
                    <a:pt x="1834" y="3360"/>
                  </a:cubicBezTo>
                  <a:moveTo>
                    <a:pt x="1834" y="0"/>
                  </a:moveTo>
                  <a:cubicBezTo>
                    <a:pt x="2943" y="0"/>
                    <a:pt x="3668" y="760"/>
                    <a:pt x="3668" y="1956"/>
                  </a:cubicBezTo>
                  <a:cubicBezTo>
                    <a:pt x="3668" y="3152"/>
                    <a:pt x="2943" y="3912"/>
                    <a:pt x="1834" y="3912"/>
                  </a:cubicBezTo>
                  <a:cubicBezTo>
                    <a:pt x="726" y="3912"/>
                    <a:pt x="0" y="3152"/>
                    <a:pt x="0" y="1956"/>
                  </a:cubicBezTo>
                  <a:cubicBezTo>
                    <a:pt x="0" y="760"/>
                    <a:pt x="726" y="0"/>
                    <a:pt x="18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9">
              <a:extLst>
                <a:ext uri="{FF2B5EF4-FFF2-40B4-BE49-F238E27FC236}">
                  <a16:creationId xmlns:a16="http://schemas.microsoft.com/office/drawing/2014/main" id="{338F5FAF-1FF3-43C5-A28B-41456AD8F1B8}"/>
                </a:ext>
              </a:extLst>
            </p:cNvPr>
            <p:cNvSpPr>
              <a:spLocks/>
            </p:cNvSpPr>
            <p:nvPr userDrawn="1"/>
          </p:nvSpPr>
          <p:spPr bwMode="auto">
            <a:xfrm>
              <a:off x="4843" y="3036"/>
              <a:ext cx="627" cy="778"/>
            </a:xfrm>
            <a:custGeom>
              <a:avLst/>
              <a:gdLst>
                <a:gd name="T0" fmla="*/ 1962 w 3140"/>
                <a:gd name="T1" fmla="*/ 2438 h 3877"/>
                <a:gd name="T2" fmla="*/ 1706 w 3140"/>
                <a:gd name="T3" fmla="*/ 2153 h 3877"/>
                <a:gd name="T4" fmla="*/ 1962 w 3140"/>
                <a:gd name="T5" fmla="*/ 1869 h 3877"/>
                <a:gd name="T6" fmla="*/ 2815 w 3140"/>
                <a:gd name="T7" fmla="*/ 1869 h 3877"/>
                <a:gd name="T8" fmla="*/ 3140 w 3140"/>
                <a:gd name="T9" fmla="*/ 2194 h 3877"/>
                <a:gd name="T10" fmla="*/ 3140 w 3140"/>
                <a:gd name="T11" fmla="*/ 3302 h 3877"/>
                <a:gd name="T12" fmla="*/ 2844 w 3140"/>
                <a:gd name="T13" fmla="*/ 3703 h 3877"/>
                <a:gd name="T14" fmla="*/ 1886 w 3140"/>
                <a:gd name="T15" fmla="*/ 3877 h 3877"/>
                <a:gd name="T16" fmla="*/ 0 w 3140"/>
                <a:gd name="T17" fmla="*/ 1938 h 3877"/>
                <a:gd name="T18" fmla="*/ 1863 w 3140"/>
                <a:gd name="T19" fmla="*/ 0 h 3877"/>
                <a:gd name="T20" fmla="*/ 2832 w 3140"/>
                <a:gd name="T21" fmla="*/ 244 h 3877"/>
                <a:gd name="T22" fmla="*/ 3105 w 3140"/>
                <a:gd name="T23" fmla="*/ 563 h 3877"/>
                <a:gd name="T24" fmla="*/ 2827 w 3140"/>
                <a:gd name="T25" fmla="*/ 865 h 3877"/>
                <a:gd name="T26" fmla="*/ 2548 w 3140"/>
                <a:gd name="T27" fmla="*/ 731 h 3877"/>
                <a:gd name="T28" fmla="*/ 1863 w 3140"/>
                <a:gd name="T29" fmla="*/ 557 h 3877"/>
                <a:gd name="T30" fmla="*/ 656 w 3140"/>
                <a:gd name="T31" fmla="*/ 1921 h 3877"/>
                <a:gd name="T32" fmla="*/ 1904 w 3140"/>
                <a:gd name="T33" fmla="*/ 3326 h 3877"/>
                <a:gd name="T34" fmla="*/ 2513 w 3140"/>
                <a:gd name="T35" fmla="*/ 3221 h 3877"/>
                <a:gd name="T36" fmla="*/ 2513 w 3140"/>
                <a:gd name="T37" fmla="*/ 2438 h 3877"/>
                <a:gd name="T38" fmla="*/ 1962 w 3140"/>
                <a:gd name="T39" fmla="*/ 2438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40" h="3877">
                  <a:moveTo>
                    <a:pt x="1962" y="2438"/>
                  </a:moveTo>
                  <a:cubicBezTo>
                    <a:pt x="1793" y="2438"/>
                    <a:pt x="1706" y="2345"/>
                    <a:pt x="1706" y="2153"/>
                  </a:cubicBezTo>
                  <a:cubicBezTo>
                    <a:pt x="1706" y="1962"/>
                    <a:pt x="1793" y="1869"/>
                    <a:pt x="1962" y="1869"/>
                  </a:cubicBezTo>
                  <a:cubicBezTo>
                    <a:pt x="2815" y="1869"/>
                    <a:pt x="2815" y="1869"/>
                    <a:pt x="2815" y="1869"/>
                  </a:cubicBezTo>
                  <a:cubicBezTo>
                    <a:pt x="3041" y="1869"/>
                    <a:pt x="3140" y="1967"/>
                    <a:pt x="3140" y="2194"/>
                  </a:cubicBezTo>
                  <a:cubicBezTo>
                    <a:pt x="3140" y="3302"/>
                    <a:pt x="3140" y="3302"/>
                    <a:pt x="3140" y="3302"/>
                  </a:cubicBezTo>
                  <a:cubicBezTo>
                    <a:pt x="3140" y="3500"/>
                    <a:pt x="3076" y="3604"/>
                    <a:pt x="2844" y="3703"/>
                  </a:cubicBezTo>
                  <a:cubicBezTo>
                    <a:pt x="2618" y="3801"/>
                    <a:pt x="2246" y="3877"/>
                    <a:pt x="1886" y="3877"/>
                  </a:cubicBezTo>
                  <a:cubicBezTo>
                    <a:pt x="795" y="3877"/>
                    <a:pt x="0" y="3186"/>
                    <a:pt x="0" y="1938"/>
                  </a:cubicBezTo>
                  <a:cubicBezTo>
                    <a:pt x="0" y="696"/>
                    <a:pt x="784" y="0"/>
                    <a:pt x="1863" y="0"/>
                  </a:cubicBezTo>
                  <a:cubicBezTo>
                    <a:pt x="2229" y="0"/>
                    <a:pt x="2560" y="81"/>
                    <a:pt x="2832" y="244"/>
                  </a:cubicBezTo>
                  <a:cubicBezTo>
                    <a:pt x="3018" y="354"/>
                    <a:pt x="3105" y="453"/>
                    <a:pt x="3105" y="563"/>
                  </a:cubicBezTo>
                  <a:cubicBezTo>
                    <a:pt x="3105" y="696"/>
                    <a:pt x="2966" y="865"/>
                    <a:pt x="2827" y="865"/>
                  </a:cubicBezTo>
                  <a:cubicBezTo>
                    <a:pt x="2745" y="865"/>
                    <a:pt x="2676" y="807"/>
                    <a:pt x="2548" y="731"/>
                  </a:cubicBezTo>
                  <a:cubicBezTo>
                    <a:pt x="2356" y="621"/>
                    <a:pt x="2124" y="557"/>
                    <a:pt x="1863" y="557"/>
                  </a:cubicBezTo>
                  <a:cubicBezTo>
                    <a:pt x="1138" y="557"/>
                    <a:pt x="656" y="1045"/>
                    <a:pt x="656" y="1921"/>
                  </a:cubicBezTo>
                  <a:cubicBezTo>
                    <a:pt x="656" y="2821"/>
                    <a:pt x="1161" y="3326"/>
                    <a:pt x="1904" y="3326"/>
                  </a:cubicBezTo>
                  <a:cubicBezTo>
                    <a:pt x="2130" y="3326"/>
                    <a:pt x="2356" y="3279"/>
                    <a:pt x="2513" y="3221"/>
                  </a:cubicBezTo>
                  <a:cubicBezTo>
                    <a:pt x="2513" y="2438"/>
                    <a:pt x="2513" y="2438"/>
                    <a:pt x="2513" y="2438"/>
                  </a:cubicBezTo>
                  <a:lnTo>
                    <a:pt x="1962" y="24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0">
              <a:extLst>
                <a:ext uri="{FF2B5EF4-FFF2-40B4-BE49-F238E27FC236}">
                  <a16:creationId xmlns:a16="http://schemas.microsoft.com/office/drawing/2014/main" id="{BF8FB2DC-A454-4B74-B583-57B926B5E65A}"/>
                </a:ext>
              </a:extLst>
            </p:cNvPr>
            <p:cNvSpPr>
              <a:spLocks/>
            </p:cNvSpPr>
            <p:nvPr userDrawn="1"/>
          </p:nvSpPr>
          <p:spPr bwMode="auto">
            <a:xfrm>
              <a:off x="290" y="3045"/>
              <a:ext cx="669" cy="769"/>
            </a:xfrm>
            <a:custGeom>
              <a:avLst/>
              <a:gdLst>
                <a:gd name="T0" fmla="*/ 3297 w 3349"/>
                <a:gd name="T1" fmla="*/ 3436 h 3831"/>
                <a:gd name="T2" fmla="*/ 2130 w 3349"/>
                <a:gd name="T3" fmla="*/ 331 h 3831"/>
                <a:gd name="T4" fmla="*/ 1684 w 3349"/>
                <a:gd name="T5" fmla="*/ 0 h 3831"/>
                <a:gd name="T6" fmla="*/ 1237 w 3349"/>
                <a:gd name="T7" fmla="*/ 331 h 3831"/>
                <a:gd name="T8" fmla="*/ 53 w 3349"/>
                <a:gd name="T9" fmla="*/ 3436 h 3831"/>
                <a:gd name="T10" fmla="*/ 0 w 3349"/>
                <a:gd name="T11" fmla="*/ 3651 h 3831"/>
                <a:gd name="T12" fmla="*/ 291 w 3349"/>
                <a:gd name="T13" fmla="*/ 3831 h 3831"/>
                <a:gd name="T14" fmla="*/ 645 w 3349"/>
                <a:gd name="T15" fmla="*/ 3604 h 3831"/>
                <a:gd name="T16" fmla="*/ 1666 w 3349"/>
                <a:gd name="T17" fmla="*/ 784 h 3831"/>
                <a:gd name="T18" fmla="*/ 2682 w 3349"/>
                <a:gd name="T19" fmla="*/ 3604 h 3831"/>
                <a:gd name="T20" fmla="*/ 3048 w 3349"/>
                <a:gd name="T21" fmla="*/ 3831 h 3831"/>
                <a:gd name="T22" fmla="*/ 3349 w 3349"/>
                <a:gd name="T23" fmla="*/ 3651 h 3831"/>
                <a:gd name="T24" fmla="*/ 3297 w 3349"/>
                <a:gd name="T25" fmla="*/ 343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9" h="3831">
                  <a:moveTo>
                    <a:pt x="3297" y="3436"/>
                  </a:moveTo>
                  <a:cubicBezTo>
                    <a:pt x="2130" y="331"/>
                    <a:pt x="2130" y="331"/>
                    <a:pt x="2130" y="331"/>
                  </a:cubicBezTo>
                  <a:cubicBezTo>
                    <a:pt x="2038" y="82"/>
                    <a:pt x="1945" y="0"/>
                    <a:pt x="1684" y="0"/>
                  </a:cubicBezTo>
                  <a:cubicBezTo>
                    <a:pt x="1422" y="0"/>
                    <a:pt x="1330" y="82"/>
                    <a:pt x="1237" y="331"/>
                  </a:cubicBezTo>
                  <a:cubicBezTo>
                    <a:pt x="53" y="3436"/>
                    <a:pt x="53" y="3436"/>
                    <a:pt x="53" y="3436"/>
                  </a:cubicBezTo>
                  <a:cubicBezTo>
                    <a:pt x="29" y="3494"/>
                    <a:pt x="0" y="3587"/>
                    <a:pt x="0" y="3651"/>
                  </a:cubicBezTo>
                  <a:cubicBezTo>
                    <a:pt x="0" y="3755"/>
                    <a:pt x="70" y="3831"/>
                    <a:pt x="291" y="3831"/>
                  </a:cubicBezTo>
                  <a:cubicBezTo>
                    <a:pt x="511" y="3831"/>
                    <a:pt x="592" y="3755"/>
                    <a:pt x="645" y="3604"/>
                  </a:cubicBezTo>
                  <a:cubicBezTo>
                    <a:pt x="1666" y="784"/>
                    <a:pt x="1666" y="784"/>
                    <a:pt x="1666" y="784"/>
                  </a:cubicBezTo>
                  <a:cubicBezTo>
                    <a:pt x="2682" y="3604"/>
                    <a:pt x="2682" y="3604"/>
                    <a:pt x="2682" y="3604"/>
                  </a:cubicBezTo>
                  <a:cubicBezTo>
                    <a:pt x="2734" y="3750"/>
                    <a:pt x="2804" y="3831"/>
                    <a:pt x="3048" y="3831"/>
                  </a:cubicBezTo>
                  <a:cubicBezTo>
                    <a:pt x="3280" y="3831"/>
                    <a:pt x="3349" y="3755"/>
                    <a:pt x="3349" y="3651"/>
                  </a:cubicBezTo>
                  <a:cubicBezTo>
                    <a:pt x="3349" y="3587"/>
                    <a:pt x="3320" y="3494"/>
                    <a:pt x="3297" y="34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3">
            <a:extLst>
              <a:ext uri="{FF2B5EF4-FFF2-40B4-BE49-F238E27FC236}">
                <a16:creationId xmlns:a16="http://schemas.microsoft.com/office/drawing/2014/main" id="{821E028B-F9F6-4D1C-B5FE-B123C31DF62C}"/>
              </a:ext>
            </a:extLst>
          </p:cNvPr>
          <p:cNvGrpSpPr>
            <a:grpSpLocks noChangeAspect="1"/>
          </p:cNvGrpSpPr>
          <p:nvPr userDrawn="1"/>
        </p:nvGrpSpPr>
        <p:grpSpPr bwMode="auto">
          <a:xfrm>
            <a:off x="582085" y="803275"/>
            <a:ext cx="1866900" cy="941388"/>
            <a:chOff x="275" y="506"/>
            <a:chExt cx="882" cy="593"/>
          </a:xfrm>
        </p:grpSpPr>
        <p:sp>
          <p:nvSpPr>
            <p:cNvPr id="20" name="Freeform 14">
              <a:extLst>
                <a:ext uri="{FF2B5EF4-FFF2-40B4-BE49-F238E27FC236}">
                  <a16:creationId xmlns:a16="http://schemas.microsoft.com/office/drawing/2014/main" id="{FFB3A1FF-692A-4CE1-93EA-049F2C2E6314}"/>
                </a:ext>
              </a:extLst>
            </p:cNvPr>
            <p:cNvSpPr>
              <a:spLocks noEditPoints="1"/>
            </p:cNvSpPr>
            <p:nvPr userDrawn="1"/>
          </p:nvSpPr>
          <p:spPr bwMode="auto">
            <a:xfrm>
              <a:off x="275" y="510"/>
              <a:ext cx="102" cy="118"/>
            </a:xfrm>
            <a:custGeom>
              <a:avLst/>
              <a:gdLst>
                <a:gd name="T0" fmla="*/ 341 w 514"/>
                <a:gd name="T1" fmla="*/ 358 h 588"/>
                <a:gd name="T2" fmla="*/ 256 w 514"/>
                <a:gd name="T3" fmla="*/ 120 h 588"/>
                <a:gd name="T4" fmla="*/ 169 w 514"/>
                <a:gd name="T5" fmla="*/ 358 h 588"/>
                <a:gd name="T6" fmla="*/ 341 w 514"/>
                <a:gd name="T7" fmla="*/ 358 h 588"/>
                <a:gd name="T8" fmla="*/ 514 w 514"/>
                <a:gd name="T9" fmla="*/ 560 h 588"/>
                <a:gd name="T10" fmla="*/ 467 w 514"/>
                <a:gd name="T11" fmla="*/ 588 h 588"/>
                <a:gd name="T12" fmla="*/ 411 w 514"/>
                <a:gd name="T13" fmla="*/ 553 h 588"/>
                <a:gd name="T14" fmla="*/ 371 w 514"/>
                <a:gd name="T15" fmla="*/ 442 h 588"/>
                <a:gd name="T16" fmla="*/ 139 w 514"/>
                <a:gd name="T17" fmla="*/ 442 h 588"/>
                <a:gd name="T18" fmla="*/ 99 w 514"/>
                <a:gd name="T19" fmla="*/ 553 h 588"/>
                <a:gd name="T20" fmla="*/ 45 w 514"/>
                <a:gd name="T21" fmla="*/ 588 h 588"/>
                <a:gd name="T22" fmla="*/ 0 w 514"/>
                <a:gd name="T23" fmla="*/ 560 h 588"/>
                <a:gd name="T24" fmla="*/ 8 w 514"/>
                <a:gd name="T25" fmla="*/ 527 h 588"/>
                <a:gd name="T26" fmla="*/ 190 w 514"/>
                <a:gd name="T27" fmla="*/ 51 h 588"/>
                <a:gd name="T28" fmla="*/ 258 w 514"/>
                <a:gd name="T29" fmla="*/ 0 h 588"/>
                <a:gd name="T30" fmla="*/ 327 w 514"/>
                <a:gd name="T31" fmla="*/ 51 h 588"/>
                <a:gd name="T32" fmla="*/ 506 w 514"/>
                <a:gd name="T33" fmla="*/ 527 h 588"/>
                <a:gd name="T34" fmla="*/ 514 w 514"/>
                <a:gd name="T35" fmla="*/ 56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8">
                  <a:moveTo>
                    <a:pt x="341" y="358"/>
                  </a:moveTo>
                  <a:cubicBezTo>
                    <a:pt x="256" y="120"/>
                    <a:pt x="256" y="120"/>
                    <a:pt x="256" y="120"/>
                  </a:cubicBezTo>
                  <a:cubicBezTo>
                    <a:pt x="169" y="358"/>
                    <a:pt x="169" y="358"/>
                    <a:pt x="169" y="358"/>
                  </a:cubicBezTo>
                  <a:lnTo>
                    <a:pt x="341" y="358"/>
                  </a:lnTo>
                  <a:close/>
                  <a:moveTo>
                    <a:pt x="514" y="560"/>
                  </a:moveTo>
                  <a:cubicBezTo>
                    <a:pt x="514" y="576"/>
                    <a:pt x="503" y="588"/>
                    <a:pt x="467" y="588"/>
                  </a:cubicBezTo>
                  <a:cubicBezTo>
                    <a:pt x="430" y="588"/>
                    <a:pt x="419" y="576"/>
                    <a:pt x="411" y="553"/>
                  </a:cubicBezTo>
                  <a:cubicBezTo>
                    <a:pt x="371" y="442"/>
                    <a:pt x="371" y="442"/>
                    <a:pt x="371" y="442"/>
                  </a:cubicBezTo>
                  <a:cubicBezTo>
                    <a:pt x="139" y="442"/>
                    <a:pt x="139" y="442"/>
                    <a:pt x="139" y="442"/>
                  </a:cubicBezTo>
                  <a:cubicBezTo>
                    <a:pt x="99" y="553"/>
                    <a:pt x="99" y="553"/>
                    <a:pt x="99" y="553"/>
                  </a:cubicBezTo>
                  <a:cubicBezTo>
                    <a:pt x="91" y="576"/>
                    <a:pt x="78" y="588"/>
                    <a:pt x="45" y="588"/>
                  </a:cubicBezTo>
                  <a:cubicBezTo>
                    <a:pt x="11" y="588"/>
                    <a:pt x="0" y="576"/>
                    <a:pt x="0" y="560"/>
                  </a:cubicBezTo>
                  <a:cubicBezTo>
                    <a:pt x="0" y="551"/>
                    <a:pt x="4" y="536"/>
                    <a:pt x="8" y="527"/>
                  </a:cubicBezTo>
                  <a:cubicBezTo>
                    <a:pt x="190" y="51"/>
                    <a:pt x="190" y="51"/>
                    <a:pt x="190" y="51"/>
                  </a:cubicBezTo>
                  <a:cubicBezTo>
                    <a:pt x="204" y="13"/>
                    <a:pt x="218" y="0"/>
                    <a:pt x="258" y="0"/>
                  </a:cubicBezTo>
                  <a:cubicBezTo>
                    <a:pt x="298" y="0"/>
                    <a:pt x="313" y="13"/>
                    <a:pt x="327" y="51"/>
                  </a:cubicBezTo>
                  <a:cubicBezTo>
                    <a:pt x="506" y="527"/>
                    <a:pt x="506" y="527"/>
                    <a:pt x="506" y="527"/>
                  </a:cubicBezTo>
                  <a:cubicBezTo>
                    <a:pt x="509" y="536"/>
                    <a:pt x="514" y="551"/>
                    <a:pt x="514" y="56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a:extLst>
                <a:ext uri="{FF2B5EF4-FFF2-40B4-BE49-F238E27FC236}">
                  <a16:creationId xmlns:a16="http://schemas.microsoft.com/office/drawing/2014/main" id="{233E3683-F9CD-4CF4-9A16-0FDE474E0373}"/>
                </a:ext>
              </a:extLst>
            </p:cNvPr>
            <p:cNvSpPr>
              <a:spLocks/>
            </p:cNvSpPr>
            <p:nvPr userDrawn="1"/>
          </p:nvSpPr>
          <p:spPr bwMode="auto">
            <a:xfrm>
              <a:off x="388" y="547"/>
              <a:ext cx="69" cy="81"/>
            </a:xfrm>
            <a:custGeom>
              <a:avLst/>
              <a:gdLst>
                <a:gd name="T0" fmla="*/ 258 w 349"/>
                <a:gd name="T1" fmla="*/ 368 h 408"/>
                <a:gd name="T2" fmla="*/ 258 w 349"/>
                <a:gd name="T3" fmla="*/ 348 h 408"/>
                <a:gd name="T4" fmla="*/ 136 w 349"/>
                <a:gd name="T5" fmla="*/ 408 h 408"/>
                <a:gd name="T6" fmla="*/ 25 w 349"/>
                <a:gd name="T7" fmla="*/ 354 h 408"/>
                <a:gd name="T8" fmla="*/ 0 w 349"/>
                <a:gd name="T9" fmla="*/ 251 h 408"/>
                <a:gd name="T10" fmla="*/ 0 w 349"/>
                <a:gd name="T11" fmla="*/ 39 h 408"/>
                <a:gd name="T12" fmla="*/ 48 w 349"/>
                <a:gd name="T13" fmla="*/ 0 h 408"/>
                <a:gd name="T14" fmla="*/ 96 w 349"/>
                <a:gd name="T15" fmla="*/ 39 h 408"/>
                <a:gd name="T16" fmla="*/ 96 w 349"/>
                <a:gd name="T17" fmla="*/ 236 h 408"/>
                <a:gd name="T18" fmla="*/ 111 w 349"/>
                <a:gd name="T19" fmla="*/ 297 h 408"/>
                <a:gd name="T20" fmla="*/ 171 w 349"/>
                <a:gd name="T21" fmla="*/ 324 h 408"/>
                <a:gd name="T22" fmla="*/ 253 w 349"/>
                <a:gd name="T23" fmla="*/ 282 h 408"/>
                <a:gd name="T24" fmla="*/ 253 w 349"/>
                <a:gd name="T25" fmla="*/ 39 h 408"/>
                <a:gd name="T26" fmla="*/ 301 w 349"/>
                <a:gd name="T27" fmla="*/ 0 h 408"/>
                <a:gd name="T28" fmla="*/ 349 w 349"/>
                <a:gd name="T29" fmla="*/ 39 h 408"/>
                <a:gd name="T30" fmla="*/ 349 w 349"/>
                <a:gd name="T31" fmla="*/ 368 h 408"/>
                <a:gd name="T32" fmla="*/ 303 w 349"/>
                <a:gd name="T33" fmla="*/ 407 h 408"/>
                <a:gd name="T34" fmla="*/ 258 w 349"/>
                <a:gd name="T35" fmla="*/ 3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408">
                  <a:moveTo>
                    <a:pt x="258" y="368"/>
                  </a:moveTo>
                  <a:cubicBezTo>
                    <a:pt x="258" y="348"/>
                    <a:pt x="258" y="348"/>
                    <a:pt x="258" y="348"/>
                  </a:cubicBezTo>
                  <a:cubicBezTo>
                    <a:pt x="234" y="387"/>
                    <a:pt x="191" y="408"/>
                    <a:pt x="136" y="408"/>
                  </a:cubicBezTo>
                  <a:cubicBezTo>
                    <a:pt x="87" y="408"/>
                    <a:pt x="48" y="391"/>
                    <a:pt x="25" y="354"/>
                  </a:cubicBezTo>
                  <a:cubicBezTo>
                    <a:pt x="8" y="330"/>
                    <a:pt x="0" y="295"/>
                    <a:pt x="0" y="251"/>
                  </a:cubicBezTo>
                  <a:cubicBezTo>
                    <a:pt x="0" y="39"/>
                    <a:pt x="0" y="39"/>
                    <a:pt x="0" y="39"/>
                  </a:cubicBezTo>
                  <a:cubicBezTo>
                    <a:pt x="0" y="13"/>
                    <a:pt x="16" y="0"/>
                    <a:pt x="48" y="0"/>
                  </a:cubicBezTo>
                  <a:cubicBezTo>
                    <a:pt x="80" y="0"/>
                    <a:pt x="96" y="13"/>
                    <a:pt x="96" y="39"/>
                  </a:cubicBezTo>
                  <a:cubicBezTo>
                    <a:pt x="96" y="236"/>
                    <a:pt x="96" y="236"/>
                    <a:pt x="96" y="236"/>
                  </a:cubicBezTo>
                  <a:cubicBezTo>
                    <a:pt x="96" y="259"/>
                    <a:pt x="99" y="282"/>
                    <a:pt x="111" y="297"/>
                  </a:cubicBezTo>
                  <a:cubicBezTo>
                    <a:pt x="123" y="314"/>
                    <a:pt x="143" y="324"/>
                    <a:pt x="171" y="324"/>
                  </a:cubicBezTo>
                  <a:cubicBezTo>
                    <a:pt x="205" y="324"/>
                    <a:pt x="234" y="311"/>
                    <a:pt x="253" y="282"/>
                  </a:cubicBezTo>
                  <a:cubicBezTo>
                    <a:pt x="253" y="39"/>
                    <a:pt x="253" y="39"/>
                    <a:pt x="253" y="39"/>
                  </a:cubicBezTo>
                  <a:cubicBezTo>
                    <a:pt x="253" y="13"/>
                    <a:pt x="269" y="0"/>
                    <a:pt x="301" y="0"/>
                  </a:cubicBezTo>
                  <a:cubicBezTo>
                    <a:pt x="333" y="0"/>
                    <a:pt x="349" y="13"/>
                    <a:pt x="349" y="39"/>
                  </a:cubicBezTo>
                  <a:cubicBezTo>
                    <a:pt x="349" y="368"/>
                    <a:pt x="349" y="368"/>
                    <a:pt x="349" y="368"/>
                  </a:cubicBezTo>
                  <a:cubicBezTo>
                    <a:pt x="349" y="394"/>
                    <a:pt x="334" y="407"/>
                    <a:pt x="303" y="407"/>
                  </a:cubicBezTo>
                  <a:cubicBezTo>
                    <a:pt x="270" y="407"/>
                    <a:pt x="258" y="391"/>
                    <a:pt x="258" y="368"/>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a:extLst>
                <a:ext uri="{FF2B5EF4-FFF2-40B4-BE49-F238E27FC236}">
                  <a16:creationId xmlns:a16="http://schemas.microsoft.com/office/drawing/2014/main" id="{9CB98DB7-CE93-47C6-8785-76E24F0A9AFB}"/>
                </a:ext>
              </a:extLst>
            </p:cNvPr>
            <p:cNvSpPr>
              <a:spLocks/>
            </p:cNvSpPr>
            <p:nvPr userDrawn="1"/>
          </p:nvSpPr>
          <p:spPr bwMode="auto">
            <a:xfrm>
              <a:off x="472" y="546"/>
              <a:ext cx="61" cy="83"/>
            </a:xfrm>
            <a:custGeom>
              <a:avLst/>
              <a:gdLst>
                <a:gd name="T0" fmla="*/ 4 w 303"/>
                <a:gd name="T1" fmla="*/ 118 h 413"/>
                <a:gd name="T2" fmla="*/ 152 w 303"/>
                <a:gd name="T3" fmla="*/ 0 h 413"/>
                <a:gd name="T4" fmla="*/ 268 w 303"/>
                <a:gd name="T5" fmla="*/ 29 h 413"/>
                <a:gd name="T6" fmla="*/ 298 w 303"/>
                <a:gd name="T7" fmla="*/ 69 h 413"/>
                <a:gd name="T8" fmla="*/ 257 w 303"/>
                <a:gd name="T9" fmla="*/ 114 h 413"/>
                <a:gd name="T10" fmla="*/ 222 w 303"/>
                <a:gd name="T11" fmla="*/ 101 h 413"/>
                <a:gd name="T12" fmla="*/ 148 w 303"/>
                <a:gd name="T13" fmla="*/ 81 h 413"/>
                <a:gd name="T14" fmla="*/ 96 w 303"/>
                <a:gd name="T15" fmla="*/ 115 h 413"/>
                <a:gd name="T16" fmla="*/ 303 w 303"/>
                <a:gd name="T17" fmla="*/ 292 h 413"/>
                <a:gd name="T18" fmla="*/ 152 w 303"/>
                <a:gd name="T19" fmla="*/ 413 h 413"/>
                <a:gd name="T20" fmla="*/ 29 w 303"/>
                <a:gd name="T21" fmla="*/ 380 h 413"/>
                <a:gd name="T22" fmla="*/ 0 w 303"/>
                <a:gd name="T23" fmla="*/ 339 h 413"/>
                <a:gd name="T24" fmla="*/ 42 w 303"/>
                <a:gd name="T25" fmla="*/ 293 h 413"/>
                <a:gd name="T26" fmla="*/ 73 w 303"/>
                <a:gd name="T27" fmla="*/ 307 h 413"/>
                <a:gd name="T28" fmla="*/ 153 w 303"/>
                <a:gd name="T29" fmla="*/ 332 h 413"/>
                <a:gd name="T30" fmla="*/ 209 w 303"/>
                <a:gd name="T31" fmla="*/ 294 h 413"/>
                <a:gd name="T32" fmla="*/ 4 w 303"/>
                <a:gd name="T33" fmla="*/ 11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413">
                  <a:moveTo>
                    <a:pt x="4" y="118"/>
                  </a:moveTo>
                  <a:cubicBezTo>
                    <a:pt x="4" y="48"/>
                    <a:pt x="59" y="0"/>
                    <a:pt x="152" y="0"/>
                  </a:cubicBezTo>
                  <a:cubicBezTo>
                    <a:pt x="195" y="0"/>
                    <a:pt x="238" y="11"/>
                    <a:pt x="268" y="29"/>
                  </a:cubicBezTo>
                  <a:cubicBezTo>
                    <a:pt x="289" y="41"/>
                    <a:pt x="298" y="54"/>
                    <a:pt x="298" y="69"/>
                  </a:cubicBezTo>
                  <a:cubicBezTo>
                    <a:pt x="298" y="88"/>
                    <a:pt x="283" y="114"/>
                    <a:pt x="257" y="114"/>
                  </a:cubicBezTo>
                  <a:cubicBezTo>
                    <a:pt x="249" y="114"/>
                    <a:pt x="240" y="110"/>
                    <a:pt x="222" y="101"/>
                  </a:cubicBezTo>
                  <a:cubicBezTo>
                    <a:pt x="198" y="88"/>
                    <a:pt x="174" y="81"/>
                    <a:pt x="148" y="81"/>
                  </a:cubicBezTo>
                  <a:cubicBezTo>
                    <a:pt x="115" y="81"/>
                    <a:pt x="96" y="95"/>
                    <a:pt x="96" y="115"/>
                  </a:cubicBezTo>
                  <a:cubicBezTo>
                    <a:pt x="96" y="177"/>
                    <a:pt x="303" y="153"/>
                    <a:pt x="303" y="292"/>
                  </a:cubicBezTo>
                  <a:cubicBezTo>
                    <a:pt x="303" y="365"/>
                    <a:pt x="246" y="413"/>
                    <a:pt x="152" y="413"/>
                  </a:cubicBezTo>
                  <a:cubicBezTo>
                    <a:pt x="107" y="413"/>
                    <a:pt x="64" y="402"/>
                    <a:pt x="29" y="380"/>
                  </a:cubicBezTo>
                  <a:cubicBezTo>
                    <a:pt x="10" y="367"/>
                    <a:pt x="0" y="354"/>
                    <a:pt x="0" y="339"/>
                  </a:cubicBezTo>
                  <a:cubicBezTo>
                    <a:pt x="0" y="320"/>
                    <a:pt x="15" y="293"/>
                    <a:pt x="42" y="293"/>
                  </a:cubicBezTo>
                  <a:cubicBezTo>
                    <a:pt x="52" y="293"/>
                    <a:pt x="59" y="299"/>
                    <a:pt x="73" y="307"/>
                  </a:cubicBezTo>
                  <a:cubicBezTo>
                    <a:pt x="101" y="322"/>
                    <a:pt x="123" y="332"/>
                    <a:pt x="153" y="332"/>
                  </a:cubicBezTo>
                  <a:cubicBezTo>
                    <a:pt x="187" y="332"/>
                    <a:pt x="209" y="317"/>
                    <a:pt x="209" y="294"/>
                  </a:cubicBezTo>
                  <a:cubicBezTo>
                    <a:pt x="209" y="230"/>
                    <a:pt x="4" y="254"/>
                    <a:pt x="4" y="118"/>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a:extLst>
                <a:ext uri="{FF2B5EF4-FFF2-40B4-BE49-F238E27FC236}">
                  <a16:creationId xmlns:a16="http://schemas.microsoft.com/office/drawing/2014/main" id="{B345AE7B-D2B5-4C6B-AAD8-079E5919C48E}"/>
                </a:ext>
              </a:extLst>
            </p:cNvPr>
            <p:cNvSpPr>
              <a:spLocks/>
            </p:cNvSpPr>
            <p:nvPr userDrawn="1"/>
          </p:nvSpPr>
          <p:spPr bwMode="auto">
            <a:xfrm>
              <a:off x="538" y="523"/>
              <a:ext cx="62" cy="106"/>
            </a:xfrm>
            <a:custGeom>
              <a:avLst/>
              <a:gdLst>
                <a:gd name="T0" fmla="*/ 314 w 314"/>
                <a:gd name="T1" fmla="*/ 479 h 529"/>
                <a:gd name="T2" fmla="*/ 294 w 314"/>
                <a:gd name="T3" fmla="*/ 509 h 529"/>
                <a:gd name="T4" fmla="*/ 211 w 314"/>
                <a:gd name="T5" fmla="*/ 529 h 529"/>
                <a:gd name="T6" fmla="*/ 98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7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09" y="500"/>
                    <a:pt x="294" y="509"/>
                  </a:cubicBezTo>
                  <a:cubicBezTo>
                    <a:pt x="275" y="521"/>
                    <a:pt x="244" y="529"/>
                    <a:pt x="211" y="529"/>
                  </a:cubicBezTo>
                  <a:cubicBezTo>
                    <a:pt x="150" y="529"/>
                    <a:pt x="117" y="505"/>
                    <a:pt x="98" y="471"/>
                  </a:cubicBezTo>
                  <a:cubicBezTo>
                    <a:pt x="81"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3"/>
                    <a:pt x="177" y="409"/>
                    <a:pt x="186" y="426"/>
                  </a:cubicBezTo>
                  <a:cubicBezTo>
                    <a:pt x="193" y="440"/>
                    <a:pt x="205" y="447"/>
                    <a:pt x="224" y="447"/>
                  </a:cubicBezTo>
                  <a:cubicBezTo>
                    <a:pt x="235" y="447"/>
                    <a:pt x="246" y="444"/>
                    <a:pt x="255" y="440"/>
                  </a:cubicBezTo>
                  <a:cubicBezTo>
                    <a:pt x="264" y="438"/>
                    <a:pt x="271" y="435"/>
                    <a:pt x="277" y="435"/>
                  </a:cubicBezTo>
                  <a:cubicBezTo>
                    <a:pt x="304" y="435"/>
                    <a:pt x="314" y="464"/>
                    <a:pt x="314" y="47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a:extLst>
                <a:ext uri="{FF2B5EF4-FFF2-40B4-BE49-F238E27FC236}">
                  <a16:creationId xmlns:a16="http://schemas.microsoft.com/office/drawing/2014/main" id="{3A91100C-7760-4E70-B7C6-2DAF2D079EFB}"/>
                </a:ext>
              </a:extLst>
            </p:cNvPr>
            <p:cNvSpPr>
              <a:spLocks/>
            </p:cNvSpPr>
            <p:nvPr userDrawn="1"/>
          </p:nvSpPr>
          <p:spPr bwMode="auto">
            <a:xfrm>
              <a:off x="613" y="546"/>
              <a:ext cx="49" cy="82"/>
            </a:xfrm>
            <a:custGeom>
              <a:avLst/>
              <a:gdLst>
                <a:gd name="T0" fmla="*/ 96 w 244"/>
                <a:gd name="T1" fmla="*/ 370 h 409"/>
                <a:gd name="T2" fmla="*/ 48 w 244"/>
                <a:gd name="T3" fmla="*/ 409 h 409"/>
                <a:gd name="T4" fmla="*/ 0 w 244"/>
                <a:gd name="T5" fmla="*/ 370 h 409"/>
                <a:gd name="T6" fmla="*/ 0 w 244"/>
                <a:gd name="T7" fmla="*/ 41 h 409"/>
                <a:gd name="T8" fmla="*/ 46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6 w 244"/>
                <a:gd name="T21" fmla="*/ 143 h 409"/>
                <a:gd name="T22" fmla="*/ 96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6" y="370"/>
                  </a:move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cubicBezTo>
                    <a:pt x="91" y="72"/>
                    <a:pt x="91" y="72"/>
                    <a:pt x="91" y="72"/>
                  </a:cubicBezTo>
                  <a:cubicBezTo>
                    <a:pt x="112" y="28"/>
                    <a:pt x="151" y="0"/>
                    <a:pt x="203" y="0"/>
                  </a:cubicBezTo>
                  <a:cubicBezTo>
                    <a:pt x="233" y="0"/>
                    <a:pt x="244" y="14"/>
                    <a:pt x="244" y="44"/>
                  </a:cubicBezTo>
                  <a:cubicBezTo>
                    <a:pt x="244" y="74"/>
                    <a:pt x="232" y="88"/>
                    <a:pt x="198" y="88"/>
                  </a:cubicBezTo>
                  <a:cubicBezTo>
                    <a:pt x="145" y="90"/>
                    <a:pt x="116" y="105"/>
                    <a:pt x="96" y="143"/>
                  </a:cubicBezTo>
                  <a:lnTo>
                    <a:pt x="9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a:extLst>
                <a:ext uri="{FF2B5EF4-FFF2-40B4-BE49-F238E27FC236}">
                  <a16:creationId xmlns:a16="http://schemas.microsoft.com/office/drawing/2014/main" id="{39D7B711-1455-4DB6-AF4E-04124DE8958C}"/>
                </a:ext>
              </a:extLst>
            </p:cNvPr>
            <p:cNvSpPr>
              <a:spLocks noEditPoints="1"/>
            </p:cNvSpPr>
            <p:nvPr userDrawn="1"/>
          </p:nvSpPr>
          <p:spPr bwMode="auto">
            <a:xfrm>
              <a:off x="665" y="546"/>
              <a:ext cx="66" cy="82"/>
            </a:xfrm>
            <a:custGeom>
              <a:avLst/>
              <a:gdLst>
                <a:gd name="T0" fmla="*/ 101 w 329"/>
                <a:gd name="T1" fmla="*/ 289 h 411"/>
                <a:gd name="T2" fmla="*/ 159 w 329"/>
                <a:gd name="T3" fmla="*/ 333 h 411"/>
                <a:gd name="T4" fmla="*/ 235 w 329"/>
                <a:gd name="T5" fmla="*/ 306 h 411"/>
                <a:gd name="T6" fmla="*/ 235 w 329"/>
                <a:gd name="T7" fmla="*/ 219 h 411"/>
                <a:gd name="T8" fmla="*/ 101 w 329"/>
                <a:gd name="T9" fmla="*/ 289 h 411"/>
                <a:gd name="T10" fmla="*/ 165 w 329"/>
                <a:gd name="T11" fmla="*/ 81 h 411"/>
                <a:gd name="T12" fmla="*/ 91 w 329"/>
                <a:gd name="T13" fmla="*/ 101 h 411"/>
                <a:gd name="T14" fmla="*/ 57 w 329"/>
                <a:gd name="T15" fmla="*/ 115 h 411"/>
                <a:gd name="T16" fmla="*/ 18 w 329"/>
                <a:gd name="T17" fmla="*/ 69 h 411"/>
                <a:gd name="T18" fmla="*/ 47 w 329"/>
                <a:gd name="T19" fmla="*/ 31 h 411"/>
                <a:gd name="T20" fmla="*/ 174 w 329"/>
                <a:gd name="T21" fmla="*/ 0 h 411"/>
                <a:gd name="T22" fmla="*/ 303 w 329"/>
                <a:gd name="T23" fmla="*/ 48 h 411"/>
                <a:gd name="T24" fmla="*/ 329 w 329"/>
                <a:gd name="T25" fmla="*/ 146 h 411"/>
                <a:gd name="T26" fmla="*/ 329 w 329"/>
                <a:gd name="T27" fmla="*/ 369 h 411"/>
                <a:gd name="T28" fmla="*/ 283 w 329"/>
                <a:gd name="T29" fmla="*/ 410 h 411"/>
                <a:gd name="T30" fmla="*/ 240 w 329"/>
                <a:gd name="T31" fmla="*/ 381 h 411"/>
                <a:gd name="T32" fmla="*/ 240 w 329"/>
                <a:gd name="T33" fmla="*/ 365 h 411"/>
                <a:gd name="T34" fmla="*/ 127 w 329"/>
                <a:gd name="T35" fmla="*/ 411 h 411"/>
                <a:gd name="T36" fmla="*/ 0 w 329"/>
                <a:gd name="T37" fmla="*/ 297 h 411"/>
                <a:gd name="T38" fmla="*/ 235 w 329"/>
                <a:gd name="T39" fmla="*/ 157 h 411"/>
                <a:gd name="T40" fmla="*/ 235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8" y="115"/>
                    <a:pt x="57" y="115"/>
                  </a:cubicBezTo>
                  <a:cubicBezTo>
                    <a:pt x="32" y="115"/>
                    <a:pt x="18" y="88"/>
                    <a:pt x="18" y="69"/>
                  </a:cubicBezTo>
                  <a:cubicBezTo>
                    <a:pt x="18" y="56"/>
                    <a:pt x="26" y="44"/>
                    <a:pt x="47" y="31"/>
                  </a:cubicBezTo>
                  <a:cubicBezTo>
                    <a:pt x="83" y="11"/>
                    <a:pt x="127" y="0"/>
                    <a:pt x="174" y="0"/>
                  </a:cubicBezTo>
                  <a:cubicBezTo>
                    <a:pt x="239" y="0"/>
                    <a:pt x="278" y="18"/>
                    <a:pt x="303" y="48"/>
                  </a:cubicBezTo>
                  <a:cubicBezTo>
                    <a:pt x="321" y="70"/>
                    <a:pt x="329" y="103"/>
                    <a:pt x="329" y="146"/>
                  </a:cubicBezTo>
                  <a:cubicBezTo>
                    <a:pt x="329" y="369"/>
                    <a:pt x="329" y="369"/>
                    <a:pt x="329" y="369"/>
                  </a:cubicBezTo>
                  <a:cubicBezTo>
                    <a:pt x="329"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5"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a:extLst>
                <a:ext uri="{FF2B5EF4-FFF2-40B4-BE49-F238E27FC236}">
                  <a16:creationId xmlns:a16="http://schemas.microsoft.com/office/drawing/2014/main" id="{9A203A23-1C1B-4C61-82CD-2AB00CC314AC}"/>
                </a:ext>
              </a:extLst>
            </p:cNvPr>
            <p:cNvSpPr>
              <a:spLocks/>
            </p:cNvSpPr>
            <p:nvPr userDrawn="1"/>
          </p:nvSpPr>
          <p:spPr bwMode="auto">
            <a:xfrm>
              <a:off x="750" y="506"/>
              <a:ext cx="19" cy="122"/>
            </a:xfrm>
            <a:custGeom>
              <a:avLst/>
              <a:gdLst>
                <a:gd name="T0" fmla="*/ 96 w 96"/>
                <a:gd name="T1" fmla="*/ 572 h 611"/>
                <a:gd name="T2" fmla="*/ 48 w 96"/>
                <a:gd name="T3" fmla="*/ 611 h 611"/>
                <a:gd name="T4" fmla="*/ 0 w 96"/>
                <a:gd name="T5" fmla="*/ 572 h 611"/>
                <a:gd name="T6" fmla="*/ 0 w 96"/>
                <a:gd name="T7" fmla="*/ 39 h 611"/>
                <a:gd name="T8" fmla="*/ 48 w 96"/>
                <a:gd name="T9" fmla="*/ 0 h 611"/>
                <a:gd name="T10" fmla="*/ 96 w 96"/>
                <a:gd name="T11" fmla="*/ 39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39"/>
                    <a:pt x="0" y="39"/>
                    <a:pt x="0" y="39"/>
                  </a:cubicBezTo>
                  <a:cubicBezTo>
                    <a:pt x="0" y="13"/>
                    <a:pt x="16" y="0"/>
                    <a:pt x="48" y="0"/>
                  </a:cubicBezTo>
                  <a:cubicBezTo>
                    <a:pt x="80" y="0"/>
                    <a:pt x="96" y="13"/>
                    <a:pt x="96" y="39"/>
                  </a:cubicBezTo>
                  <a:lnTo>
                    <a:pt x="96" y="5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a:extLst>
                <a:ext uri="{FF2B5EF4-FFF2-40B4-BE49-F238E27FC236}">
                  <a16:creationId xmlns:a16="http://schemas.microsoft.com/office/drawing/2014/main" id="{DD2837A5-C677-4840-B316-2D65FAF712A5}"/>
                </a:ext>
              </a:extLst>
            </p:cNvPr>
            <p:cNvSpPr>
              <a:spLocks noEditPoints="1"/>
            </p:cNvSpPr>
            <p:nvPr userDrawn="1"/>
          </p:nvSpPr>
          <p:spPr bwMode="auto">
            <a:xfrm>
              <a:off x="786" y="510"/>
              <a:ext cx="24" cy="118"/>
            </a:xfrm>
            <a:custGeom>
              <a:avLst/>
              <a:gdLst>
                <a:gd name="T0" fmla="*/ 109 w 121"/>
                <a:gd name="T1" fmla="*/ 553 h 592"/>
                <a:gd name="T2" fmla="*/ 61 w 121"/>
                <a:gd name="T3" fmla="*/ 592 h 592"/>
                <a:gd name="T4" fmla="*/ 13 w 121"/>
                <a:gd name="T5" fmla="*/ 553 h 592"/>
                <a:gd name="T6" fmla="*/ 13 w 121"/>
                <a:gd name="T7" fmla="*/ 224 h 592"/>
                <a:gd name="T8" fmla="*/ 61 w 121"/>
                <a:gd name="T9" fmla="*/ 185 h 592"/>
                <a:gd name="T10" fmla="*/ 109 w 121"/>
                <a:gd name="T11" fmla="*/ 224 h 592"/>
                <a:gd name="T12" fmla="*/ 109 w 121"/>
                <a:gd name="T13" fmla="*/ 553 h 592"/>
                <a:gd name="T14" fmla="*/ 61 w 121"/>
                <a:gd name="T15" fmla="*/ 119 h 592"/>
                <a:gd name="T16" fmla="*/ 0 w 121"/>
                <a:gd name="T17" fmla="*/ 59 h 592"/>
                <a:gd name="T18" fmla="*/ 61 w 121"/>
                <a:gd name="T19" fmla="*/ 0 h 592"/>
                <a:gd name="T20" fmla="*/ 121 w 121"/>
                <a:gd name="T21" fmla="*/ 59 h 592"/>
                <a:gd name="T22" fmla="*/ 61 w 121"/>
                <a:gd name="T23" fmla="*/ 119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592">
                  <a:moveTo>
                    <a:pt x="109" y="553"/>
                  </a:moveTo>
                  <a:cubicBezTo>
                    <a:pt x="109" y="579"/>
                    <a:pt x="93" y="592"/>
                    <a:pt x="61" y="592"/>
                  </a:cubicBezTo>
                  <a:cubicBezTo>
                    <a:pt x="29" y="592"/>
                    <a:pt x="13" y="579"/>
                    <a:pt x="13" y="553"/>
                  </a:cubicBezTo>
                  <a:cubicBezTo>
                    <a:pt x="13" y="224"/>
                    <a:pt x="13" y="224"/>
                    <a:pt x="13" y="224"/>
                  </a:cubicBezTo>
                  <a:cubicBezTo>
                    <a:pt x="13" y="198"/>
                    <a:pt x="29" y="185"/>
                    <a:pt x="61" y="185"/>
                  </a:cubicBezTo>
                  <a:cubicBezTo>
                    <a:pt x="93" y="185"/>
                    <a:pt x="109" y="198"/>
                    <a:pt x="109" y="224"/>
                  </a:cubicBezTo>
                  <a:lnTo>
                    <a:pt x="109" y="553"/>
                  </a:lnTo>
                  <a:close/>
                  <a:moveTo>
                    <a:pt x="61" y="119"/>
                  </a:moveTo>
                  <a:cubicBezTo>
                    <a:pt x="26" y="119"/>
                    <a:pt x="0" y="94"/>
                    <a:pt x="0" y="59"/>
                  </a:cubicBezTo>
                  <a:cubicBezTo>
                    <a:pt x="0" y="25"/>
                    <a:pt x="26" y="0"/>
                    <a:pt x="61" y="0"/>
                  </a:cubicBezTo>
                  <a:cubicBezTo>
                    <a:pt x="95" y="0"/>
                    <a:pt x="121" y="25"/>
                    <a:pt x="121" y="59"/>
                  </a:cubicBezTo>
                  <a:cubicBezTo>
                    <a:pt x="121" y="94"/>
                    <a:pt x="95" y="119"/>
                    <a:pt x="61" y="11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a:extLst>
                <a:ext uri="{FF2B5EF4-FFF2-40B4-BE49-F238E27FC236}">
                  <a16:creationId xmlns:a16="http://schemas.microsoft.com/office/drawing/2014/main" id="{4B56F955-0F5D-47F2-989A-232C1E31190D}"/>
                </a:ext>
              </a:extLst>
            </p:cNvPr>
            <p:cNvSpPr>
              <a:spLocks noEditPoints="1"/>
            </p:cNvSpPr>
            <p:nvPr userDrawn="1"/>
          </p:nvSpPr>
          <p:spPr bwMode="auto">
            <a:xfrm>
              <a:off x="822" y="546"/>
              <a:ext cx="66" cy="82"/>
            </a:xfrm>
            <a:custGeom>
              <a:avLst/>
              <a:gdLst>
                <a:gd name="T0" fmla="*/ 101 w 328"/>
                <a:gd name="T1" fmla="*/ 289 h 411"/>
                <a:gd name="T2" fmla="*/ 159 w 328"/>
                <a:gd name="T3" fmla="*/ 333 h 411"/>
                <a:gd name="T4" fmla="*/ 235 w 328"/>
                <a:gd name="T5" fmla="*/ 306 h 411"/>
                <a:gd name="T6" fmla="*/ 235 w 328"/>
                <a:gd name="T7" fmla="*/ 219 h 411"/>
                <a:gd name="T8" fmla="*/ 101 w 328"/>
                <a:gd name="T9" fmla="*/ 289 h 411"/>
                <a:gd name="T10" fmla="*/ 165 w 328"/>
                <a:gd name="T11" fmla="*/ 81 h 411"/>
                <a:gd name="T12" fmla="*/ 91 w 328"/>
                <a:gd name="T13" fmla="*/ 101 h 411"/>
                <a:gd name="T14" fmla="*/ 57 w 328"/>
                <a:gd name="T15" fmla="*/ 115 h 411"/>
                <a:gd name="T16" fmla="*/ 18 w 328"/>
                <a:gd name="T17" fmla="*/ 69 h 411"/>
                <a:gd name="T18" fmla="*/ 47 w 328"/>
                <a:gd name="T19" fmla="*/ 31 h 411"/>
                <a:gd name="T20" fmla="*/ 174 w 328"/>
                <a:gd name="T21" fmla="*/ 0 h 411"/>
                <a:gd name="T22" fmla="*/ 303 w 328"/>
                <a:gd name="T23" fmla="*/ 48 h 411"/>
                <a:gd name="T24" fmla="*/ 328 w 328"/>
                <a:gd name="T25" fmla="*/ 146 h 411"/>
                <a:gd name="T26" fmla="*/ 328 w 328"/>
                <a:gd name="T27" fmla="*/ 369 h 411"/>
                <a:gd name="T28" fmla="*/ 283 w 328"/>
                <a:gd name="T29" fmla="*/ 410 h 411"/>
                <a:gd name="T30" fmla="*/ 240 w 328"/>
                <a:gd name="T31" fmla="*/ 381 h 411"/>
                <a:gd name="T32" fmla="*/ 240 w 328"/>
                <a:gd name="T33" fmla="*/ 365 h 411"/>
                <a:gd name="T34" fmla="*/ 127 w 328"/>
                <a:gd name="T35" fmla="*/ 411 h 411"/>
                <a:gd name="T36" fmla="*/ 0 w 328"/>
                <a:gd name="T37" fmla="*/ 297 h 411"/>
                <a:gd name="T38" fmla="*/ 235 w 328"/>
                <a:gd name="T39" fmla="*/ 157 h 411"/>
                <a:gd name="T40" fmla="*/ 235 w 328"/>
                <a:gd name="T41" fmla="*/ 148 h 411"/>
                <a:gd name="T42" fmla="*/ 165 w 328"/>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7" y="115"/>
                    <a:pt x="57" y="115"/>
                  </a:cubicBezTo>
                  <a:cubicBezTo>
                    <a:pt x="32" y="115"/>
                    <a:pt x="18" y="88"/>
                    <a:pt x="18" y="69"/>
                  </a:cubicBezTo>
                  <a:cubicBezTo>
                    <a:pt x="18" y="56"/>
                    <a:pt x="26" y="44"/>
                    <a:pt x="47" y="31"/>
                  </a:cubicBezTo>
                  <a:cubicBezTo>
                    <a:pt x="83" y="11"/>
                    <a:pt x="127" y="0"/>
                    <a:pt x="174" y="0"/>
                  </a:cubicBezTo>
                  <a:cubicBezTo>
                    <a:pt x="238" y="0"/>
                    <a:pt x="278" y="18"/>
                    <a:pt x="303" y="48"/>
                  </a:cubicBezTo>
                  <a:cubicBezTo>
                    <a:pt x="320" y="70"/>
                    <a:pt x="328" y="103"/>
                    <a:pt x="328" y="146"/>
                  </a:cubicBezTo>
                  <a:cubicBezTo>
                    <a:pt x="328" y="369"/>
                    <a:pt x="328" y="369"/>
                    <a:pt x="328" y="369"/>
                  </a:cubicBezTo>
                  <a:cubicBezTo>
                    <a:pt x="328"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4"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a:extLst>
                <a:ext uri="{FF2B5EF4-FFF2-40B4-BE49-F238E27FC236}">
                  <a16:creationId xmlns:a16="http://schemas.microsoft.com/office/drawing/2014/main" id="{890BCAE1-CD2B-45EA-A597-FE81FDE1274E}"/>
                </a:ext>
              </a:extLst>
            </p:cNvPr>
            <p:cNvSpPr>
              <a:spLocks noEditPoints="1"/>
            </p:cNvSpPr>
            <p:nvPr userDrawn="1"/>
          </p:nvSpPr>
          <p:spPr bwMode="auto">
            <a:xfrm>
              <a:off x="933" y="510"/>
              <a:ext cx="102" cy="119"/>
            </a:xfrm>
            <a:custGeom>
              <a:avLst/>
              <a:gdLst>
                <a:gd name="T0" fmla="*/ 191 w 510"/>
                <a:gd name="T1" fmla="*/ 235 h 594"/>
                <a:gd name="T2" fmla="*/ 275 w 510"/>
                <a:gd name="T3" fmla="*/ 136 h 594"/>
                <a:gd name="T4" fmla="*/ 205 w 510"/>
                <a:gd name="T5" fmla="*/ 74 h 594"/>
                <a:gd name="T6" fmla="*/ 139 w 510"/>
                <a:gd name="T7" fmla="*/ 134 h 594"/>
                <a:gd name="T8" fmla="*/ 191 w 510"/>
                <a:gd name="T9" fmla="*/ 235 h 594"/>
                <a:gd name="T10" fmla="*/ 178 w 510"/>
                <a:gd name="T11" fmla="*/ 514 h 594"/>
                <a:gd name="T12" fmla="*/ 290 w 510"/>
                <a:gd name="T13" fmla="*/ 463 h 594"/>
                <a:gd name="T14" fmla="*/ 172 w 510"/>
                <a:gd name="T15" fmla="*/ 338 h 594"/>
                <a:gd name="T16" fmla="*/ 96 w 510"/>
                <a:gd name="T17" fmla="*/ 442 h 594"/>
                <a:gd name="T18" fmla="*/ 178 w 510"/>
                <a:gd name="T19" fmla="*/ 514 h 594"/>
                <a:gd name="T20" fmla="*/ 510 w 510"/>
                <a:gd name="T21" fmla="*/ 566 h 594"/>
                <a:gd name="T22" fmla="*/ 460 w 510"/>
                <a:gd name="T23" fmla="*/ 591 h 594"/>
                <a:gd name="T24" fmla="*/ 396 w 510"/>
                <a:gd name="T25" fmla="*/ 566 h 594"/>
                <a:gd name="T26" fmla="*/ 350 w 510"/>
                <a:gd name="T27" fmla="*/ 518 h 594"/>
                <a:gd name="T28" fmla="*/ 172 w 510"/>
                <a:gd name="T29" fmla="*/ 594 h 594"/>
                <a:gd name="T30" fmla="*/ 0 w 510"/>
                <a:gd name="T31" fmla="*/ 447 h 594"/>
                <a:gd name="T32" fmla="*/ 118 w 510"/>
                <a:gd name="T33" fmla="*/ 279 h 594"/>
                <a:gd name="T34" fmla="*/ 47 w 510"/>
                <a:gd name="T35" fmla="*/ 136 h 594"/>
                <a:gd name="T36" fmla="*/ 207 w 510"/>
                <a:gd name="T37" fmla="*/ 0 h 594"/>
                <a:gd name="T38" fmla="*/ 364 w 510"/>
                <a:gd name="T39" fmla="*/ 130 h 594"/>
                <a:gd name="T40" fmla="*/ 242 w 510"/>
                <a:gd name="T41" fmla="*/ 291 h 594"/>
                <a:gd name="T42" fmla="*/ 342 w 510"/>
                <a:gd name="T43" fmla="*/ 398 h 594"/>
                <a:gd name="T44" fmla="*/ 400 w 510"/>
                <a:gd name="T45" fmla="*/ 293 h 594"/>
                <a:gd name="T46" fmla="*/ 434 w 510"/>
                <a:gd name="T47" fmla="*/ 268 h 594"/>
                <a:gd name="T48" fmla="*/ 483 w 510"/>
                <a:gd name="T49" fmla="*/ 307 h 594"/>
                <a:gd name="T50" fmla="*/ 407 w 510"/>
                <a:gd name="T51" fmla="*/ 450 h 594"/>
                <a:gd name="T52" fmla="*/ 486 w 510"/>
                <a:gd name="T53" fmla="*/ 529 h 594"/>
                <a:gd name="T54" fmla="*/ 510 w 510"/>
                <a:gd name="T55" fmla="*/ 56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0" h="594">
                  <a:moveTo>
                    <a:pt x="191" y="235"/>
                  </a:moveTo>
                  <a:cubicBezTo>
                    <a:pt x="237" y="205"/>
                    <a:pt x="275" y="176"/>
                    <a:pt x="275" y="136"/>
                  </a:cubicBezTo>
                  <a:cubicBezTo>
                    <a:pt x="275" y="99"/>
                    <a:pt x="245" y="74"/>
                    <a:pt x="205" y="74"/>
                  </a:cubicBezTo>
                  <a:cubicBezTo>
                    <a:pt x="170" y="74"/>
                    <a:pt x="139" y="94"/>
                    <a:pt x="139" y="134"/>
                  </a:cubicBezTo>
                  <a:cubicBezTo>
                    <a:pt x="139" y="168"/>
                    <a:pt x="161" y="200"/>
                    <a:pt x="191" y="235"/>
                  </a:cubicBezTo>
                  <a:moveTo>
                    <a:pt x="178" y="514"/>
                  </a:moveTo>
                  <a:cubicBezTo>
                    <a:pt x="217" y="514"/>
                    <a:pt x="253" y="497"/>
                    <a:pt x="290" y="463"/>
                  </a:cubicBezTo>
                  <a:cubicBezTo>
                    <a:pt x="172" y="338"/>
                    <a:pt x="172" y="338"/>
                    <a:pt x="172" y="338"/>
                  </a:cubicBezTo>
                  <a:cubicBezTo>
                    <a:pt x="129" y="368"/>
                    <a:pt x="96" y="400"/>
                    <a:pt x="96" y="442"/>
                  </a:cubicBezTo>
                  <a:cubicBezTo>
                    <a:pt x="96" y="485"/>
                    <a:pt x="129" y="514"/>
                    <a:pt x="178" y="514"/>
                  </a:cubicBezTo>
                  <a:moveTo>
                    <a:pt x="510" y="566"/>
                  </a:moveTo>
                  <a:cubicBezTo>
                    <a:pt x="510" y="582"/>
                    <a:pt x="493" y="591"/>
                    <a:pt x="460" y="591"/>
                  </a:cubicBezTo>
                  <a:cubicBezTo>
                    <a:pt x="428" y="591"/>
                    <a:pt x="413" y="584"/>
                    <a:pt x="396" y="566"/>
                  </a:cubicBezTo>
                  <a:cubicBezTo>
                    <a:pt x="350" y="518"/>
                    <a:pt x="350" y="518"/>
                    <a:pt x="350" y="518"/>
                  </a:cubicBezTo>
                  <a:cubicBezTo>
                    <a:pt x="305" y="562"/>
                    <a:pt x="248" y="594"/>
                    <a:pt x="172" y="594"/>
                  </a:cubicBezTo>
                  <a:cubicBezTo>
                    <a:pt x="64" y="594"/>
                    <a:pt x="0" y="531"/>
                    <a:pt x="0" y="447"/>
                  </a:cubicBezTo>
                  <a:cubicBezTo>
                    <a:pt x="0" y="368"/>
                    <a:pt x="56" y="319"/>
                    <a:pt x="118" y="279"/>
                  </a:cubicBezTo>
                  <a:cubicBezTo>
                    <a:pt x="76" y="232"/>
                    <a:pt x="47" y="189"/>
                    <a:pt x="47" y="136"/>
                  </a:cubicBezTo>
                  <a:cubicBezTo>
                    <a:pt x="47" y="53"/>
                    <a:pt x="114" y="0"/>
                    <a:pt x="207" y="0"/>
                  </a:cubicBezTo>
                  <a:cubicBezTo>
                    <a:pt x="298" y="0"/>
                    <a:pt x="364" y="52"/>
                    <a:pt x="364" y="130"/>
                  </a:cubicBezTo>
                  <a:cubicBezTo>
                    <a:pt x="364" y="203"/>
                    <a:pt x="305" y="250"/>
                    <a:pt x="242" y="291"/>
                  </a:cubicBezTo>
                  <a:cubicBezTo>
                    <a:pt x="342" y="398"/>
                    <a:pt x="342" y="398"/>
                    <a:pt x="342" y="398"/>
                  </a:cubicBezTo>
                  <a:cubicBezTo>
                    <a:pt x="374" y="348"/>
                    <a:pt x="378" y="337"/>
                    <a:pt x="400" y="293"/>
                  </a:cubicBezTo>
                  <a:cubicBezTo>
                    <a:pt x="409" y="275"/>
                    <a:pt x="419" y="268"/>
                    <a:pt x="434" y="268"/>
                  </a:cubicBezTo>
                  <a:cubicBezTo>
                    <a:pt x="457" y="268"/>
                    <a:pt x="483" y="284"/>
                    <a:pt x="483" y="307"/>
                  </a:cubicBezTo>
                  <a:cubicBezTo>
                    <a:pt x="483" y="329"/>
                    <a:pt x="445" y="399"/>
                    <a:pt x="407" y="450"/>
                  </a:cubicBezTo>
                  <a:cubicBezTo>
                    <a:pt x="486" y="529"/>
                    <a:pt x="486" y="529"/>
                    <a:pt x="486" y="529"/>
                  </a:cubicBezTo>
                  <a:cubicBezTo>
                    <a:pt x="496" y="538"/>
                    <a:pt x="510" y="552"/>
                    <a:pt x="510" y="566"/>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a:extLst>
                <a:ext uri="{FF2B5EF4-FFF2-40B4-BE49-F238E27FC236}">
                  <a16:creationId xmlns:a16="http://schemas.microsoft.com/office/drawing/2014/main" id="{C40855F5-9DED-48EB-840D-0DA70200CD34}"/>
                </a:ext>
              </a:extLst>
            </p:cNvPr>
            <p:cNvSpPr>
              <a:spLocks/>
            </p:cNvSpPr>
            <p:nvPr userDrawn="1"/>
          </p:nvSpPr>
          <p:spPr bwMode="auto">
            <a:xfrm>
              <a:off x="283" y="667"/>
              <a:ext cx="95" cy="118"/>
            </a:xfrm>
            <a:custGeom>
              <a:avLst/>
              <a:gdLst>
                <a:gd name="T0" fmla="*/ 93 w 480"/>
                <a:gd name="T1" fmla="*/ 548 h 588"/>
                <a:gd name="T2" fmla="*/ 46 w 480"/>
                <a:gd name="T3" fmla="*/ 588 h 588"/>
                <a:gd name="T4" fmla="*/ 0 w 480"/>
                <a:gd name="T5" fmla="*/ 548 h 588"/>
                <a:gd name="T6" fmla="*/ 0 w 480"/>
                <a:gd name="T7" fmla="*/ 52 h 588"/>
                <a:gd name="T8" fmla="*/ 63 w 480"/>
                <a:gd name="T9" fmla="*/ 0 h 588"/>
                <a:gd name="T10" fmla="*/ 147 w 480"/>
                <a:gd name="T11" fmla="*/ 47 h 588"/>
                <a:gd name="T12" fmla="*/ 387 w 480"/>
                <a:gd name="T13" fmla="*/ 447 h 588"/>
                <a:gd name="T14" fmla="*/ 387 w 480"/>
                <a:gd name="T15" fmla="*/ 39 h 588"/>
                <a:gd name="T16" fmla="*/ 434 w 480"/>
                <a:gd name="T17" fmla="*/ 0 h 588"/>
                <a:gd name="T18" fmla="*/ 480 w 480"/>
                <a:gd name="T19" fmla="*/ 39 h 588"/>
                <a:gd name="T20" fmla="*/ 480 w 480"/>
                <a:gd name="T21" fmla="*/ 535 h 588"/>
                <a:gd name="T22" fmla="*/ 422 w 480"/>
                <a:gd name="T23" fmla="*/ 588 h 588"/>
                <a:gd name="T24" fmla="*/ 344 w 480"/>
                <a:gd name="T25" fmla="*/ 539 h 588"/>
                <a:gd name="T26" fmla="*/ 93 w 480"/>
                <a:gd name="T27" fmla="*/ 131 h 588"/>
                <a:gd name="T28" fmla="*/ 93 w 480"/>
                <a:gd name="T29" fmla="*/ 54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588">
                  <a:moveTo>
                    <a:pt x="93" y="548"/>
                  </a:moveTo>
                  <a:cubicBezTo>
                    <a:pt x="93" y="574"/>
                    <a:pt x="78" y="588"/>
                    <a:pt x="46" y="588"/>
                  </a:cubicBezTo>
                  <a:cubicBezTo>
                    <a:pt x="15" y="588"/>
                    <a:pt x="0" y="574"/>
                    <a:pt x="0" y="548"/>
                  </a:cubicBezTo>
                  <a:cubicBezTo>
                    <a:pt x="0" y="52"/>
                    <a:pt x="0" y="52"/>
                    <a:pt x="0" y="52"/>
                  </a:cubicBezTo>
                  <a:cubicBezTo>
                    <a:pt x="0" y="17"/>
                    <a:pt x="22" y="0"/>
                    <a:pt x="63" y="0"/>
                  </a:cubicBezTo>
                  <a:cubicBezTo>
                    <a:pt x="111" y="0"/>
                    <a:pt x="132" y="20"/>
                    <a:pt x="147" y="47"/>
                  </a:cubicBezTo>
                  <a:cubicBezTo>
                    <a:pt x="387" y="447"/>
                    <a:pt x="387" y="447"/>
                    <a:pt x="387" y="447"/>
                  </a:cubicBezTo>
                  <a:cubicBezTo>
                    <a:pt x="387" y="39"/>
                    <a:pt x="387" y="39"/>
                    <a:pt x="387" y="39"/>
                  </a:cubicBezTo>
                  <a:cubicBezTo>
                    <a:pt x="387" y="13"/>
                    <a:pt x="403" y="0"/>
                    <a:pt x="434" y="0"/>
                  </a:cubicBezTo>
                  <a:cubicBezTo>
                    <a:pt x="465" y="0"/>
                    <a:pt x="480" y="13"/>
                    <a:pt x="480" y="39"/>
                  </a:cubicBezTo>
                  <a:cubicBezTo>
                    <a:pt x="480" y="535"/>
                    <a:pt x="480" y="535"/>
                    <a:pt x="480" y="535"/>
                  </a:cubicBezTo>
                  <a:cubicBezTo>
                    <a:pt x="480" y="571"/>
                    <a:pt x="460" y="588"/>
                    <a:pt x="422" y="588"/>
                  </a:cubicBezTo>
                  <a:cubicBezTo>
                    <a:pt x="382" y="588"/>
                    <a:pt x="361" y="569"/>
                    <a:pt x="344" y="539"/>
                  </a:cubicBezTo>
                  <a:cubicBezTo>
                    <a:pt x="93" y="131"/>
                    <a:pt x="93" y="131"/>
                    <a:pt x="93" y="131"/>
                  </a:cubicBezTo>
                  <a:lnTo>
                    <a:pt x="93" y="5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a:extLst>
                <a:ext uri="{FF2B5EF4-FFF2-40B4-BE49-F238E27FC236}">
                  <a16:creationId xmlns:a16="http://schemas.microsoft.com/office/drawing/2014/main" id="{0000CDFD-2524-4BA5-9ED1-CAD5FE99619B}"/>
                </a:ext>
              </a:extLst>
            </p:cNvPr>
            <p:cNvSpPr>
              <a:spLocks noEditPoints="1"/>
            </p:cNvSpPr>
            <p:nvPr userDrawn="1"/>
          </p:nvSpPr>
          <p:spPr bwMode="auto">
            <a:xfrm>
              <a:off x="393"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6">
              <a:extLst>
                <a:ext uri="{FF2B5EF4-FFF2-40B4-BE49-F238E27FC236}">
                  <a16:creationId xmlns:a16="http://schemas.microsoft.com/office/drawing/2014/main" id="{CAB9F725-F616-44EC-B59C-521FC03C91EF}"/>
                </a:ext>
              </a:extLst>
            </p:cNvPr>
            <p:cNvSpPr>
              <a:spLocks/>
            </p:cNvSpPr>
            <p:nvPr userDrawn="1"/>
          </p:nvSpPr>
          <p:spPr bwMode="auto">
            <a:xfrm>
              <a:off x="473" y="704"/>
              <a:ext cx="117" cy="81"/>
            </a:xfrm>
            <a:custGeom>
              <a:avLst/>
              <a:gdLst>
                <a:gd name="T0" fmla="*/ 215 w 587"/>
                <a:gd name="T1" fmla="*/ 357 h 407"/>
                <a:gd name="T2" fmla="*/ 150 w 587"/>
                <a:gd name="T3" fmla="*/ 407 h 407"/>
                <a:gd name="T4" fmla="*/ 87 w 587"/>
                <a:gd name="T5" fmla="*/ 357 h 407"/>
                <a:gd name="T6" fmla="*/ 5 w 587"/>
                <a:gd name="T7" fmla="*/ 62 h 407"/>
                <a:gd name="T8" fmla="*/ 0 w 587"/>
                <a:gd name="T9" fmla="*/ 30 h 407"/>
                <a:gd name="T10" fmla="*/ 46 w 587"/>
                <a:gd name="T11" fmla="*/ 0 h 407"/>
                <a:gd name="T12" fmla="*/ 100 w 587"/>
                <a:gd name="T13" fmla="*/ 42 h 407"/>
                <a:gd name="T14" fmla="*/ 161 w 587"/>
                <a:gd name="T15" fmla="*/ 293 h 407"/>
                <a:gd name="T16" fmla="*/ 235 w 587"/>
                <a:gd name="T17" fmla="*/ 58 h 407"/>
                <a:gd name="T18" fmla="*/ 295 w 587"/>
                <a:gd name="T19" fmla="*/ 12 h 407"/>
                <a:gd name="T20" fmla="*/ 353 w 587"/>
                <a:gd name="T21" fmla="*/ 58 h 407"/>
                <a:gd name="T22" fmla="*/ 426 w 587"/>
                <a:gd name="T23" fmla="*/ 293 h 407"/>
                <a:gd name="T24" fmla="*/ 490 w 587"/>
                <a:gd name="T25" fmla="*/ 42 h 407"/>
                <a:gd name="T26" fmla="*/ 541 w 587"/>
                <a:gd name="T27" fmla="*/ 0 h 407"/>
                <a:gd name="T28" fmla="*/ 587 w 587"/>
                <a:gd name="T29" fmla="*/ 30 h 407"/>
                <a:gd name="T30" fmla="*/ 580 w 587"/>
                <a:gd name="T31" fmla="*/ 61 h 407"/>
                <a:gd name="T32" fmla="*/ 493 w 587"/>
                <a:gd name="T33" fmla="*/ 358 h 407"/>
                <a:gd name="T34" fmla="*/ 430 w 587"/>
                <a:gd name="T35" fmla="*/ 407 h 407"/>
                <a:gd name="T36" fmla="*/ 366 w 587"/>
                <a:gd name="T37" fmla="*/ 357 h 407"/>
                <a:gd name="T38" fmla="*/ 292 w 587"/>
                <a:gd name="T39" fmla="*/ 128 h 407"/>
                <a:gd name="T40" fmla="*/ 215 w 587"/>
                <a:gd name="T41" fmla="*/ 3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407">
                  <a:moveTo>
                    <a:pt x="215" y="357"/>
                  </a:moveTo>
                  <a:cubicBezTo>
                    <a:pt x="204" y="390"/>
                    <a:pt x="189" y="407"/>
                    <a:pt x="150" y="407"/>
                  </a:cubicBezTo>
                  <a:cubicBezTo>
                    <a:pt x="112" y="407"/>
                    <a:pt x="97" y="391"/>
                    <a:pt x="87" y="357"/>
                  </a:cubicBezTo>
                  <a:cubicBezTo>
                    <a:pt x="5" y="62"/>
                    <a:pt x="5" y="62"/>
                    <a:pt x="5" y="62"/>
                  </a:cubicBezTo>
                  <a:cubicBezTo>
                    <a:pt x="3" y="51"/>
                    <a:pt x="0" y="38"/>
                    <a:pt x="0" y="30"/>
                  </a:cubicBezTo>
                  <a:cubicBezTo>
                    <a:pt x="0" y="14"/>
                    <a:pt x="10" y="0"/>
                    <a:pt x="46" y="0"/>
                  </a:cubicBezTo>
                  <a:cubicBezTo>
                    <a:pt x="80" y="0"/>
                    <a:pt x="92" y="10"/>
                    <a:pt x="100" y="42"/>
                  </a:cubicBezTo>
                  <a:cubicBezTo>
                    <a:pt x="161" y="293"/>
                    <a:pt x="161" y="293"/>
                    <a:pt x="161" y="293"/>
                  </a:cubicBezTo>
                  <a:cubicBezTo>
                    <a:pt x="235" y="58"/>
                    <a:pt x="235" y="58"/>
                    <a:pt x="235" y="58"/>
                  </a:cubicBezTo>
                  <a:cubicBezTo>
                    <a:pt x="244" y="30"/>
                    <a:pt x="258" y="12"/>
                    <a:pt x="295" y="12"/>
                  </a:cubicBezTo>
                  <a:cubicBezTo>
                    <a:pt x="330" y="12"/>
                    <a:pt x="345" y="29"/>
                    <a:pt x="353" y="58"/>
                  </a:cubicBezTo>
                  <a:cubicBezTo>
                    <a:pt x="426" y="293"/>
                    <a:pt x="426" y="293"/>
                    <a:pt x="426" y="293"/>
                  </a:cubicBezTo>
                  <a:cubicBezTo>
                    <a:pt x="490" y="42"/>
                    <a:pt x="490" y="42"/>
                    <a:pt x="490" y="42"/>
                  </a:cubicBezTo>
                  <a:cubicBezTo>
                    <a:pt x="498" y="12"/>
                    <a:pt x="506" y="0"/>
                    <a:pt x="541" y="0"/>
                  </a:cubicBezTo>
                  <a:cubicBezTo>
                    <a:pt x="576" y="0"/>
                    <a:pt x="587" y="14"/>
                    <a:pt x="587" y="30"/>
                  </a:cubicBezTo>
                  <a:cubicBezTo>
                    <a:pt x="587" y="40"/>
                    <a:pt x="583" y="52"/>
                    <a:pt x="580" y="61"/>
                  </a:cubicBezTo>
                  <a:cubicBezTo>
                    <a:pt x="493" y="358"/>
                    <a:pt x="493" y="358"/>
                    <a:pt x="493" y="358"/>
                  </a:cubicBezTo>
                  <a:cubicBezTo>
                    <a:pt x="483" y="393"/>
                    <a:pt x="466" y="407"/>
                    <a:pt x="430" y="407"/>
                  </a:cubicBezTo>
                  <a:cubicBezTo>
                    <a:pt x="390" y="407"/>
                    <a:pt x="377" y="391"/>
                    <a:pt x="366" y="357"/>
                  </a:cubicBezTo>
                  <a:cubicBezTo>
                    <a:pt x="292" y="128"/>
                    <a:pt x="292" y="128"/>
                    <a:pt x="292" y="128"/>
                  </a:cubicBezTo>
                  <a:lnTo>
                    <a:pt x="215" y="3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7">
              <a:extLst>
                <a:ext uri="{FF2B5EF4-FFF2-40B4-BE49-F238E27FC236}">
                  <a16:creationId xmlns:a16="http://schemas.microsoft.com/office/drawing/2014/main" id="{89879304-BF04-408F-8E0A-72877E292D35}"/>
                </a:ext>
              </a:extLst>
            </p:cNvPr>
            <p:cNvSpPr>
              <a:spLocks/>
            </p:cNvSpPr>
            <p:nvPr userDrawn="1"/>
          </p:nvSpPr>
          <p:spPr bwMode="auto">
            <a:xfrm>
              <a:off x="628" y="668"/>
              <a:ext cx="82" cy="116"/>
            </a:xfrm>
            <a:custGeom>
              <a:avLst/>
              <a:gdLst>
                <a:gd name="T0" fmla="*/ 372 w 411"/>
                <a:gd name="T1" fmla="*/ 493 h 579"/>
                <a:gd name="T2" fmla="*/ 411 w 411"/>
                <a:gd name="T3" fmla="*/ 536 h 579"/>
                <a:gd name="T4" fmla="*/ 372 w 411"/>
                <a:gd name="T5" fmla="*/ 579 h 579"/>
                <a:gd name="T6" fmla="*/ 45 w 411"/>
                <a:gd name="T7" fmla="*/ 579 h 579"/>
                <a:gd name="T8" fmla="*/ 0 w 411"/>
                <a:gd name="T9" fmla="*/ 539 h 579"/>
                <a:gd name="T10" fmla="*/ 26 w 411"/>
                <a:gd name="T11" fmla="*/ 475 h 579"/>
                <a:gd name="T12" fmla="*/ 286 w 411"/>
                <a:gd name="T13" fmla="*/ 87 h 579"/>
                <a:gd name="T14" fmla="*/ 44 w 411"/>
                <a:gd name="T15" fmla="*/ 87 h 579"/>
                <a:gd name="T16" fmla="*/ 4 w 411"/>
                <a:gd name="T17" fmla="*/ 43 h 579"/>
                <a:gd name="T18" fmla="*/ 44 w 411"/>
                <a:gd name="T19" fmla="*/ 0 h 579"/>
                <a:gd name="T20" fmla="*/ 360 w 411"/>
                <a:gd name="T21" fmla="*/ 0 h 579"/>
                <a:gd name="T22" fmla="*/ 405 w 411"/>
                <a:gd name="T23" fmla="*/ 40 h 579"/>
                <a:gd name="T24" fmla="*/ 379 w 411"/>
                <a:gd name="T25" fmla="*/ 105 h 579"/>
                <a:gd name="T26" fmla="*/ 119 w 411"/>
                <a:gd name="T27" fmla="*/ 493 h 579"/>
                <a:gd name="T28" fmla="*/ 372 w 411"/>
                <a:gd name="T29" fmla="*/ 49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579">
                  <a:moveTo>
                    <a:pt x="372" y="493"/>
                  </a:moveTo>
                  <a:cubicBezTo>
                    <a:pt x="398" y="493"/>
                    <a:pt x="411" y="507"/>
                    <a:pt x="411" y="536"/>
                  </a:cubicBezTo>
                  <a:cubicBezTo>
                    <a:pt x="411" y="565"/>
                    <a:pt x="398" y="579"/>
                    <a:pt x="372" y="579"/>
                  </a:cubicBezTo>
                  <a:cubicBezTo>
                    <a:pt x="45" y="579"/>
                    <a:pt x="45" y="579"/>
                    <a:pt x="45" y="579"/>
                  </a:cubicBezTo>
                  <a:cubicBezTo>
                    <a:pt x="15" y="579"/>
                    <a:pt x="0" y="566"/>
                    <a:pt x="0" y="539"/>
                  </a:cubicBezTo>
                  <a:cubicBezTo>
                    <a:pt x="0" y="515"/>
                    <a:pt x="12" y="497"/>
                    <a:pt x="26" y="475"/>
                  </a:cubicBezTo>
                  <a:cubicBezTo>
                    <a:pt x="286" y="87"/>
                    <a:pt x="286" y="87"/>
                    <a:pt x="286" y="87"/>
                  </a:cubicBezTo>
                  <a:cubicBezTo>
                    <a:pt x="44" y="87"/>
                    <a:pt x="44" y="87"/>
                    <a:pt x="44" y="87"/>
                  </a:cubicBezTo>
                  <a:cubicBezTo>
                    <a:pt x="18" y="87"/>
                    <a:pt x="4" y="72"/>
                    <a:pt x="4" y="43"/>
                  </a:cubicBezTo>
                  <a:cubicBezTo>
                    <a:pt x="4" y="15"/>
                    <a:pt x="18" y="0"/>
                    <a:pt x="44" y="0"/>
                  </a:cubicBezTo>
                  <a:cubicBezTo>
                    <a:pt x="360" y="0"/>
                    <a:pt x="360" y="0"/>
                    <a:pt x="360" y="0"/>
                  </a:cubicBezTo>
                  <a:cubicBezTo>
                    <a:pt x="390" y="0"/>
                    <a:pt x="405" y="14"/>
                    <a:pt x="405" y="40"/>
                  </a:cubicBezTo>
                  <a:cubicBezTo>
                    <a:pt x="405" y="64"/>
                    <a:pt x="394" y="82"/>
                    <a:pt x="379" y="105"/>
                  </a:cubicBezTo>
                  <a:cubicBezTo>
                    <a:pt x="119" y="493"/>
                    <a:pt x="119" y="493"/>
                    <a:pt x="119" y="493"/>
                  </a:cubicBezTo>
                  <a:lnTo>
                    <a:pt x="372" y="4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8">
              <a:extLst>
                <a:ext uri="{FF2B5EF4-FFF2-40B4-BE49-F238E27FC236}">
                  <a16:creationId xmlns:a16="http://schemas.microsoft.com/office/drawing/2014/main" id="{9E8EC66A-6CCA-444D-802A-DE73C2F2A160}"/>
                </a:ext>
              </a:extLst>
            </p:cNvPr>
            <p:cNvSpPr>
              <a:spLocks noEditPoints="1"/>
            </p:cNvSpPr>
            <p:nvPr userDrawn="1"/>
          </p:nvSpPr>
          <p:spPr bwMode="auto">
            <a:xfrm>
              <a:off x="715"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9">
              <a:extLst>
                <a:ext uri="{FF2B5EF4-FFF2-40B4-BE49-F238E27FC236}">
                  <a16:creationId xmlns:a16="http://schemas.microsoft.com/office/drawing/2014/main" id="{80395338-4ECF-4D53-A673-6210E058B4D3}"/>
                </a:ext>
              </a:extLst>
            </p:cNvPr>
            <p:cNvSpPr>
              <a:spLocks noEditPoints="1"/>
            </p:cNvSpPr>
            <p:nvPr userDrawn="1"/>
          </p:nvSpPr>
          <p:spPr bwMode="auto">
            <a:xfrm>
              <a:off x="795"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8"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0">
              <a:extLst>
                <a:ext uri="{FF2B5EF4-FFF2-40B4-BE49-F238E27FC236}">
                  <a16:creationId xmlns:a16="http://schemas.microsoft.com/office/drawing/2014/main" id="{7FD98676-395D-4C2F-AC4D-8B16C5E92171}"/>
                </a:ext>
              </a:extLst>
            </p:cNvPr>
            <p:cNvSpPr>
              <a:spLocks/>
            </p:cNvSpPr>
            <p:nvPr userDrawn="1"/>
          </p:nvSpPr>
          <p:spPr bwMode="auto">
            <a:xfrm>
              <a:off x="880" y="663"/>
              <a:ext cx="19" cy="122"/>
            </a:xfrm>
            <a:custGeom>
              <a:avLst/>
              <a:gdLst>
                <a:gd name="T0" fmla="*/ 96 w 96"/>
                <a:gd name="T1" fmla="*/ 571 h 611"/>
                <a:gd name="T2" fmla="*/ 48 w 96"/>
                <a:gd name="T3" fmla="*/ 611 h 611"/>
                <a:gd name="T4" fmla="*/ 0 w 96"/>
                <a:gd name="T5" fmla="*/ 571 h 611"/>
                <a:gd name="T6" fmla="*/ 0 w 96"/>
                <a:gd name="T7" fmla="*/ 39 h 611"/>
                <a:gd name="T8" fmla="*/ 48 w 96"/>
                <a:gd name="T9" fmla="*/ 0 h 611"/>
                <a:gd name="T10" fmla="*/ 96 w 96"/>
                <a:gd name="T11" fmla="*/ 39 h 611"/>
                <a:gd name="T12" fmla="*/ 96 w 96"/>
                <a:gd name="T13" fmla="*/ 571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1"/>
                  </a:moveTo>
                  <a:cubicBezTo>
                    <a:pt x="96" y="597"/>
                    <a:pt x="80" y="611"/>
                    <a:pt x="48" y="611"/>
                  </a:cubicBezTo>
                  <a:cubicBezTo>
                    <a:pt x="16" y="611"/>
                    <a:pt x="0" y="597"/>
                    <a:pt x="0" y="571"/>
                  </a:cubicBezTo>
                  <a:cubicBezTo>
                    <a:pt x="0" y="39"/>
                    <a:pt x="0" y="39"/>
                    <a:pt x="0" y="39"/>
                  </a:cubicBezTo>
                  <a:cubicBezTo>
                    <a:pt x="0" y="13"/>
                    <a:pt x="16" y="0"/>
                    <a:pt x="48" y="0"/>
                  </a:cubicBezTo>
                  <a:cubicBezTo>
                    <a:pt x="80" y="0"/>
                    <a:pt x="96" y="13"/>
                    <a:pt x="96" y="39"/>
                  </a:cubicBezTo>
                  <a:lnTo>
                    <a:pt x="96" y="5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1">
              <a:extLst>
                <a:ext uri="{FF2B5EF4-FFF2-40B4-BE49-F238E27FC236}">
                  <a16:creationId xmlns:a16="http://schemas.microsoft.com/office/drawing/2014/main" id="{E5BAC66C-71DA-415C-8B77-459F28B907C7}"/>
                </a:ext>
              </a:extLst>
            </p:cNvPr>
            <p:cNvSpPr>
              <a:spLocks noEditPoints="1"/>
            </p:cNvSpPr>
            <p:nvPr userDrawn="1"/>
          </p:nvSpPr>
          <p:spPr bwMode="auto">
            <a:xfrm>
              <a:off x="913"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9"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2">
              <a:extLst>
                <a:ext uri="{FF2B5EF4-FFF2-40B4-BE49-F238E27FC236}">
                  <a16:creationId xmlns:a16="http://schemas.microsoft.com/office/drawing/2014/main" id="{2CB5CDC0-3C85-42F5-B218-D90B9D21B9EA}"/>
                </a:ext>
              </a:extLst>
            </p:cNvPr>
            <p:cNvSpPr>
              <a:spLocks/>
            </p:cNvSpPr>
            <p:nvPr userDrawn="1"/>
          </p:nvSpPr>
          <p:spPr bwMode="auto">
            <a:xfrm>
              <a:off x="998" y="703"/>
              <a:ext cx="71" cy="82"/>
            </a:xfrm>
            <a:custGeom>
              <a:avLst/>
              <a:gdLst>
                <a:gd name="T0" fmla="*/ 91 w 355"/>
                <a:gd name="T1" fmla="*/ 41 h 409"/>
                <a:gd name="T2" fmla="*/ 91 w 355"/>
                <a:gd name="T3" fmla="*/ 60 h 409"/>
                <a:gd name="T4" fmla="*/ 215 w 355"/>
                <a:gd name="T5" fmla="*/ 0 h 409"/>
                <a:gd name="T6" fmla="*/ 330 w 355"/>
                <a:gd name="T7" fmla="*/ 53 h 409"/>
                <a:gd name="T8" fmla="*/ 355 w 355"/>
                <a:gd name="T9" fmla="*/ 157 h 409"/>
                <a:gd name="T10" fmla="*/ 355 w 355"/>
                <a:gd name="T11" fmla="*/ 369 h 409"/>
                <a:gd name="T12" fmla="*/ 307 w 355"/>
                <a:gd name="T13" fmla="*/ 409 h 409"/>
                <a:gd name="T14" fmla="*/ 258 w 355"/>
                <a:gd name="T15" fmla="*/ 369 h 409"/>
                <a:gd name="T16" fmla="*/ 258 w 355"/>
                <a:gd name="T17" fmla="*/ 174 h 409"/>
                <a:gd name="T18" fmla="*/ 244 w 355"/>
                <a:gd name="T19" fmla="*/ 113 h 409"/>
                <a:gd name="T20" fmla="*/ 181 w 355"/>
                <a:gd name="T21" fmla="*/ 84 h 409"/>
                <a:gd name="T22" fmla="*/ 96 w 355"/>
                <a:gd name="T23" fmla="*/ 125 h 409"/>
                <a:gd name="T24" fmla="*/ 96 w 355"/>
                <a:gd name="T25" fmla="*/ 369 h 409"/>
                <a:gd name="T26" fmla="*/ 48 w 355"/>
                <a:gd name="T27" fmla="*/ 409 h 409"/>
                <a:gd name="T28" fmla="*/ 0 w 355"/>
                <a:gd name="T29" fmla="*/ 369 h 409"/>
                <a:gd name="T30" fmla="*/ 0 w 355"/>
                <a:gd name="T31" fmla="*/ 41 h 409"/>
                <a:gd name="T32" fmla="*/ 47 w 355"/>
                <a:gd name="T33" fmla="*/ 2 h 409"/>
                <a:gd name="T34" fmla="*/ 91 w 355"/>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409">
                  <a:moveTo>
                    <a:pt x="91" y="41"/>
                  </a:moveTo>
                  <a:cubicBezTo>
                    <a:pt x="91" y="60"/>
                    <a:pt x="91" y="60"/>
                    <a:pt x="91" y="60"/>
                  </a:cubicBezTo>
                  <a:cubicBezTo>
                    <a:pt x="115" y="24"/>
                    <a:pt x="157" y="0"/>
                    <a:pt x="215" y="0"/>
                  </a:cubicBezTo>
                  <a:cubicBezTo>
                    <a:pt x="264" y="0"/>
                    <a:pt x="304" y="15"/>
                    <a:pt x="330" y="53"/>
                  </a:cubicBezTo>
                  <a:cubicBezTo>
                    <a:pt x="347" y="78"/>
                    <a:pt x="355" y="113"/>
                    <a:pt x="355" y="157"/>
                  </a:cubicBezTo>
                  <a:cubicBezTo>
                    <a:pt x="355" y="369"/>
                    <a:pt x="355" y="369"/>
                    <a:pt x="355" y="369"/>
                  </a:cubicBezTo>
                  <a:cubicBezTo>
                    <a:pt x="355" y="395"/>
                    <a:pt x="339" y="409"/>
                    <a:pt x="307" y="409"/>
                  </a:cubicBezTo>
                  <a:cubicBezTo>
                    <a:pt x="275" y="409"/>
                    <a:pt x="258" y="395"/>
                    <a:pt x="258" y="369"/>
                  </a:cubicBezTo>
                  <a:cubicBezTo>
                    <a:pt x="258" y="174"/>
                    <a:pt x="258" y="174"/>
                    <a:pt x="258" y="174"/>
                  </a:cubicBezTo>
                  <a:cubicBezTo>
                    <a:pt x="258" y="149"/>
                    <a:pt x="255" y="128"/>
                    <a:pt x="244" y="113"/>
                  </a:cubicBezTo>
                  <a:cubicBezTo>
                    <a:pt x="231" y="93"/>
                    <a:pt x="210" y="84"/>
                    <a:pt x="181" y="84"/>
                  </a:cubicBezTo>
                  <a:cubicBezTo>
                    <a:pt x="142" y="84"/>
                    <a:pt x="114" y="102"/>
                    <a:pt x="96" y="125"/>
                  </a:cubicBezTo>
                  <a:cubicBezTo>
                    <a:pt x="96" y="369"/>
                    <a:pt x="96" y="369"/>
                    <a:pt x="96" y="369"/>
                  </a:cubicBezTo>
                  <a:cubicBezTo>
                    <a:pt x="96" y="395"/>
                    <a:pt x="80" y="409"/>
                    <a:pt x="48" y="409"/>
                  </a:cubicBezTo>
                  <a:cubicBezTo>
                    <a:pt x="16" y="409"/>
                    <a:pt x="0" y="395"/>
                    <a:pt x="0" y="369"/>
                  </a:cubicBezTo>
                  <a:cubicBezTo>
                    <a:pt x="0" y="41"/>
                    <a:pt x="0" y="41"/>
                    <a:pt x="0" y="41"/>
                  </a:cubicBezTo>
                  <a:cubicBezTo>
                    <a:pt x="0" y="15"/>
                    <a:pt x="15" y="2"/>
                    <a:pt x="47" y="2"/>
                  </a:cubicBezTo>
                  <a:cubicBezTo>
                    <a:pt x="80" y="2"/>
                    <a:pt x="92" y="18"/>
                    <a:pt x="91"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3">
              <a:extLst>
                <a:ext uri="{FF2B5EF4-FFF2-40B4-BE49-F238E27FC236}">
                  <a16:creationId xmlns:a16="http://schemas.microsoft.com/office/drawing/2014/main" id="{5064F06A-4559-4A36-9881-7E949A6E221B}"/>
                </a:ext>
              </a:extLst>
            </p:cNvPr>
            <p:cNvSpPr>
              <a:spLocks noEditPoints="1"/>
            </p:cNvSpPr>
            <p:nvPr userDrawn="1"/>
          </p:nvSpPr>
          <p:spPr bwMode="auto">
            <a:xfrm>
              <a:off x="1082" y="663"/>
              <a:ext cx="75" cy="122"/>
            </a:xfrm>
            <a:custGeom>
              <a:avLst/>
              <a:gdLst>
                <a:gd name="T0" fmla="*/ 208 w 373"/>
                <a:gd name="T1" fmla="*/ 280 h 612"/>
                <a:gd name="T2" fmla="*/ 99 w 373"/>
                <a:gd name="T3" fmla="*/ 406 h 612"/>
                <a:gd name="T4" fmla="*/ 205 w 373"/>
                <a:gd name="T5" fmla="*/ 534 h 612"/>
                <a:gd name="T6" fmla="*/ 277 w 373"/>
                <a:gd name="T7" fmla="*/ 507 h 612"/>
                <a:gd name="T8" fmla="*/ 277 w 373"/>
                <a:gd name="T9" fmla="*/ 302 h 612"/>
                <a:gd name="T10" fmla="*/ 208 w 373"/>
                <a:gd name="T11" fmla="*/ 280 h 612"/>
                <a:gd name="T12" fmla="*/ 197 w 373"/>
                <a:gd name="T13" fmla="*/ 202 h 612"/>
                <a:gd name="T14" fmla="*/ 277 w 373"/>
                <a:gd name="T15" fmla="*/ 222 h 612"/>
                <a:gd name="T16" fmla="*/ 277 w 373"/>
                <a:gd name="T17" fmla="*/ 39 h 612"/>
                <a:gd name="T18" fmla="*/ 325 w 373"/>
                <a:gd name="T19" fmla="*/ 0 h 612"/>
                <a:gd name="T20" fmla="*/ 373 w 373"/>
                <a:gd name="T21" fmla="*/ 39 h 612"/>
                <a:gd name="T22" fmla="*/ 373 w 373"/>
                <a:gd name="T23" fmla="*/ 571 h 612"/>
                <a:gd name="T24" fmla="*/ 326 w 373"/>
                <a:gd name="T25" fmla="*/ 611 h 612"/>
                <a:gd name="T26" fmla="*/ 284 w 373"/>
                <a:gd name="T27" fmla="*/ 579 h 612"/>
                <a:gd name="T28" fmla="*/ 284 w 373"/>
                <a:gd name="T29" fmla="*/ 567 h 612"/>
                <a:gd name="T30" fmla="*/ 175 w 373"/>
                <a:gd name="T31" fmla="*/ 612 h 612"/>
                <a:gd name="T32" fmla="*/ 0 w 373"/>
                <a:gd name="T33" fmla="*/ 411 h 612"/>
                <a:gd name="T34" fmla="*/ 197 w 373"/>
                <a:gd name="T35" fmla="*/ 20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612">
                  <a:moveTo>
                    <a:pt x="208" y="280"/>
                  </a:moveTo>
                  <a:cubicBezTo>
                    <a:pt x="141" y="280"/>
                    <a:pt x="99" y="327"/>
                    <a:pt x="99" y="406"/>
                  </a:cubicBezTo>
                  <a:cubicBezTo>
                    <a:pt x="99" y="487"/>
                    <a:pt x="142" y="534"/>
                    <a:pt x="205" y="534"/>
                  </a:cubicBezTo>
                  <a:cubicBezTo>
                    <a:pt x="232" y="534"/>
                    <a:pt x="257" y="525"/>
                    <a:pt x="277" y="507"/>
                  </a:cubicBezTo>
                  <a:cubicBezTo>
                    <a:pt x="277" y="302"/>
                    <a:pt x="277" y="302"/>
                    <a:pt x="277" y="302"/>
                  </a:cubicBezTo>
                  <a:cubicBezTo>
                    <a:pt x="257" y="287"/>
                    <a:pt x="234" y="280"/>
                    <a:pt x="208" y="280"/>
                  </a:cubicBezTo>
                  <a:moveTo>
                    <a:pt x="197" y="202"/>
                  </a:moveTo>
                  <a:cubicBezTo>
                    <a:pt x="229" y="202"/>
                    <a:pt x="257" y="209"/>
                    <a:pt x="277" y="222"/>
                  </a:cubicBezTo>
                  <a:cubicBezTo>
                    <a:pt x="277" y="39"/>
                    <a:pt x="277" y="39"/>
                    <a:pt x="277" y="39"/>
                  </a:cubicBezTo>
                  <a:cubicBezTo>
                    <a:pt x="277" y="13"/>
                    <a:pt x="293" y="0"/>
                    <a:pt x="325" y="0"/>
                  </a:cubicBezTo>
                  <a:cubicBezTo>
                    <a:pt x="357" y="0"/>
                    <a:pt x="373" y="13"/>
                    <a:pt x="373" y="39"/>
                  </a:cubicBezTo>
                  <a:cubicBezTo>
                    <a:pt x="373" y="571"/>
                    <a:pt x="373" y="571"/>
                    <a:pt x="373" y="571"/>
                  </a:cubicBezTo>
                  <a:cubicBezTo>
                    <a:pt x="373" y="598"/>
                    <a:pt x="358" y="611"/>
                    <a:pt x="326" y="611"/>
                  </a:cubicBezTo>
                  <a:cubicBezTo>
                    <a:pt x="297" y="611"/>
                    <a:pt x="284" y="599"/>
                    <a:pt x="284" y="579"/>
                  </a:cubicBezTo>
                  <a:cubicBezTo>
                    <a:pt x="284" y="567"/>
                    <a:pt x="284" y="567"/>
                    <a:pt x="284" y="567"/>
                  </a:cubicBezTo>
                  <a:cubicBezTo>
                    <a:pt x="257" y="596"/>
                    <a:pt x="221" y="612"/>
                    <a:pt x="175" y="612"/>
                  </a:cubicBezTo>
                  <a:cubicBezTo>
                    <a:pt x="76" y="612"/>
                    <a:pt x="0" y="537"/>
                    <a:pt x="0" y="411"/>
                  </a:cubicBezTo>
                  <a:cubicBezTo>
                    <a:pt x="0" y="283"/>
                    <a:pt x="78" y="202"/>
                    <a:pt x="197" y="20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4">
              <a:extLst>
                <a:ext uri="{FF2B5EF4-FFF2-40B4-BE49-F238E27FC236}">
                  <a16:creationId xmlns:a16="http://schemas.microsoft.com/office/drawing/2014/main" id="{B0D9DF8A-C934-429A-BA5F-2EAECF36810B}"/>
                </a:ext>
              </a:extLst>
            </p:cNvPr>
            <p:cNvSpPr>
              <a:spLocks/>
            </p:cNvSpPr>
            <p:nvPr userDrawn="1"/>
          </p:nvSpPr>
          <p:spPr bwMode="auto">
            <a:xfrm>
              <a:off x="277" y="823"/>
              <a:ext cx="77" cy="120"/>
            </a:xfrm>
            <a:custGeom>
              <a:avLst/>
              <a:gdLst>
                <a:gd name="T0" fmla="*/ 9 w 385"/>
                <a:gd name="T1" fmla="*/ 160 h 599"/>
                <a:gd name="T2" fmla="*/ 201 w 385"/>
                <a:gd name="T3" fmla="*/ 0 h 599"/>
                <a:gd name="T4" fmla="*/ 342 w 385"/>
                <a:gd name="T5" fmla="*/ 38 h 599"/>
                <a:gd name="T6" fmla="*/ 373 w 385"/>
                <a:gd name="T7" fmla="*/ 79 h 599"/>
                <a:gd name="T8" fmla="*/ 332 w 385"/>
                <a:gd name="T9" fmla="*/ 128 h 599"/>
                <a:gd name="T10" fmla="*/ 296 w 385"/>
                <a:gd name="T11" fmla="*/ 113 h 599"/>
                <a:gd name="T12" fmla="*/ 201 w 385"/>
                <a:gd name="T13" fmla="*/ 85 h 599"/>
                <a:gd name="T14" fmla="*/ 106 w 385"/>
                <a:gd name="T15" fmla="*/ 155 h 599"/>
                <a:gd name="T16" fmla="*/ 385 w 385"/>
                <a:gd name="T17" fmla="*/ 428 h 599"/>
                <a:gd name="T18" fmla="*/ 183 w 385"/>
                <a:gd name="T19" fmla="*/ 599 h 599"/>
                <a:gd name="T20" fmla="*/ 32 w 385"/>
                <a:gd name="T21" fmla="*/ 554 h 599"/>
                <a:gd name="T22" fmla="*/ 0 w 385"/>
                <a:gd name="T23" fmla="*/ 510 h 599"/>
                <a:gd name="T24" fmla="*/ 42 w 385"/>
                <a:gd name="T25" fmla="*/ 461 h 599"/>
                <a:gd name="T26" fmla="*/ 80 w 385"/>
                <a:gd name="T27" fmla="*/ 478 h 599"/>
                <a:gd name="T28" fmla="*/ 184 w 385"/>
                <a:gd name="T29" fmla="*/ 514 h 599"/>
                <a:gd name="T30" fmla="*/ 288 w 385"/>
                <a:gd name="T31" fmla="*/ 434 h 599"/>
                <a:gd name="T32" fmla="*/ 9 w 385"/>
                <a:gd name="T33" fmla="*/ 16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599">
                  <a:moveTo>
                    <a:pt x="9" y="160"/>
                  </a:moveTo>
                  <a:cubicBezTo>
                    <a:pt x="9" y="63"/>
                    <a:pt x="87" y="0"/>
                    <a:pt x="201" y="0"/>
                  </a:cubicBezTo>
                  <a:cubicBezTo>
                    <a:pt x="247" y="0"/>
                    <a:pt x="296" y="10"/>
                    <a:pt x="342" y="38"/>
                  </a:cubicBezTo>
                  <a:cubicBezTo>
                    <a:pt x="363" y="52"/>
                    <a:pt x="373" y="63"/>
                    <a:pt x="373" y="79"/>
                  </a:cubicBezTo>
                  <a:cubicBezTo>
                    <a:pt x="373" y="101"/>
                    <a:pt x="354" y="128"/>
                    <a:pt x="332" y="128"/>
                  </a:cubicBezTo>
                  <a:cubicBezTo>
                    <a:pt x="323" y="128"/>
                    <a:pt x="314" y="123"/>
                    <a:pt x="296" y="113"/>
                  </a:cubicBezTo>
                  <a:cubicBezTo>
                    <a:pt x="265" y="96"/>
                    <a:pt x="237" y="85"/>
                    <a:pt x="201" y="85"/>
                  </a:cubicBezTo>
                  <a:cubicBezTo>
                    <a:pt x="140" y="85"/>
                    <a:pt x="106" y="115"/>
                    <a:pt x="106" y="155"/>
                  </a:cubicBezTo>
                  <a:cubicBezTo>
                    <a:pt x="106" y="262"/>
                    <a:pt x="385" y="239"/>
                    <a:pt x="385" y="428"/>
                  </a:cubicBezTo>
                  <a:cubicBezTo>
                    <a:pt x="385" y="536"/>
                    <a:pt x="298" y="599"/>
                    <a:pt x="183" y="599"/>
                  </a:cubicBezTo>
                  <a:cubicBezTo>
                    <a:pt x="122" y="599"/>
                    <a:pt x="66" y="580"/>
                    <a:pt x="32" y="554"/>
                  </a:cubicBezTo>
                  <a:cubicBezTo>
                    <a:pt x="11" y="539"/>
                    <a:pt x="0" y="526"/>
                    <a:pt x="0" y="510"/>
                  </a:cubicBezTo>
                  <a:cubicBezTo>
                    <a:pt x="0" y="487"/>
                    <a:pt x="20" y="461"/>
                    <a:pt x="42" y="461"/>
                  </a:cubicBezTo>
                  <a:cubicBezTo>
                    <a:pt x="53" y="461"/>
                    <a:pt x="62" y="467"/>
                    <a:pt x="80" y="478"/>
                  </a:cubicBezTo>
                  <a:cubicBezTo>
                    <a:pt x="110" y="498"/>
                    <a:pt x="141" y="514"/>
                    <a:pt x="184" y="514"/>
                  </a:cubicBezTo>
                  <a:cubicBezTo>
                    <a:pt x="245" y="514"/>
                    <a:pt x="288" y="483"/>
                    <a:pt x="288" y="434"/>
                  </a:cubicBezTo>
                  <a:cubicBezTo>
                    <a:pt x="288" y="315"/>
                    <a:pt x="9" y="341"/>
                    <a:pt x="9" y="16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35">
              <a:extLst>
                <a:ext uri="{FF2B5EF4-FFF2-40B4-BE49-F238E27FC236}">
                  <a16:creationId xmlns:a16="http://schemas.microsoft.com/office/drawing/2014/main" id="{0E837373-1E61-4155-86AB-56C2BF28B4F6}"/>
                </a:ext>
              </a:extLst>
            </p:cNvPr>
            <p:cNvSpPr>
              <a:spLocks/>
            </p:cNvSpPr>
            <p:nvPr userDrawn="1"/>
          </p:nvSpPr>
          <p:spPr bwMode="auto">
            <a:xfrm>
              <a:off x="364" y="860"/>
              <a:ext cx="66" cy="82"/>
            </a:xfrm>
            <a:custGeom>
              <a:avLst/>
              <a:gdLst>
                <a:gd name="T0" fmla="*/ 199 w 331"/>
                <a:gd name="T1" fmla="*/ 329 h 412"/>
                <a:gd name="T2" fmla="*/ 260 w 331"/>
                <a:gd name="T3" fmla="*/ 311 h 412"/>
                <a:gd name="T4" fmla="*/ 289 w 331"/>
                <a:gd name="T5" fmla="*/ 300 h 412"/>
                <a:gd name="T6" fmla="*/ 331 w 331"/>
                <a:gd name="T7" fmla="*/ 343 h 412"/>
                <a:gd name="T8" fmla="*/ 308 w 331"/>
                <a:gd name="T9" fmla="*/ 380 h 412"/>
                <a:gd name="T10" fmla="*/ 196 w 331"/>
                <a:gd name="T11" fmla="*/ 412 h 412"/>
                <a:gd name="T12" fmla="*/ 0 w 331"/>
                <a:gd name="T13" fmla="*/ 205 h 412"/>
                <a:gd name="T14" fmla="*/ 196 w 331"/>
                <a:gd name="T15" fmla="*/ 0 h 412"/>
                <a:gd name="T16" fmla="*/ 308 w 331"/>
                <a:gd name="T17" fmla="*/ 30 h 412"/>
                <a:gd name="T18" fmla="*/ 331 w 331"/>
                <a:gd name="T19" fmla="*/ 65 h 412"/>
                <a:gd name="T20" fmla="*/ 290 w 331"/>
                <a:gd name="T21" fmla="*/ 112 h 412"/>
                <a:gd name="T22" fmla="*/ 260 w 331"/>
                <a:gd name="T23" fmla="*/ 100 h 412"/>
                <a:gd name="T24" fmla="*/ 199 w 331"/>
                <a:gd name="T25" fmla="*/ 82 h 412"/>
                <a:gd name="T26" fmla="*/ 99 w 331"/>
                <a:gd name="T27" fmla="*/ 204 h 412"/>
                <a:gd name="T28" fmla="*/ 199 w 331"/>
                <a:gd name="T29" fmla="*/ 3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412">
                  <a:moveTo>
                    <a:pt x="199" y="329"/>
                  </a:moveTo>
                  <a:cubicBezTo>
                    <a:pt x="221" y="329"/>
                    <a:pt x="243" y="322"/>
                    <a:pt x="260" y="311"/>
                  </a:cubicBezTo>
                  <a:cubicBezTo>
                    <a:pt x="270" y="305"/>
                    <a:pt x="279" y="300"/>
                    <a:pt x="289" y="300"/>
                  </a:cubicBezTo>
                  <a:cubicBezTo>
                    <a:pt x="315" y="300"/>
                    <a:pt x="331" y="322"/>
                    <a:pt x="331" y="343"/>
                  </a:cubicBezTo>
                  <a:cubicBezTo>
                    <a:pt x="331" y="359"/>
                    <a:pt x="322" y="371"/>
                    <a:pt x="308" y="380"/>
                  </a:cubicBezTo>
                  <a:cubicBezTo>
                    <a:pt x="279" y="401"/>
                    <a:pt x="234" y="412"/>
                    <a:pt x="196" y="412"/>
                  </a:cubicBezTo>
                  <a:cubicBezTo>
                    <a:pt x="85" y="412"/>
                    <a:pt x="0" y="330"/>
                    <a:pt x="0" y="205"/>
                  </a:cubicBezTo>
                  <a:cubicBezTo>
                    <a:pt x="0" y="83"/>
                    <a:pt x="81" y="0"/>
                    <a:pt x="196" y="0"/>
                  </a:cubicBezTo>
                  <a:cubicBezTo>
                    <a:pt x="233" y="0"/>
                    <a:pt x="277" y="8"/>
                    <a:pt x="308" y="30"/>
                  </a:cubicBezTo>
                  <a:cubicBezTo>
                    <a:pt x="324" y="41"/>
                    <a:pt x="331" y="52"/>
                    <a:pt x="331" y="65"/>
                  </a:cubicBezTo>
                  <a:cubicBezTo>
                    <a:pt x="331" y="86"/>
                    <a:pt x="317" y="112"/>
                    <a:pt x="290" y="112"/>
                  </a:cubicBezTo>
                  <a:cubicBezTo>
                    <a:pt x="281" y="112"/>
                    <a:pt x="273" y="107"/>
                    <a:pt x="260" y="100"/>
                  </a:cubicBezTo>
                  <a:cubicBezTo>
                    <a:pt x="240" y="89"/>
                    <a:pt x="223" y="82"/>
                    <a:pt x="199" y="82"/>
                  </a:cubicBezTo>
                  <a:cubicBezTo>
                    <a:pt x="135" y="82"/>
                    <a:pt x="99" y="129"/>
                    <a:pt x="99" y="204"/>
                  </a:cubicBezTo>
                  <a:cubicBezTo>
                    <a:pt x="99" y="277"/>
                    <a:pt x="134" y="329"/>
                    <a:pt x="199" y="32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36">
              <a:extLst>
                <a:ext uri="{FF2B5EF4-FFF2-40B4-BE49-F238E27FC236}">
                  <a16:creationId xmlns:a16="http://schemas.microsoft.com/office/drawing/2014/main" id="{C831234C-D7F6-4E48-9EA8-CD8A510AE9A3}"/>
                </a:ext>
              </a:extLst>
            </p:cNvPr>
            <p:cNvSpPr>
              <a:spLocks/>
            </p:cNvSpPr>
            <p:nvPr userDrawn="1"/>
          </p:nvSpPr>
          <p:spPr bwMode="auto">
            <a:xfrm>
              <a:off x="443" y="819"/>
              <a:ext cx="70" cy="123"/>
            </a:xfrm>
            <a:custGeom>
              <a:avLst/>
              <a:gdLst>
                <a:gd name="T0" fmla="*/ 355 w 355"/>
                <a:gd name="T1" fmla="*/ 572 h 611"/>
                <a:gd name="T2" fmla="*/ 307 w 355"/>
                <a:gd name="T3" fmla="*/ 611 h 611"/>
                <a:gd name="T4" fmla="*/ 259 w 355"/>
                <a:gd name="T5" fmla="*/ 572 h 611"/>
                <a:gd name="T6" fmla="*/ 259 w 355"/>
                <a:gd name="T7" fmla="*/ 376 h 611"/>
                <a:gd name="T8" fmla="*/ 244 w 355"/>
                <a:gd name="T9" fmla="*/ 316 h 611"/>
                <a:gd name="T10" fmla="*/ 181 w 355"/>
                <a:gd name="T11" fmla="*/ 287 h 611"/>
                <a:gd name="T12" fmla="*/ 96 w 355"/>
                <a:gd name="T13" fmla="*/ 328 h 611"/>
                <a:gd name="T14" fmla="*/ 96 w 355"/>
                <a:gd name="T15" fmla="*/ 572 h 611"/>
                <a:gd name="T16" fmla="*/ 48 w 355"/>
                <a:gd name="T17" fmla="*/ 611 h 611"/>
                <a:gd name="T18" fmla="*/ 0 w 355"/>
                <a:gd name="T19" fmla="*/ 572 h 611"/>
                <a:gd name="T20" fmla="*/ 0 w 355"/>
                <a:gd name="T21" fmla="*/ 40 h 611"/>
                <a:gd name="T22" fmla="*/ 48 w 355"/>
                <a:gd name="T23" fmla="*/ 0 h 611"/>
                <a:gd name="T24" fmla="*/ 96 w 355"/>
                <a:gd name="T25" fmla="*/ 40 h 611"/>
                <a:gd name="T26" fmla="*/ 96 w 355"/>
                <a:gd name="T27" fmla="*/ 257 h 611"/>
                <a:gd name="T28" fmla="*/ 215 w 355"/>
                <a:gd name="T29" fmla="*/ 202 h 611"/>
                <a:gd name="T30" fmla="*/ 330 w 355"/>
                <a:gd name="T31" fmla="*/ 256 h 611"/>
                <a:gd name="T32" fmla="*/ 355 w 355"/>
                <a:gd name="T33" fmla="*/ 360 h 611"/>
                <a:gd name="T34" fmla="*/ 355 w 355"/>
                <a:gd name="T35" fmla="*/ 57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611">
                  <a:moveTo>
                    <a:pt x="355" y="572"/>
                  </a:moveTo>
                  <a:cubicBezTo>
                    <a:pt x="355" y="598"/>
                    <a:pt x="339" y="611"/>
                    <a:pt x="307" y="611"/>
                  </a:cubicBezTo>
                  <a:cubicBezTo>
                    <a:pt x="275" y="611"/>
                    <a:pt x="259" y="598"/>
                    <a:pt x="259" y="572"/>
                  </a:cubicBezTo>
                  <a:cubicBezTo>
                    <a:pt x="259" y="376"/>
                    <a:pt x="259" y="376"/>
                    <a:pt x="259" y="376"/>
                  </a:cubicBezTo>
                  <a:cubicBezTo>
                    <a:pt x="259" y="352"/>
                    <a:pt x="255" y="331"/>
                    <a:pt x="244" y="316"/>
                  </a:cubicBezTo>
                  <a:cubicBezTo>
                    <a:pt x="231" y="296"/>
                    <a:pt x="210" y="287"/>
                    <a:pt x="181" y="287"/>
                  </a:cubicBezTo>
                  <a:cubicBezTo>
                    <a:pt x="142" y="287"/>
                    <a:pt x="114" y="305"/>
                    <a:pt x="96" y="328"/>
                  </a:cubicBezTo>
                  <a:cubicBezTo>
                    <a:pt x="96" y="572"/>
                    <a:pt x="96" y="572"/>
                    <a:pt x="96" y="572"/>
                  </a:cubicBez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cubicBezTo>
                    <a:pt x="96" y="257"/>
                    <a:pt x="96" y="257"/>
                    <a:pt x="96" y="257"/>
                  </a:cubicBezTo>
                  <a:cubicBezTo>
                    <a:pt x="120" y="224"/>
                    <a:pt x="161" y="202"/>
                    <a:pt x="215" y="202"/>
                  </a:cubicBezTo>
                  <a:cubicBezTo>
                    <a:pt x="264" y="202"/>
                    <a:pt x="304" y="218"/>
                    <a:pt x="330" y="256"/>
                  </a:cubicBezTo>
                  <a:cubicBezTo>
                    <a:pt x="347" y="281"/>
                    <a:pt x="355" y="316"/>
                    <a:pt x="355" y="360"/>
                  </a:cubicBezTo>
                  <a:lnTo>
                    <a:pt x="355" y="5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7">
              <a:extLst>
                <a:ext uri="{FF2B5EF4-FFF2-40B4-BE49-F238E27FC236}">
                  <a16:creationId xmlns:a16="http://schemas.microsoft.com/office/drawing/2014/main" id="{089B09BE-68ED-499E-A85C-EFE29D084482}"/>
                </a:ext>
              </a:extLst>
            </p:cNvPr>
            <p:cNvSpPr>
              <a:spLocks noEditPoints="1"/>
            </p:cNvSpPr>
            <p:nvPr userDrawn="1"/>
          </p:nvSpPr>
          <p:spPr bwMode="auto">
            <a:xfrm>
              <a:off x="527" y="859"/>
              <a:ext cx="80" cy="84"/>
            </a:xfrm>
            <a:custGeom>
              <a:avLst/>
              <a:gdLst>
                <a:gd name="T0" fmla="*/ 201 w 401"/>
                <a:gd name="T1" fmla="*/ 337 h 416"/>
                <a:gd name="T2" fmla="*/ 302 w 401"/>
                <a:gd name="T3" fmla="*/ 209 h 416"/>
                <a:gd name="T4" fmla="*/ 200 w 401"/>
                <a:gd name="T5" fmla="*/ 77 h 416"/>
                <a:gd name="T6" fmla="*/ 99 w 401"/>
                <a:gd name="T7" fmla="*/ 206 h 416"/>
                <a:gd name="T8" fmla="*/ 201 w 401"/>
                <a:gd name="T9" fmla="*/ 337 h 416"/>
                <a:gd name="T10" fmla="*/ 201 w 401"/>
                <a:gd name="T11" fmla="*/ 0 h 416"/>
                <a:gd name="T12" fmla="*/ 401 w 401"/>
                <a:gd name="T13" fmla="*/ 206 h 416"/>
                <a:gd name="T14" fmla="*/ 200 w 401"/>
                <a:gd name="T15" fmla="*/ 416 h 416"/>
                <a:gd name="T16" fmla="*/ 0 w 401"/>
                <a:gd name="T17" fmla="*/ 209 h 416"/>
                <a:gd name="T18" fmla="*/ 201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1" y="337"/>
                  </a:moveTo>
                  <a:cubicBezTo>
                    <a:pt x="263" y="337"/>
                    <a:pt x="302" y="287"/>
                    <a:pt x="302" y="209"/>
                  </a:cubicBezTo>
                  <a:cubicBezTo>
                    <a:pt x="302" y="128"/>
                    <a:pt x="262" y="77"/>
                    <a:pt x="200" y="77"/>
                  </a:cubicBezTo>
                  <a:cubicBezTo>
                    <a:pt x="138" y="77"/>
                    <a:pt x="99" y="128"/>
                    <a:pt x="99" y="206"/>
                  </a:cubicBezTo>
                  <a:cubicBezTo>
                    <a:pt x="99" y="287"/>
                    <a:pt x="139" y="337"/>
                    <a:pt x="201" y="337"/>
                  </a:cubicBezTo>
                  <a:moveTo>
                    <a:pt x="201" y="0"/>
                  </a:moveTo>
                  <a:cubicBezTo>
                    <a:pt x="324" y="0"/>
                    <a:pt x="401" y="82"/>
                    <a:pt x="401" y="206"/>
                  </a:cubicBezTo>
                  <a:cubicBezTo>
                    <a:pt x="401" y="334"/>
                    <a:pt x="322" y="416"/>
                    <a:pt x="200" y="416"/>
                  </a:cubicBezTo>
                  <a:cubicBezTo>
                    <a:pt x="77" y="416"/>
                    <a:pt x="0" y="334"/>
                    <a:pt x="0" y="209"/>
                  </a:cubicBezTo>
                  <a:cubicBezTo>
                    <a:pt x="0" y="82"/>
                    <a:pt x="79" y="0"/>
                    <a:pt x="201"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8">
              <a:extLst>
                <a:ext uri="{FF2B5EF4-FFF2-40B4-BE49-F238E27FC236}">
                  <a16:creationId xmlns:a16="http://schemas.microsoft.com/office/drawing/2014/main" id="{6889D326-B739-42F1-8C5C-2B97F57FBF2E}"/>
                </a:ext>
              </a:extLst>
            </p:cNvPr>
            <p:cNvSpPr>
              <a:spLocks noEditPoints="1"/>
            </p:cNvSpPr>
            <p:nvPr userDrawn="1"/>
          </p:nvSpPr>
          <p:spPr bwMode="auto">
            <a:xfrm>
              <a:off x="617" y="859"/>
              <a:ext cx="80" cy="84"/>
            </a:xfrm>
            <a:custGeom>
              <a:avLst/>
              <a:gdLst>
                <a:gd name="T0" fmla="*/ 202 w 401"/>
                <a:gd name="T1" fmla="*/ 337 h 416"/>
                <a:gd name="T2" fmla="*/ 302 w 401"/>
                <a:gd name="T3" fmla="*/ 209 h 416"/>
                <a:gd name="T4" fmla="*/ 200 w 401"/>
                <a:gd name="T5" fmla="*/ 77 h 416"/>
                <a:gd name="T6" fmla="*/ 99 w 401"/>
                <a:gd name="T7" fmla="*/ 206 h 416"/>
                <a:gd name="T8" fmla="*/ 202 w 401"/>
                <a:gd name="T9" fmla="*/ 337 h 416"/>
                <a:gd name="T10" fmla="*/ 202 w 401"/>
                <a:gd name="T11" fmla="*/ 0 h 416"/>
                <a:gd name="T12" fmla="*/ 401 w 401"/>
                <a:gd name="T13" fmla="*/ 206 h 416"/>
                <a:gd name="T14" fmla="*/ 200 w 401"/>
                <a:gd name="T15" fmla="*/ 416 h 416"/>
                <a:gd name="T16" fmla="*/ 0 w 401"/>
                <a:gd name="T17" fmla="*/ 209 h 416"/>
                <a:gd name="T18" fmla="*/ 202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2" y="337"/>
                  </a:moveTo>
                  <a:cubicBezTo>
                    <a:pt x="263" y="337"/>
                    <a:pt x="302" y="287"/>
                    <a:pt x="302" y="209"/>
                  </a:cubicBezTo>
                  <a:cubicBezTo>
                    <a:pt x="302" y="128"/>
                    <a:pt x="262" y="77"/>
                    <a:pt x="200" y="77"/>
                  </a:cubicBezTo>
                  <a:cubicBezTo>
                    <a:pt x="138" y="77"/>
                    <a:pt x="99" y="128"/>
                    <a:pt x="99" y="206"/>
                  </a:cubicBezTo>
                  <a:cubicBezTo>
                    <a:pt x="99" y="287"/>
                    <a:pt x="139" y="337"/>
                    <a:pt x="202" y="337"/>
                  </a:cubicBezTo>
                  <a:moveTo>
                    <a:pt x="202" y="0"/>
                  </a:moveTo>
                  <a:cubicBezTo>
                    <a:pt x="325" y="0"/>
                    <a:pt x="401" y="82"/>
                    <a:pt x="401" y="206"/>
                  </a:cubicBezTo>
                  <a:cubicBezTo>
                    <a:pt x="401" y="334"/>
                    <a:pt x="322" y="416"/>
                    <a:pt x="200" y="416"/>
                  </a:cubicBezTo>
                  <a:cubicBezTo>
                    <a:pt x="77" y="416"/>
                    <a:pt x="0" y="334"/>
                    <a:pt x="0" y="209"/>
                  </a:cubicBezTo>
                  <a:cubicBezTo>
                    <a:pt x="0" y="82"/>
                    <a:pt x="80" y="0"/>
                    <a:pt x="202"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9">
              <a:extLst>
                <a:ext uri="{FF2B5EF4-FFF2-40B4-BE49-F238E27FC236}">
                  <a16:creationId xmlns:a16="http://schemas.microsoft.com/office/drawing/2014/main" id="{37E51F35-C1C7-47AC-9E23-ADEFE1B16638}"/>
                </a:ext>
              </a:extLst>
            </p:cNvPr>
            <p:cNvSpPr>
              <a:spLocks/>
            </p:cNvSpPr>
            <p:nvPr userDrawn="1"/>
          </p:nvSpPr>
          <p:spPr bwMode="auto">
            <a:xfrm>
              <a:off x="712" y="819"/>
              <a:ext cx="19" cy="123"/>
            </a:xfrm>
            <a:custGeom>
              <a:avLst/>
              <a:gdLst>
                <a:gd name="T0" fmla="*/ 96 w 96"/>
                <a:gd name="T1" fmla="*/ 572 h 611"/>
                <a:gd name="T2" fmla="*/ 48 w 96"/>
                <a:gd name="T3" fmla="*/ 611 h 611"/>
                <a:gd name="T4" fmla="*/ 0 w 96"/>
                <a:gd name="T5" fmla="*/ 572 h 611"/>
                <a:gd name="T6" fmla="*/ 0 w 96"/>
                <a:gd name="T7" fmla="*/ 40 h 611"/>
                <a:gd name="T8" fmla="*/ 48 w 96"/>
                <a:gd name="T9" fmla="*/ 0 h 611"/>
                <a:gd name="T10" fmla="*/ 96 w 96"/>
                <a:gd name="T11" fmla="*/ 40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lnTo>
                    <a:pt x="96" y="5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40">
              <a:extLst>
                <a:ext uri="{FF2B5EF4-FFF2-40B4-BE49-F238E27FC236}">
                  <a16:creationId xmlns:a16="http://schemas.microsoft.com/office/drawing/2014/main" id="{E82CB5FD-282A-43AE-B98F-92BACA524529}"/>
                </a:ext>
              </a:extLst>
            </p:cNvPr>
            <p:cNvSpPr>
              <a:spLocks noEditPoints="1"/>
            </p:cNvSpPr>
            <p:nvPr userDrawn="1"/>
          </p:nvSpPr>
          <p:spPr bwMode="auto">
            <a:xfrm>
              <a:off x="778" y="823"/>
              <a:ext cx="113" cy="120"/>
            </a:xfrm>
            <a:custGeom>
              <a:avLst/>
              <a:gdLst>
                <a:gd name="T0" fmla="*/ 281 w 563"/>
                <a:gd name="T1" fmla="*/ 516 h 600"/>
                <a:gd name="T2" fmla="*/ 462 w 563"/>
                <a:gd name="T3" fmla="*/ 300 h 600"/>
                <a:gd name="T4" fmla="*/ 281 w 563"/>
                <a:gd name="T5" fmla="*/ 85 h 600"/>
                <a:gd name="T6" fmla="*/ 101 w 563"/>
                <a:gd name="T7" fmla="*/ 300 h 600"/>
                <a:gd name="T8" fmla="*/ 281 w 563"/>
                <a:gd name="T9" fmla="*/ 516 h 600"/>
                <a:gd name="T10" fmla="*/ 281 w 563"/>
                <a:gd name="T11" fmla="*/ 0 h 600"/>
                <a:gd name="T12" fmla="*/ 563 w 563"/>
                <a:gd name="T13" fmla="*/ 300 h 600"/>
                <a:gd name="T14" fmla="*/ 281 w 563"/>
                <a:gd name="T15" fmla="*/ 600 h 600"/>
                <a:gd name="T16" fmla="*/ 0 w 563"/>
                <a:gd name="T17" fmla="*/ 300 h 600"/>
                <a:gd name="T18" fmla="*/ 281 w 563"/>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600">
                  <a:moveTo>
                    <a:pt x="281" y="516"/>
                  </a:moveTo>
                  <a:cubicBezTo>
                    <a:pt x="390" y="516"/>
                    <a:pt x="462" y="434"/>
                    <a:pt x="462" y="300"/>
                  </a:cubicBezTo>
                  <a:cubicBezTo>
                    <a:pt x="462" y="167"/>
                    <a:pt x="390" y="85"/>
                    <a:pt x="281" y="85"/>
                  </a:cubicBezTo>
                  <a:cubicBezTo>
                    <a:pt x="173" y="85"/>
                    <a:pt x="101" y="167"/>
                    <a:pt x="101" y="300"/>
                  </a:cubicBezTo>
                  <a:cubicBezTo>
                    <a:pt x="101" y="434"/>
                    <a:pt x="173" y="516"/>
                    <a:pt x="281" y="516"/>
                  </a:cubicBezTo>
                  <a:moveTo>
                    <a:pt x="281" y="0"/>
                  </a:moveTo>
                  <a:cubicBezTo>
                    <a:pt x="451" y="0"/>
                    <a:pt x="563" y="117"/>
                    <a:pt x="563" y="300"/>
                  </a:cubicBezTo>
                  <a:cubicBezTo>
                    <a:pt x="563" y="484"/>
                    <a:pt x="451" y="600"/>
                    <a:pt x="281" y="600"/>
                  </a:cubicBezTo>
                  <a:cubicBezTo>
                    <a:pt x="111" y="600"/>
                    <a:pt x="0" y="484"/>
                    <a:pt x="0" y="300"/>
                  </a:cubicBezTo>
                  <a:cubicBezTo>
                    <a:pt x="0" y="117"/>
                    <a:pt x="111" y="0"/>
                    <a:pt x="281"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41">
              <a:extLst>
                <a:ext uri="{FF2B5EF4-FFF2-40B4-BE49-F238E27FC236}">
                  <a16:creationId xmlns:a16="http://schemas.microsoft.com/office/drawing/2014/main" id="{D79D3C30-B455-4C1B-A1F3-7C68F7DF8D0A}"/>
                </a:ext>
              </a:extLst>
            </p:cNvPr>
            <p:cNvSpPr>
              <a:spLocks/>
            </p:cNvSpPr>
            <p:nvPr userDrawn="1"/>
          </p:nvSpPr>
          <p:spPr bwMode="auto">
            <a:xfrm>
              <a:off x="896" y="823"/>
              <a:ext cx="68" cy="119"/>
            </a:xfrm>
            <a:custGeom>
              <a:avLst/>
              <a:gdLst>
                <a:gd name="T0" fmla="*/ 341 w 341"/>
                <a:gd name="T1" fmla="*/ 45 h 593"/>
                <a:gd name="T2" fmla="*/ 307 w 341"/>
                <a:gd name="T3" fmla="*/ 89 h 593"/>
                <a:gd name="T4" fmla="*/ 251 w 341"/>
                <a:gd name="T5" fmla="*/ 81 h 593"/>
                <a:gd name="T6" fmla="*/ 192 w 341"/>
                <a:gd name="T7" fmla="*/ 112 h 593"/>
                <a:gd name="T8" fmla="*/ 180 w 341"/>
                <a:gd name="T9" fmla="*/ 182 h 593"/>
                <a:gd name="T10" fmla="*/ 180 w 341"/>
                <a:gd name="T11" fmla="*/ 194 h 593"/>
                <a:gd name="T12" fmla="*/ 253 w 341"/>
                <a:gd name="T13" fmla="*/ 194 h 593"/>
                <a:gd name="T14" fmla="*/ 292 w 341"/>
                <a:gd name="T15" fmla="*/ 234 h 593"/>
                <a:gd name="T16" fmla="*/ 253 w 341"/>
                <a:gd name="T17" fmla="*/ 274 h 593"/>
                <a:gd name="T18" fmla="*/ 180 w 341"/>
                <a:gd name="T19" fmla="*/ 274 h 593"/>
                <a:gd name="T20" fmla="*/ 180 w 341"/>
                <a:gd name="T21" fmla="*/ 554 h 593"/>
                <a:gd name="T22" fmla="*/ 132 w 341"/>
                <a:gd name="T23" fmla="*/ 593 h 593"/>
                <a:gd name="T24" fmla="*/ 84 w 341"/>
                <a:gd name="T25" fmla="*/ 554 h 593"/>
                <a:gd name="T26" fmla="*/ 84 w 341"/>
                <a:gd name="T27" fmla="*/ 274 h 593"/>
                <a:gd name="T28" fmla="*/ 39 w 341"/>
                <a:gd name="T29" fmla="*/ 274 h 593"/>
                <a:gd name="T30" fmla="*/ 0 w 341"/>
                <a:gd name="T31" fmla="*/ 234 h 593"/>
                <a:gd name="T32" fmla="*/ 39 w 341"/>
                <a:gd name="T33" fmla="*/ 194 h 593"/>
                <a:gd name="T34" fmla="*/ 84 w 341"/>
                <a:gd name="T35" fmla="*/ 194 h 593"/>
                <a:gd name="T36" fmla="*/ 84 w 341"/>
                <a:gd name="T37" fmla="*/ 183 h 593"/>
                <a:gd name="T38" fmla="*/ 112 w 341"/>
                <a:gd name="T39" fmla="*/ 62 h 593"/>
                <a:gd name="T40" fmla="*/ 246 w 341"/>
                <a:gd name="T41" fmla="*/ 0 h 593"/>
                <a:gd name="T42" fmla="*/ 319 w 341"/>
                <a:gd name="T43" fmla="*/ 14 h 593"/>
                <a:gd name="T44" fmla="*/ 341 w 341"/>
                <a:gd name="T45" fmla="*/ 4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93">
                  <a:moveTo>
                    <a:pt x="341" y="45"/>
                  </a:moveTo>
                  <a:cubicBezTo>
                    <a:pt x="341" y="61"/>
                    <a:pt x="333" y="89"/>
                    <a:pt x="307" y="89"/>
                  </a:cubicBezTo>
                  <a:cubicBezTo>
                    <a:pt x="295" y="89"/>
                    <a:pt x="273" y="81"/>
                    <a:pt x="251" y="81"/>
                  </a:cubicBezTo>
                  <a:cubicBezTo>
                    <a:pt x="223" y="81"/>
                    <a:pt x="203" y="94"/>
                    <a:pt x="192" y="112"/>
                  </a:cubicBezTo>
                  <a:cubicBezTo>
                    <a:pt x="180" y="132"/>
                    <a:pt x="180" y="160"/>
                    <a:pt x="180" y="182"/>
                  </a:cubicBezTo>
                  <a:cubicBezTo>
                    <a:pt x="180" y="194"/>
                    <a:pt x="180" y="194"/>
                    <a:pt x="180" y="194"/>
                  </a:cubicBezTo>
                  <a:cubicBezTo>
                    <a:pt x="253" y="194"/>
                    <a:pt x="253" y="194"/>
                    <a:pt x="253" y="194"/>
                  </a:cubicBezTo>
                  <a:cubicBezTo>
                    <a:pt x="279" y="194"/>
                    <a:pt x="292" y="208"/>
                    <a:pt x="292" y="234"/>
                  </a:cubicBezTo>
                  <a:cubicBezTo>
                    <a:pt x="292" y="261"/>
                    <a:pt x="279" y="274"/>
                    <a:pt x="253" y="274"/>
                  </a:cubicBezTo>
                  <a:cubicBezTo>
                    <a:pt x="180" y="274"/>
                    <a:pt x="180" y="274"/>
                    <a:pt x="180" y="274"/>
                  </a:cubicBezTo>
                  <a:cubicBezTo>
                    <a:pt x="180" y="554"/>
                    <a:pt x="180" y="554"/>
                    <a:pt x="180" y="554"/>
                  </a:cubicBezTo>
                  <a:cubicBezTo>
                    <a:pt x="180" y="580"/>
                    <a:pt x="164" y="593"/>
                    <a:pt x="132" y="593"/>
                  </a:cubicBezTo>
                  <a:cubicBezTo>
                    <a:pt x="100" y="593"/>
                    <a:pt x="84" y="580"/>
                    <a:pt x="84" y="554"/>
                  </a:cubicBezTo>
                  <a:cubicBezTo>
                    <a:pt x="84" y="274"/>
                    <a:pt x="84" y="274"/>
                    <a:pt x="84" y="274"/>
                  </a:cubicBezTo>
                  <a:cubicBezTo>
                    <a:pt x="39" y="274"/>
                    <a:pt x="39" y="274"/>
                    <a:pt x="39" y="274"/>
                  </a:cubicBezTo>
                  <a:cubicBezTo>
                    <a:pt x="13" y="274"/>
                    <a:pt x="0" y="261"/>
                    <a:pt x="0" y="234"/>
                  </a:cubicBezTo>
                  <a:cubicBezTo>
                    <a:pt x="0" y="208"/>
                    <a:pt x="13" y="194"/>
                    <a:pt x="39" y="194"/>
                  </a:cubicBezTo>
                  <a:cubicBezTo>
                    <a:pt x="84" y="194"/>
                    <a:pt x="84" y="194"/>
                    <a:pt x="84" y="194"/>
                  </a:cubicBezTo>
                  <a:cubicBezTo>
                    <a:pt x="84" y="183"/>
                    <a:pt x="84" y="183"/>
                    <a:pt x="84" y="183"/>
                  </a:cubicBezTo>
                  <a:cubicBezTo>
                    <a:pt x="84" y="153"/>
                    <a:pt x="84" y="103"/>
                    <a:pt x="112" y="62"/>
                  </a:cubicBezTo>
                  <a:cubicBezTo>
                    <a:pt x="140" y="24"/>
                    <a:pt x="189" y="0"/>
                    <a:pt x="246" y="0"/>
                  </a:cubicBezTo>
                  <a:cubicBezTo>
                    <a:pt x="271" y="0"/>
                    <a:pt x="299" y="5"/>
                    <a:pt x="319" y="14"/>
                  </a:cubicBezTo>
                  <a:cubicBezTo>
                    <a:pt x="337" y="21"/>
                    <a:pt x="341" y="31"/>
                    <a:pt x="341" y="4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42">
              <a:extLst>
                <a:ext uri="{FF2B5EF4-FFF2-40B4-BE49-F238E27FC236}">
                  <a16:creationId xmlns:a16="http://schemas.microsoft.com/office/drawing/2014/main" id="{ECEF10CC-E4E7-460F-A6EE-8E4F269A76B6}"/>
                </a:ext>
              </a:extLst>
            </p:cNvPr>
            <p:cNvSpPr>
              <a:spLocks/>
            </p:cNvSpPr>
            <p:nvPr userDrawn="1"/>
          </p:nvSpPr>
          <p:spPr bwMode="auto">
            <a:xfrm>
              <a:off x="278" y="980"/>
              <a:ext cx="96" cy="119"/>
            </a:xfrm>
            <a:custGeom>
              <a:avLst/>
              <a:gdLst>
                <a:gd name="T0" fmla="*/ 301 w 482"/>
                <a:gd name="T1" fmla="*/ 374 h 595"/>
                <a:gd name="T2" fmla="*/ 262 w 482"/>
                <a:gd name="T3" fmla="*/ 330 h 595"/>
                <a:gd name="T4" fmla="*/ 301 w 482"/>
                <a:gd name="T5" fmla="*/ 287 h 595"/>
                <a:gd name="T6" fmla="*/ 432 w 482"/>
                <a:gd name="T7" fmla="*/ 287 h 595"/>
                <a:gd name="T8" fmla="*/ 482 w 482"/>
                <a:gd name="T9" fmla="*/ 336 h 595"/>
                <a:gd name="T10" fmla="*/ 482 w 482"/>
                <a:gd name="T11" fmla="*/ 507 h 595"/>
                <a:gd name="T12" fmla="*/ 437 w 482"/>
                <a:gd name="T13" fmla="*/ 568 h 595"/>
                <a:gd name="T14" fmla="*/ 290 w 482"/>
                <a:gd name="T15" fmla="*/ 595 h 595"/>
                <a:gd name="T16" fmla="*/ 0 w 482"/>
                <a:gd name="T17" fmla="*/ 297 h 595"/>
                <a:gd name="T18" fmla="*/ 286 w 482"/>
                <a:gd name="T19" fmla="*/ 0 h 595"/>
                <a:gd name="T20" fmla="*/ 435 w 482"/>
                <a:gd name="T21" fmla="*/ 37 h 595"/>
                <a:gd name="T22" fmla="*/ 477 w 482"/>
                <a:gd name="T23" fmla="*/ 86 h 595"/>
                <a:gd name="T24" fmla="*/ 434 w 482"/>
                <a:gd name="T25" fmla="*/ 133 h 595"/>
                <a:gd name="T26" fmla="*/ 391 w 482"/>
                <a:gd name="T27" fmla="*/ 112 h 595"/>
                <a:gd name="T28" fmla="*/ 286 w 482"/>
                <a:gd name="T29" fmla="*/ 85 h 595"/>
                <a:gd name="T30" fmla="*/ 101 w 482"/>
                <a:gd name="T31" fmla="*/ 295 h 595"/>
                <a:gd name="T32" fmla="*/ 292 w 482"/>
                <a:gd name="T33" fmla="*/ 510 h 595"/>
                <a:gd name="T34" fmla="*/ 386 w 482"/>
                <a:gd name="T35" fmla="*/ 494 h 595"/>
                <a:gd name="T36" fmla="*/ 386 w 482"/>
                <a:gd name="T37" fmla="*/ 374 h 595"/>
                <a:gd name="T38" fmla="*/ 301 w 482"/>
                <a:gd name="T39" fmla="*/ 37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2" h="595">
                  <a:moveTo>
                    <a:pt x="301" y="374"/>
                  </a:moveTo>
                  <a:cubicBezTo>
                    <a:pt x="275" y="374"/>
                    <a:pt x="262" y="360"/>
                    <a:pt x="262" y="330"/>
                  </a:cubicBezTo>
                  <a:cubicBezTo>
                    <a:pt x="262" y="301"/>
                    <a:pt x="275" y="287"/>
                    <a:pt x="301" y="287"/>
                  </a:cubicBezTo>
                  <a:cubicBezTo>
                    <a:pt x="432" y="287"/>
                    <a:pt x="432" y="287"/>
                    <a:pt x="432" y="287"/>
                  </a:cubicBezTo>
                  <a:cubicBezTo>
                    <a:pt x="467" y="287"/>
                    <a:pt x="482" y="302"/>
                    <a:pt x="482" y="336"/>
                  </a:cubicBezTo>
                  <a:cubicBezTo>
                    <a:pt x="482" y="507"/>
                    <a:pt x="482" y="507"/>
                    <a:pt x="482" y="507"/>
                  </a:cubicBezTo>
                  <a:cubicBezTo>
                    <a:pt x="482" y="537"/>
                    <a:pt x="472" y="553"/>
                    <a:pt x="437" y="568"/>
                  </a:cubicBezTo>
                  <a:cubicBezTo>
                    <a:pt x="402" y="583"/>
                    <a:pt x="345" y="595"/>
                    <a:pt x="290" y="595"/>
                  </a:cubicBezTo>
                  <a:cubicBezTo>
                    <a:pt x="122" y="595"/>
                    <a:pt x="0" y="489"/>
                    <a:pt x="0" y="297"/>
                  </a:cubicBezTo>
                  <a:cubicBezTo>
                    <a:pt x="0" y="107"/>
                    <a:pt x="120" y="0"/>
                    <a:pt x="286" y="0"/>
                  </a:cubicBezTo>
                  <a:cubicBezTo>
                    <a:pt x="342" y="0"/>
                    <a:pt x="393" y="12"/>
                    <a:pt x="435" y="37"/>
                  </a:cubicBezTo>
                  <a:cubicBezTo>
                    <a:pt x="463" y="54"/>
                    <a:pt x="477" y="69"/>
                    <a:pt x="477" y="86"/>
                  </a:cubicBezTo>
                  <a:cubicBezTo>
                    <a:pt x="477" y="107"/>
                    <a:pt x="455" y="133"/>
                    <a:pt x="434" y="133"/>
                  </a:cubicBezTo>
                  <a:cubicBezTo>
                    <a:pt x="421" y="133"/>
                    <a:pt x="411" y="124"/>
                    <a:pt x="391" y="112"/>
                  </a:cubicBezTo>
                  <a:cubicBezTo>
                    <a:pt x="362" y="95"/>
                    <a:pt x="326" y="85"/>
                    <a:pt x="286" y="85"/>
                  </a:cubicBezTo>
                  <a:cubicBezTo>
                    <a:pt x="175" y="85"/>
                    <a:pt x="101" y="160"/>
                    <a:pt x="101" y="295"/>
                  </a:cubicBezTo>
                  <a:cubicBezTo>
                    <a:pt x="101" y="433"/>
                    <a:pt x="178" y="510"/>
                    <a:pt x="292" y="510"/>
                  </a:cubicBezTo>
                  <a:cubicBezTo>
                    <a:pt x="327" y="510"/>
                    <a:pt x="362" y="503"/>
                    <a:pt x="386" y="494"/>
                  </a:cubicBezTo>
                  <a:cubicBezTo>
                    <a:pt x="386" y="374"/>
                    <a:pt x="386" y="374"/>
                    <a:pt x="386" y="374"/>
                  </a:cubicBezTo>
                  <a:lnTo>
                    <a:pt x="301"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43">
              <a:extLst>
                <a:ext uri="{FF2B5EF4-FFF2-40B4-BE49-F238E27FC236}">
                  <a16:creationId xmlns:a16="http://schemas.microsoft.com/office/drawing/2014/main" id="{6BE2F471-BCF6-4A00-8392-227D7CE24FE9}"/>
                </a:ext>
              </a:extLst>
            </p:cNvPr>
            <p:cNvSpPr>
              <a:spLocks noEditPoints="1"/>
            </p:cNvSpPr>
            <p:nvPr userDrawn="1"/>
          </p:nvSpPr>
          <p:spPr bwMode="auto">
            <a:xfrm>
              <a:off x="387" y="1016"/>
              <a:ext cx="80" cy="83"/>
            </a:xfrm>
            <a:custGeom>
              <a:avLst/>
              <a:gdLst>
                <a:gd name="T0" fmla="*/ 201 w 400"/>
                <a:gd name="T1" fmla="*/ 338 h 416"/>
                <a:gd name="T2" fmla="*/ 302 w 400"/>
                <a:gd name="T3" fmla="*/ 210 h 416"/>
                <a:gd name="T4" fmla="*/ 199 w 400"/>
                <a:gd name="T5" fmla="*/ 78 h 416"/>
                <a:gd name="T6" fmla="*/ 99 w 400"/>
                <a:gd name="T7" fmla="*/ 207 h 416"/>
                <a:gd name="T8" fmla="*/ 201 w 400"/>
                <a:gd name="T9" fmla="*/ 338 h 416"/>
                <a:gd name="T10" fmla="*/ 201 w 400"/>
                <a:gd name="T11" fmla="*/ 0 h 416"/>
                <a:gd name="T12" fmla="*/ 400 w 400"/>
                <a:gd name="T13" fmla="*/ 207 h 416"/>
                <a:gd name="T14" fmla="*/ 199 w 400"/>
                <a:gd name="T15" fmla="*/ 416 h 416"/>
                <a:gd name="T16" fmla="*/ 0 w 400"/>
                <a:gd name="T17" fmla="*/ 210 h 416"/>
                <a:gd name="T18" fmla="*/ 201 w 400"/>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16">
                  <a:moveTo>
                    <a:pt x="201" y="338"/>
                  </a:moveTo>
                  <a:cubicBezTo>
                    <a:pt x="262" y="338"/>
                    <a:pt x="302" y="288"/>
                    <a:pt x="302" y="210"/>
                  </a:cubicBezTo>
                  <a:cubicBezTo>
                    <a:pt x="302" y="129"/>
                    <a:pt x="262" y="78"/>
                    <a:pt x="199" y="78"/>
                  </a:cubicBezTo>
                  <a:cubicBezTo>
                    <a:pt x="138" y="78"/>
                    <a:pt x="99" y="129"/>
                    <a:pt x="99" y="207"/>
                  </a:cubicBezTo>
                  <a:cubicBezTo>
                    <a:pt x="99" y="288"/>
                    <a:pt x="139" y="338"/>
                    <a:pt x="201" y="338"/>
                  </a:cubicBezTo>
                  <a:moveTo>
                    <a:pt x="201" y="0"/>
                  </a:moveTo>
                  <a:cubicBezTo>
                    <a:pt x="324" y="0"/>
                    <a:pt x="400" y="82"/>
                    <a:pt x="400" y="207"/>
                  </a:cubicBezTo>
                  <a:cubicBezTo>
                    <a:pt x="400" y="334"/>
                    <a:pt x="321" y="416"/>
                    <a:pt x="199" y="416"/>
                  </a:cubicBezTo>
                  <a:cubicBezTo>
                    <a:pt x="76" y="416"/>
                    <a:pt x="0" y="334"/>
                    <a:pt x="0" y="210"/>
                  </a:cubicBezTo>
                  <a:cubicBezTo>
                    <a:pt x="0" y="82"/>
                    <a:pt x="79" y="0"/>
                    <a:pt x="201"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44">
              <a:extLst>
                <a:ext uri="{FF2B5EF4-FFF2-40B4-BE49-F238E27FC236}">
                  <a16:creationId xmlns:a16="http://schemas.microsoft.com/office/drawing/2014/main" id="{8C17DF63-EC28-4C0D-9761-280ADA524C2B}"/>
                </a:ext>
              </a:extLst>
            </p:cNvPr>
            <p:cNvSpPr>
              <a:spLocks/>
            </p:cNvSpPr>
            <p:nvPr userDrawn="1"/>
          </p:nvSpPr>
          <p:spPr bwMode="auto">
            <a:xfrm>
              <a:off x="473" y="1017"/>
              <a:ext cx="78" cy="81"/>
            </a:xfrm>
            <a:custGeom>
              <a:avLst/>
              <a:gdLst>
                <a:gd name="T0" fmla="*/ 295 w 394"/>
                <a:gd name="T1" fmla="*/ 41 h 407"/>
                <a:gd name="T2" fmla="*/ 351 w 394"/>
                <a:gd name="T3" fmla="*/ 0 h 407"/>
                <a:gd name="T4" fmla="*/ 394 w 394"/>
                <a:gd name="T5" fmla="*/ 27 h 407"/>
                <a:gd name="T6" fmla="*/ 386 w 394"/>
                <a:gd name="T7" fmla="*/ 60 h 407"/>
                <a:gd name="T8" fmla="*/ 262 w 394"/>
                <a:gd name="T9" fmla="*/ 361 h 407"/>
                <a:gd name="T10" fmla="*/ 196 w 394"/>
                <a:gd name="T11" fmla="*/ 407 h 407"/>
                <a:gd name="T12" fmla="*/ 129 w 394"/>
                <a:gd name="T13" fmla="*/ 361 h 407"/>
                <a:gd name="T14" fmla="*/ 8 w 394"/>
                <a:gd name="T15" fmla="*/ 60 h 407"/>
                <a:gd name="T16" fmla="*/ 0 w 394"/>
                <a:gd name="T17" fmla="*/ 27 h 407"/>
                <a:gd name="T18" fmla="*/ 43 w 394"/>
                <a:gd name="T19" fmla="*/ 0 h 407"/>
                <a:gd name="T20" fmla="*/ 101 w 394"/>
                <a:gd name="T21" fmla="*/ 41 h 407"/>
                <a:gd name="T22" fmla="*/ 198 w 394"/>
                <a:gd name="T23" fmla="*/ 295 h 407"/>
                <a:gd name="T24" fmla="*/ 295 w 394"/>
                <a:gd name="T25" fmla="*/ 4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407">
                  <a:moveTo>
                    <a:pt x="295" y="41"/>
                  </a:moveTo>
                  <a:cubicBezTo>
                    <a:pt x="307" y="11"/>
                    <a:pt x="317" y="0"/>
                    <a:pt x="351" y="0"/>
                  </a:cubicBezTo>
                  <a:cubicBezTo>
                    <a:pt x="383" y="0"/>
                    <a:pt x="394" y="11"/>
                    <a:pt x="394" y="27"/>
                  </a:cubicBezTo>
                  <a:cubicBezTo>
                    <a:pt x="394" y="37"/>
                    <a:pt x="391" y="49"/>
                    <a:pt x="386" y="60"/>
                  </a:cubicBezTo>
                  <a:cubicBezTo>
                    <a:pt x="262" y="361"/>
                    <a:pt x="262" y="361"/>
                    <a:pt x="262" y="361"/>
                  </a:cubicBezTo>
                  <a:cubicBezTo>
                    <a:pt x="247" y="395"/>
                    <a:pt x="234" y="407"/>
                    <a:pt x="196" y="407"/>
                  </a:cubicBezTo>
                  <a:cubicBezTo>
                    <a:pt x="157" y="407"/>
                    <a:pt x="143" y="395"/>
                    <a:pt x="129" y="361"/>
                  </a:cubicBezTo>
                  <a:cubicBezTo>
                    <a:pt x="8" y="60"/>
                    <a:pt x="8" y="60"/>
                    <a:pt x="8" y="60"/>
                  </a:cubicBezTo>
                  <a:cubicBezTo>
                    <a:pt x="3" y="49"/>
                    <a:pt x="0" y="37"/>
                    <a:pt x="0" y="27"/>
                  </a:cubicBezTo>
                  <a:cubicBezTo>
                    <a:pt x="0" y="11"/>
                    <a:pt x="11" y="0"/>
                    <a:pt x="43" y="0"/>
                  </a:cubicBezTo>
                  <a:cubicBezTo>
                    <a:pt x="80" y="0"/>
                    <a:pt x="90" y="11"/>
                    <a:pt x="101" y="41"/>
                  </a:cubicBezTo>
                  <a:cubicBezTo>
                    <a:pt x="198" y="295"/>
                    <a:pt x="198" y="295"/>
                    <a:pt x="198" y="295"/>
                  </a:cubicBezTo>
                  <a:lnTo>
                    <a:pt x="295"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45">
              <a:extLst>
                <a:ext uri="{FF2B5EF4-FFF2-40B4-BE49-F238E27FC236}">
                  <a16:creationId xmlns:a16="http://schemas.microsoft.com/office/drawing/2014/main" id="{CCD3E7E5-E925-46C8-AE60-00597BDDA2B5}"/>
                </a:ext>
              </a:extLst>
            </p:cNvPr>
            <p:cNvSpPr>
              <a:spLocks noEditPoints="1"/>
            </p:cNvSpPr>
            <p:nvPr userDrawn="1"/>
          </p:nvSpPr>
          <p:spPr bwMode="auto">
            <a:xfrm>
              <a:off x="557" y="1016"/>
              <a:ext cx="72" cy="83"/>
            </a:xfrm>
            <a:custGeom>
              <a:avLst/>
              <a:gdLst>
                <a:gd name="T0" fmla="*/ 94 w 358"/>
                <a:gd name="T1" fmla="*/ 169 h 415"/>
                <a:gd name="T2" fmla="*/ 264 w 358"/>
                <a:gd name="T3" fmla="*/ 169 h 415"/>
                <a:gd name="T4" fmla="*/ 182 w 358"/>
                <a:gd name="T5" fmla="*/ 77 h 415"/>
                <a:gd name="T6" fmla="*/ 94 w 358"/>
                <a:gd name="T7" fmla="*/ 169 h 415"/>
                <a:gd name="T8" fmla="*/ 348 w 358"/>
                <a:gd name="T9" fmla="*/ 344 h 415"/>
                <a:gd name="T10" fmla="*/ 320 w 358"/>
                <a:gd name="T11" fmla="*/ 383 h 415"/>
                <a:gd name="T12" fmla="*/ 195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0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4" y="169"/>
                  </a:moveTo>
                  <a:cubicBezTo>
                    <a:pt x="264" y="169"/>
                    <a:pt x="264" y="169"/>
                    <a:pt x="264" y="169"/>
                  </a:cubicBezTo>
                  <a:cubicBezTo>
                    <a:pt x="264" y="115"/>
                    <a:pt x="236" y="77"/>
                    <a:pt x="182" y="77"/>
                  </a:cubicBezTo>
                  <a:cubicBezTo>
                    <a:pt x="132" y="77"/>
                    <a:pt x="102" y="110"/>
                    <a:pt x="94" y="169"/>
                  </a:cubicBezTo>
                  <a:moveTo>
                    <a:pt x="348" y="344"/>
                  </a:moveTo>
                  <a:cubicBezTo>
                    <a:pt x="348" y="358"/>
                    <a:pt x="339" y="371"/>
                    <a:pt x="320" y="383"/>
                  </a:cubicBezTo>
                  <a:cubicBezTo>
                    <a:pt x="286" y="404"/>
                    <a:pt x="244" y="415"/>
                    <a:pt x="195" y="415"/>
                  </a:cubicBezTo>
                  <a:cubicBezTo>
                    <a:pt x="73" y="415"/>
                    <a:pt x="0" y="337"/>
                    <a:pt x="0" y="210"/>
                  </a:cubicBezTo>
                  <a:cubicBezTo>
                    <a:pt x="0" y="83"/>
                    <a:pt x="72" y="0"/>
                    <a:pt x="184" y="0"/>
                  </a:cubicBezTo>
                  <a:cubicBezTo>
                    <a:pt x="289" y="0"/>
                    <a:pt x="358" y="74"/>
                    <a:pt x="358" y="177"/>
                  </a:cubicBezTo>
                  <a:cubicBezTo>
                    <a:pt x="358" y="233"/>
                    <a:pt x="334" y="239"/>
                    <a:pt x="301" y="239"/>
                  </a:cubicBezTo>
                  <a:cubicBezTo>
                    <a:pt x="95" y="239"/>
                    <a:pt x="95" y="239"/>
                    <a:pt x="95" y="239"/>
                  </a:cubicBezTo>
                  <a:cubicBezTo>
                    <a:pt x="104" y="298"/>
                    <a:pt x="137" y="333"/>
                    <a:pt x="200" y="333"/>
                  </a:cubicBezTo>
                  <a:cubicBezTo>
                    <a:pt x="227" y="333"/>
                    <a:pt x="253" y="326"/>
                    <a:pt x="275" y="314"/>
                  </a:cubicBezTo>
                  <a:cubicBezTo>
                    <a:pt x="287" y="307"/>
                    <a:pt x="297" y="301"/>
                    <a:pt x="308" y="301"/>
                  </a:cubicBezTo>
                  <a:cubicBezTo>
                    <a:pt x="335"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46">
              <a:extLst>
                <a:ext uri="{FF2B5EF4-FFF2-40B4-BE49-F238E27FC236}">
                  <a16:creationId xmlns:a16="http://schemas.microsoft.com/office/drawing/2014/main" id="{55C5816F-91C2-422E-9A34-6ABBC46505FF}"/>
                </a:ext>
              </a:extLst>
            </p:cNvPr>
            <p:cNvSpPr>
              <a:spLocks/>
            </p:cNvSpPr>
            <p:nvPr userDrawn="1"/>
          </p:nvSpPr>
          <p:spPr bwMode="auto">
            <a:xfrm>
              <a:off x="643" y="1017"/>
              <a:ext cx="49" cy="81"/>
            </a:xfrm>
            <a:custGeom>
              <a:avLst/>
              <a:gdLst>
                <a:gd name="T0" fmla="*/ 97 w 244"/>
                <a:gd name="T1" fmla="*/ 370 h 409"/>
                <a:gd name="T2" fmla="*/ 48 w 244"/>
                <a:gd name="T3" fmla="*/ 409 h 409"/>
                <a:gd name="T4" fmla="*/ 0 w 244"/>
                <a:gd name="T5" fmla="*/ 370 h 409"/>
                <a:gd name="T6" fmla="*/ 0 w 244"/>
                <a:gd name="T7" fmla="*/ 41 h 409"/>
                <a:gd name="T8" fmla="*/ 47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7 w 244"/>
                <a:gd name="T21" fmla="*/ 143 h 409"/>
                <a:gd name="T22" fmla="*/ 97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7" y="370"/>
                  </a:moveTo>
                  <a:cubicBezTo>
                    <a:pt x="97" y="396"/>
                    <a:pt x="81" y="409"/>
                    <a:pt x="48" y="409"/>
                  </a:cubicBezTo>
                  <a:cubicBezTo>
                    <a:pt x="16" y="409"/>
                    <a:pt x="0" y="396"/>
                    <a:pt x="0" y="370"/>
                  </a:cubicBezTo>
                  <a:cubicBezTo>
                    <a:pt x="0" y="41"/>
                    <a:pt x="0" y="41"/>
                    <a:pt x="0" y="41"/>
                  </a:cubicBezTo>
                  <a:cubicBezTo>
                    <a:pt x="0" y="15"/>
                    <a:pt x="16" y="2"/>
                    <a:pt x="47" y="2"/>
                  </a:cubicBezTo>
                  <a:cubicBezTo>
                    <a:pt x="80" y="2"/>
                    <a:pt x="92" y="18"/>
                    <a:pt x="91" y="41"/>
                  </a:cubicBezTo>
                  <a:cubicBezTo>
                    <a:pt x="91" y="72"/>
                    <a:pt x="91" y="72"/>
                    <a:pt x="91" y="72"/>
                  </a:cubicBezTo>
                  <a:cubicBezTo>
                    <a:pt x="113" y="28"/>
                    <a:pt x="152" y="0"/>
                    <a:pt x="203" y="0"/>
                  </a:cubicBezTo>
                  <a:cubicBezTo>
                    <a:pt x="233" y="0"/>
                    <a:pt x="244" y="13"/>
                    <a:pt x="244" y="44"/>
                  </a:cubicBezTo>
                  <a:cubicBezTo>
                    <a:pt x="244" y="74"/>
                    <a:pt x="232" y="87"/>
                    <a:pt x="198" y="88"/>
                  </a:cubicBezTo>
                  <a:cubicBezTo>
                    <a:pt x="146" y="90"/>
                    <a:pt x="116" y="105"/>
                    <a:pt x="97" y="143"/>
                  </a:cubicBezTo>
                  <a:lnTo>
                    <a:pt x="97"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7">
              <a:extLst>
                <a:ext uri="{FF2B5EF4-FFF2-40B4-BE49-F238E27FC236}">
                  <a16:creationId xmlns:a16="http://schemas.microsoft.com/office/drawing/2014/main" id="{3CC1FAEA-978F-4B9C-8EA5-7B9B131E2EFB}"/>
                </a:ext>
              </a:extLst>
            </p:cNvPr>
            <p:cNvSpPr>
              <a:spLocks/>
            </p:cNvSpPr>
            <p:nvPr userDrawn="1"/>
          </p:nvSpPr>
          <p:spPr bwMode="auto">
            <a:xfrm>
              <a:off x="702" y="1017"/>
              <a:ext cx="71" cy="81"/>
            </a:xfrm>
            <a:custGeom>
              <a:avLst/>
              <a:gdLst>
                <a:gd name="T0" fmla="*/ 91 w 354"/>
                <a:gd name="T1" fmla="*/ 41 h 409"/>
                <a:gd name="T2" fmla="*/ 91 w 354"/>
                <a:gd name="T3" fmla="*/ 61 h 409"/>
                <a:gd name="T4" fmla="*/ 215 w 354"/>
                <a:gd name="T5" fmla="*/ 0 h 409"/>
                <a:gd name="T6" fmla="*/ 330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30"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8">
              <a:extLst>
                <a:ext uri="{FF2B5EF4-FFF2-40B4-BE49-F238E27FC236}">
                  <a16:creationId xmlns:a16="http://schemas.microsoft.com/office/drawing/2014/main" id="{B27BA509-0D1D-4804-A34B-E8BFF0C343AF}"/>
                </a:ext>
              </a:extLst>
            </p:cNvPr>
            <p:cNvSpPr>
              <a:spLocks/>
            </p:cNvSpPr>
            <p:nvPr userDrawn="1"/>
          </p:nvSpPr>
          <p:spPr bwMode="auto">
            <a:xfrm>
              <a:off x="792" y="1017"/>
              <a:ext cx="120" cy="81"/>
            </a:xfrm>
            <a:custGeom>
              <a:avLst/>
              <a:gdLst>
                <a:gd name="T0" fmla="*/ 90 w 601"/>
                <a:gd name="T1" fmla="*/ 41 h 409"/>
                <a:gd name="T2" fmla="*/ 90 w 601"/>
                <a:gd name="T3" fmla="*/ 61 h 409"/>
                <a:gd name="T4" fmla="*/ 213 w 601"/>
                <a:gd name="T5" fmla="*/ 0 h 409"/>
                <a:gd name="T6" fmla="*/ 334 w 601"/>
                <a:gd name="T7" fmla="*/ 75 h 409"/>
                <a:gd name="T8" fmla="*/ 466 w 601"/>
                <a:gd name="T9" fmla="*/ 0 h 409"/>
                <a:gd name="T10" fmla="*/ 576 w 601"/>
                <a:gd name="T11" fmla="*/ 54 h 409"/>
                <a:gd name="T12" fmla="*/ 601 w 601"/>
                <a:gd name="T13" fmla="*/ 158 h 409"/>
                <a:gd name="T14" fmla="*/ 601 w 601"/>
                <a:gd name="T15" fmla="*/ 370 h 409"/>
                <a:gd name="T16" fmla="*/ 553 w 601"/>
                <a:gd name="T17" fmla="*/ 409 h 409"/>
                <a:gd name="T18" fmla="*/ 505 w 601"/>
                <a:gd name="T19" fmla="*/ 370 h 409"/>
                <a:gd name="T20" fmla="*/ 505 w 601"/>
                <a:gd name="T21" fmla="*/ 174 h 409"/>
                <a:gd name="T22" fmla="*/ 489 w 601"/>
                <a:gd name="T23" fmla="*/ 111 h 409"/>
                <a:gd name="T24" fmla="*/ 429 w 601"/>
                <a:gd name="T25" fmla="*/ 85 h 409"/>
                <a:gd name="T26" fmla="*/ 348 w 601"/>
                <a:gd name="T27" fmla="*/ 127 h 409"/>
                <a:gd name="T28" fmla="*/ 348 w 601"/>
                <a:gd name="T29" fmla="*/ 370 h 409"/>
                <a:gd name="T30" fmla="*/ 300 w 601"/>
                <a:gd name="T31" fmla="*/ 409 h 409"/>
                <a:gd name="T32" fmla="*/ 252 w 601"/>
                <a:gd name="T33" fmla="*/ 370 h 409"/>
                <a:gd name="T34" fmla="*/ 252 w 601"/>
                <a:gd name="T35" fmla="*/ 169 h 409"/>
                <a:gd name="T36" fmla="*/ 237 w 601"/>
                <a:gd name="T37" fmla="*/ 111 h 409"/>
                <a:gd name="T38" fmla="*/ 177 w 601"/>
                <a:gd name="T39" fmla="*/ 85 h 409"/>
                <a:gd name="T40" fmla="*/ 96 w 601"/>
                <a:gd name="T41" fmla="*/ 127 h 409"/>
                <a:gd name="T42" fmla="*/ 96 w 601"/>
                <a:gd name="T43" fmla="*/ 370 h 409"/>
                <a:gd name="T44" fmla="*/ 48 w 601"/>
                <a:gd name="T45" fmla="*/ 409 h 409"/>
                <a:gd name="T46" fmla="*/ 0 w 601"/>
                <a:gd name="T47" fmla="*/ 370 h 409"/>
                <a:gd name="T48" fmla="*/ 0 w 601"/>
                <a:gd name="T49" fmla="*/ 41 h 409"/>
                <a:gd name="T50" fmla="*/ 46 w 601"/>
                <a:gd name="T51" fmla="*/ 2 h 409"/>
                <a:gd name="T52" fmla="*/ 90 w 601"/>
                <a:gd name="T53"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1" h="409">
                  <a:moveTo>
                    <a:pt x="90" y="41"/>
                  </a:moveTo>
                  <a:cubicBezTo>
                    <a:pt x="90" y="61"/>
                    <a:pt x="90" y="61"/>
                    <a:pt x="90" y="61"/>
                  </a:cubicBezTo>
                  <a:cubicBezTo>
                    <a:pt x="112" y="25"/>
                    <a:pt x="155" y="0"/>
                    <a:pt x="213" y="0"/>
                  </a:cubicBezTo>
                  <a:cubicBezTo>
                    <a:pt x="275" y="0"/>
                    <a:pt x="314" y="27"/>
                    <a:pt x="334" y="75"/>
                  </a:cubicBezTo>
                  <a:cubicBezTo>
                    <a:pt x="356" y="30"/>
                    <a:pt x="404" y="0"/>
                    <a:pt x="466" y="0"/>
                  </a:cubicBezTo>
                  <a:cubicBezTo>
                    <a:pt x="510" y="0"/>
                    <a:pt x="552" y="16"/>
                    <a:pt x="576" y="54"/>
                  </a:cubicBezTo>
                  <a:cubicBezTo>
                    <a:pt x="592" y="79"/>
                    <a:pt x="601" y="113"/>
                    <a:pt x="601" y="158"/>
                  </a:cubicBezTo>
                  <a:cubicBezTo>
                    <a:pt x="601" y="370"/>
                    <a:pt x="601" y="370"/>
                    <a:pt x="601" y="370"/>
                  </a:cubicBezTo>
                  <a:cubicBezTo>
                    <a:pt x="601" y="396"/>
                    <a:pt x="585" y="409"/>
                    <a:pt x="553" y="409"/>
                  </a:cubicBezTo>
                  <a:cubicBezTo>
                    <a:pt x="521" y="409"/>
                    <a:pt x="505" y="396"/>
                    <a:pt x="505" y="370"/>
                  </a:cubicBezTo>
                  <a:cubicBezTo>
                    <a:pt x="505" y="174"/>
                    <a:pt x="505" y="174"/>
                    <a:pt x="505" y="174"/>
                  </a:cubicBezTo>
                  <a:cubicBezTo>
                    <a:pt x="505" y="150"/>
                    <a:pt x="501" y="127"/>
                    <a:pt x="489" y="111"/>
                  </a:cubicBezTo>
                  <a:cubicBezTo>
                    <a:pt x="477" y="94"/>
                    <a:pt x="457" y="85"/>
                    <a:pt x="429" y="85"/>
                  </a:cubicBezTo>
                  <a:cubicBezTo>
                    <a:pt x="393" y="85"/>
                    <a:pt x="365" y="102"/>
                    <a:pt x="348" y="127"/>
                  </a:cubicBezTo>
                  <a:cubicBezTo>
                    <a:pt x="348" y="370"/>
                    <a:pt x="348" y="370"/>
                    <a:pt x="348" y="370"/>
                  </a:cubicBezTo>
                  <a:cubicBezTo>
                    <a:pt x="348" y="396"/>
                    <a:pt x="332" y="409"/>
                    <a:pt x="300" y="409"/>
                  </a:cubicBezTo>
                  <a:cubicBezTo>
                    <a:pt x="268" y="409"/>
                    <a:pt x="252" y="396"/>
                    <a:pt x="252" y="370"/>
                  </a:cubicBezTo>
                  <a:cubicBezTo>
                    <a:pt x="252" y="169"/>
                    <a:pt x="252" y="169"/>
                    <a:pt x="252" y="169"/>
                  </a:cubicBezTo>
                  <a:cubicBezTo>
                    <a:pt x="252" y="146"/>
                    <a:pt x="247" y="126"/>
                    <a:pt x="237" y="111"/>
                  </a:cubicBezTo>
                  <a:cubicBezTo>
                    <a:pt x="225" y="94"/>
                    <a:pt x="204" y="85"/>
                    <a:pt x="177" y="85"/>
                  </a:cubicBezTo>
                  <a:cubicBezTo>
                    <a:pt x="141" y="85"/>
                    <a:pt x="112" y="102"/>
                    <a:pt x="96" y="127"/>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1" y="18"/>
                    <a:pt x="90"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9">
              <a:extLst>
                <a:ext uri="{FF2B5EF4-FFF2-40B4-BE49-F238E27FC236}">
                  <a16:creationId xmlns:a16="http://schemas.microsoft.com/office/drawing/2014/main" id="{B719D193-BD8C-4C0F-BB2E-4B501713F4DB}"/>
                </a:ext>
              </a:extLst>
            </p:cNvPr>
            <p:cNvSpPr>
              <a:spLocks noEditPoints="1"/>
            </p:cNvSpPr>
            <p:nvPr userDrawn="1"/>
          </p:nvSpPr>
          <p:spPr bwMode="auto">
            <a:xfrm>
              <a:off x="925" y="1016"/>
              <a:ext cx="72" cy="83"/>
            </a:xfrm>
            <a:custGeom>
              <a:avLst/>
              <a:gdLst>
                <a:gd name="T0" fmla="*/ 95 w 358"/>
                <a:gd name="T1" fmla="*/ 169 h 415"/>
                <a:gd name="T2" fmla="*/ 265 w 358"/>
                <a:gd name="T3" fmla="*/ 169 h 415"/>
                <a:gd name="T4" fmla="*/ 183 w 358"/>
                <a:gd name="T5" fmla="*/ 77 h 415"/>
                <a:gd name="T6" fmla="*/ 95 w 358"/>
                <a:gd name="T7" fmla="*/ 169 h 415"/>
                <a:gd name="T8" fmla="*/ 348 w 358"/>
                <a:gd name="T9" fmla="*/ 344 h 415"/>
                <a:gd name="T10" fmla="*/ 321 w 358"/>
                <a:gd name="T11" fmla="*/ 383 h 415"/>
                <a:gd name="T12" fmla="*/ 196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1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5" y="169"/>
                  </a:moveTo>
                  <a:cubicBezTo>
                    <a:pt x="265" y="169"/>
                    <a:pt x="265" y="169"/>
                    <a:pt x="265" y="169"/>
                  </a:cubicBezTo>
                  <a:cubicBezTo>
                    <a:pt x="265" y="115"/>
                    <a:pt x="237" y="77"/>
                    <a:pt x="183" y="77"/>
                  </a:cubicBezTo>
                  <a:cubicBezTo>
                    <a:pt x="133" y="77"/>
                    <a:pt x="103" y="110"/>
                    <a:pt x="95" y="169"/>
                  </a:cubicBezTo>
                  <a:moveTo>
                    <a:pt x="348" y="344"/>
                  </a:moveTo>
                  <a:cubicBezTo>
                    <a:pt x="348" y="358"/>
                    <a:pt x="339" y="371"/>
                    <a:pt x="321" y="383"/>
                  </a:cubicBezTo>
                  <a:cubicBezTo>
                    <a:pt x="287" y="404"/>
                    <a:pt x="245" y="415"/>
                    <a:pt x="196" y="415"/>
                  </a:cubicBezTo>
                  <a:cubicBezTo>
                    <a:pt x="73" y="415"/>
                    <a:pt x="0" y="337"/>
                    <a:pt x="0" y="210"/>
                  </a:cubicBezTo>
                  <a:cubicBezTo>
                    <a:pt x="0" y="83"/>
                    <a:pt x="72" y="0"/>
                    <a:pt x="184" y="0"/>
                  </a:cubicBezTo>
                  <a:cubicBezTo>
                    <a:pt x="290" y="0"/>
                    <a:pt x="358" y="74"/>
                    <a:pt x="358" y="177"/>
                  </a:cubicBezTo>
                  <a:cubicBezTo>
                    <a:pt x="358" y="233"/>
                    <a:pt x="335" y="239"/>
                    <a:pt x="301" y="239"/>
                  </a:cubicBezTo>
                  <a:cubicBezTo>
                    <a:pt x="95" y="239"/>
                    <a:pt x="95" y="239"/>
                    <a:pt x="95" y="239"/>
                  </a:cubicBezTo>
                  <a:cubicBezTo>
                    <a:pt x="104" y="298"/>
                    <a:pt x="137" y="333"/>
                    <a:pt x="201" y="333"/>
                  </a:cubicBezTo>
                  <a:cubicBezTo>
                    <a:pt x="228" y="333"/>
                    <a:pt x="254" y="326"/>
                    <a:pt x="275" y="314"/>
                  </a:cubicBezTo>
                  <a:cubicBezTo>
                    <a:pt x="288" y="307"/>
                    <a:pt x="298" y="301"/>
                    <a:pt x="308" y="301"/>
                  </a:cubicBezTo>
                  <a:cubicBezTo>
                    <a:pt x="336"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50">
              <a:extLst>
                <a:ext uri="{FF2B5EF4-FFF2-40B4-BE49-F238E27FC236}">
                  <a16:creationId xmlns:a16="http://schemas.microsoft.com/office/drawing/2014/main" id="{C73BF7FE-D829-4DEE-B655-494D4866D227}"/>
                </a:ext>
              </a:extLst>
            </p:cNvPr>
            <p:cNvSpPr>
              <a:spLocks/>
            </p:cNvSpPr>
            <p:nvPr userDrawn="1"/>
          </p:nvSpPr>
          <p:spPr bwMode="auto">
            <a:xfrm>
              <a:off x="1011" y="1017"/>
              <a:ext cx="71" cy="81"/>
            </a:xfrm>
            <a:custGeom>
              <a:avLst/>
              <a:gdLst>
                <a:gd name="T0" fmla="*/ 91 w 354"/>
                <a:gd name="T1" fmla="*/ 41 h 409"/>
                <a:gd name="T2" fmla="*/ 91 w 354"/>
                <a:gd name="T3" fmla="*/ 61 h 409"/>
                <a:gd name="T4" fmla="*/ 215 w 354"/>
                <a:gd name="T5" fmla="*/ 0 h 409"/>
                <a:gd name="T6" fmla="*/ 329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29"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51">
              <a:extLst>
                <a:ext uri="{FF2B5EF4-FFF2-40B4-BE49-F238E27FC236}">
                  <a16:creationId xmlns:a16="http://schemas.microsoft.com/office/drawing/2014/main" id="{BAC79809-97A8-4043-99FA-16194CD6DF49}"/>
                </a:ext>
              </a:extLst>
            </p:cNvPr>
            <p:cNvSpPr>
              <a:spLocks/>
            </p:cNvSpPr>
            <p:nvPr userDrawn="1"/>
          </p:nvSpPr>
          <p:spPr bwMode="auto">
            <a:xfrm>
              <a:off x="1091" y="993"/>
              <a:ext cx="63" cy="106"/>
            </a:xfrm>
            <a:custGeom>
              <a:avLst/>
              <a:gdLst>
                <a:gd name="T0" fmla="*/ 314 w 314"/>
                <a:gd name="T1" fmla="*/ 479 h 529"/>
                <a:gd name="T2" fmla="*/ 294 w 314"/>
                <a:gd name="T3" fmla="*/ 509 h 529"/>
                <a:gd name="T4" fmla="*/ 211 w 314"/>
                <a:gd name="T5" fmla="*/ 529 h 529"/>
                <a:gd name="T6" fmla="*/ 99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8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10" y="500"/>
                    <a:pt x="294" y="509"/>
                  </a:cubicBezTo>
                  <a:cubicBezTo>
                    <a:pt x="275" y="521"/>
                    <a:pt x="244" y="529"/>
                    <a:pt x="211" y="529"/>
                  </a:cubicBezTo>
                  <a:cubicBezTo>
                    <a:pt x="150" y="529"/>
                    <a:pt x="117" y="505"/>
                    <a:pt x="99" y="471"/>
                  </a:cubicBezTo>
                  <a:cubicBezTo>
                    <a:pt x="82"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2"/>
                    <a:pt x="177" y="409"/>
                    <a:pt x="186" y="426"/>
                  </a:cubicBezTo>
                  <a:cubicBezTo>
                    <a:pt x="193" y="439"/>
                    <a:pt x="205" y="447"/>
                    <a:pt x="224" y="447"/>
                  </a:cubicBezTo>
                  <a:cubicBezTo>
                    <a:pt x="235" y="447"/>
                    <a:pt x="246" y="444"/>
                    <a:pt x="255" y="440"/>
                  </a:cubicBezTo>
                  <a:cubicBezTo>
                    <a:pt x="264" y="438"/>
                    <a:pt x="271" y="435"/>
                    <a:pt x="278" y="435"/>
                  </a:cubicBezTo>
                  <a:cubicBezTo>
                    <a:pt x="304" y="435"/>
                    <a:pt x="314" y="464"/>
                    <a:pt x="314" y="47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73663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7360" y="-2"/>
            <a:ext cx="1219935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10289852" y="424976"/>
            <a:ext cx="132916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63E48F2-9E3E-4C90-B3F9-B2F61CEA4F34}"/>
              </a:ext>
            </a:extLst>
          </p:cNvPr>
          <p:cNvPicPr>
            <a:picLocks noChangeAspect="1"/>
          </p:cNvPicPr>
          <p:nvPr userDrawn="1"/>
        </p:nvPicPr>
        <p:blipFill>
          <a:blip r:embed="rId2"/>
          <a:stretch>
            <a:fillRect/>
          </a:stretch>
        </p:blipFill>
        <p:spPr>
          <a:xfrm>
            <a:off x="5983993" y="1560695"/>
            <a:ext cx="4936836" cy="3729266"/>
          </a:xfrm>
          <a:prstGeom prst="rect">
            <a:avLst/>
          </a:prstGeom>
        </p:spPr>
      </p:pic>
    </p:spTree>
    <p:extLst>
      <p:ext uri="{BB962C8B-B14F-4D97-AF65-F5344CB8AC3E}">
        <p14:creationId xmlns:p14="http://schemas.microsoft.com/office/powerpoint/2010/main" val="1352519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940968" y="1083457"/>
            <a:ext cx="6053667" cy="4683163"/>
          </a:xfrm>
          <a:noFill/>
        </p:spPr>
        <p:txBody>
          <a:bodyPr/>
          <a:lstStyle>
            <a:lvl1pPr>
              <a:lnSpc>
                <a:spcPts val="1800"/>
              </a:lnSpc>
              <a:spcBef>
                <a:spcPts val="2000"/>
              </a:spcBef>
              <a:spcAft>
                <a:spcPts val="200"/>
              </a:spcAft>
              <a:defRPr sz="1600" b="1" cap="all" baseline="0">
                <a:solidFill>
                  <a:schemeClr val="tx1"/>
                </a:solidFill>
              </a:defRPr>
            </a:lvl1pPr>
            <a:lvl2pPr marL="0" indent="0">
              <a:lnSpc>
                <a:spcPts val="1800"/>
              </a:lnSpc>
              <a:spcBef>
                <a:spcPts val="0"/>
              </a:spcBef>
              <a:buNone/>
              <a:tabLst>
                <a:tab pos="288000" algn="l"/>
              </a:tabLst>
              <a:defRPr sz="1600">
                <a:solidFill>
                  <a:schemeClr val="tx1"/>
                </a:solidFill>
              </a:defRPr>
            </a:lvl2pPr>
            <a:lvl3pPr marL="0" indent="0">
              <a:lnSpc>
                <a:spcPts val="1800"/>
              </a:lnSpc>
              <a:buNone/>
              <a:defRPr sz="1600">
                <a:solidFill>
                  <a:schemeClr val="tx1"/>
                </a:solidFill>
              </a:defRPr>
            </a:lvl3pPr>
            <a:lvl4pPr>
              <a:lnSpc>
                <a:spcPts val="1800"/>
              </a:lnSpc>
              <a:defRPr sz="1600" b="0">
                <a:solidFill>
                  <a:schemeClr val="tx1"/>
                </a:solidFill>
              </a:defRPr>
            </a:lvl4pPr>
            <a:lvl5pPr>
              <a:lnSpc>
                <a:spcPts val="1800"/>
              </a:lnSpc>
              <a:defRPr sz="1600">
                <a:solidFill>
                  <a:schemeClr val="tx1"/>
                </a:solidFill>
              </a:defRPr>
            </a:lvl5pPr>
            <a:lvl6pPr>
              <a:lnSpc>
                <a:spcPts val="1800"/>
              </a:lnSpc>
              <a:defRPr sz="1600">
                <a:solidFill>
                  <a:schemeClr val="tx1"/>
                </a:solidFill>
              </a:defRPr>
            </a:lvl6pPr>
            <a:lvl7pPr>
              <a:lnSpc>
                <a:spcPts val="1800"/>
              </a:lnSpc>
              <a:defRPr sz="1600">
                <a:solidFill>
                  <a:schemeClr val="tx1"/>
                </a:solidFill>
              </a:defRPr>
            </a:lvl7pPr>
            <a:lvl8pPr>
              <a:lnSpc>
                <a:spcPts val="1800"/>
              </a:lnSpc>
              <a:defRPr sz="1600">
                <a:solidFill>
                  <a:schemeClr val="tx1"/>
                </a:solidFill>
              </a:defRPr>
            </a:lvl8pPr>
            <a:lvl9pPr>
              <a:lnSpc>
                <a:spcPts val="1800"/>
              </a:lnSpc>
              <a:defRPr sz="1600">
                <a:solidFill>
                  <a:schemeClr val="tx1"/>
                </a:solidFill>
              </a:defRPr>
            </a:lvl9pPr>
          </a:lstStyle>
          <a:p>
            <a:pPr lvl="0"/>
            <a:r>
              <a:rPr lang="en-US"/>
              <a:t>Table of contents. Manually add the numbers and content, to easily navigate through the presentation  and copy and paste headings, select ‘View &gt; Outline View’.</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722354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F655150-D9D5-4167-AEA6-B16FE0F031EB}"/>
              </a:ext>
            </a:extLst>
          </p:cNvPr>
          <p:cNvSpPr>
            <a:spLocks noEditPoints="1"/>
          </p:cNvSpPr>
          <p:nvPr userDrawn="1"/>
        </p:nvSpPr>
        <p:spPr bwMode="auto">
          <a:xfrm>
            <a:off x="4385734" y="1644650"/>
            <a:ext cx="6606117" cy="4084638"/>
          </a:xfrm>
          <a:custGeom>
            <a:avLst/>
            <a:gdLst>
              <a:gd name="T0" fmla="*/ 4517 w 7560"/>
              <a:gd name="T1" fmla="*/ 6216 h 6216"/>
              <a:gd name="T2" fmla="*/ 4389 w 7560"/>
              <a:gd name="T3" fmla="*/ 6132 h 6216"/>
              <a:gd name="T4" fmla="*/ 3605 w 7560"/>
              <a:gd name="T5" fmla="*/ 4341 h 6216"/>
              <a:gd name="T6" fmla="*/ 140 w 7560"/>
              <a:gd name="T7" fmla="*/ 4341 h 6216"/>
              <a:gd name="T8" fmla="*/ 0 w 7560"/>
              <a:gd name="T9" fmla="*/ 4201 h 6216"/>
              <a:gd name="T10" fmla="*/ 0 w 7560"/>
              <a:gd name="T11" fmla="*/ 140 h 6216"/>
              <a:gd name="T12" fmla="*/ 140 w 7560"/>
              <a:gd name="T13" fmla="*/ 0 h 6216"/>
              <a:gd name="T14" fmla="*/ 7420 w 7560"/>
              <a:gd name="T15" fmla="*/ 0 h 6216"/>
              <a:gd name="T16" fmla="*/ 7560 w 7560"/>
              <a:gd name="T17" fmla="*/ 140 h 6216"/>
              <a:gd name="T18" fmla="*/ 7560 w 7560"/>
              <a:gd name="T19" fmla="*/ 4201 h 6216"/>
              <a:gd name="T20" fmla="*/ 7420 w 7560"/>
              <a:gd name="T21" fmla="*/ 4341 h 6216"/>
              <a:gd name="T22" fmla="*/ 5429 w 7560"/>
              <a:gd name="T23" fmla="*/ 4341 h 6216"/>
              <a:gd name="T24" fmla="*/ 4645 w 7560"/>
              <a:gd name="T25" fmla="*/ 6132 h 6216"/>
              <a:gd name="T26" fmla="*/ 4517 w 7560"/>
              <a:gd name="T27" fmla="*/ 6216 h 6216"/>
              <a:gd name="T28" fmla="*/ 280 w 7560"/>
              <a:gd name="T29" fmla="*/ 4061 h 6216"/>
              <a:gd name="T30" fmla="*/ 3697 w 7560"/>
              <a:gd name="T31" fmla="*/ 4061 h 6216"/>
              <a:gd name="T32" fmla="*/ 3825 w 7560"/>
              <a:gd name="T33" fmla="*/ 4145 h 6216"/>
              <a:gd name="T34" fmla="*/ 4517 w 7560"/>
              <a:gd name="T35" fmla="*/ 5727 h 6216"/>
              <a:gd name="T36" fmla="*/ 5209 w 7560"/>
              <a:gd name="T37" fmla="*/ 4145 h 6216"/>
              <a:gd name="T38" fmla="*/ 5337 w 7560"/>
              <a:gd name="T39" fmla="*/ 4061 h 6216"/>
              <a:gd name="T40" fmla="*/ 7280 w 7560"/>
              <a:gd name="T41" fmla="*/ 4061 h 6216"/>
              <a:gd name="T42" fmla="*/ 7280 w 7560"/>
              <a:gd name="T43" fmla="*/ 280 h 6216"/>
              <a:gd name="T44" fmla="*/ 280 w 7560"/>
              <a:gd name="T45" fmla="*/ 280 h 6216"/>
              <a:gd name="T46" fmla="*/ 280 w 7560"/>
              <a:gd name="T47" fmla="*/ 4061 h 6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60" h="6216">
                <a:moveTo>
                  <a:pt x="4517" y="6216"/>
                </a:moveTo>
                <a:cubicBezTo>
                  <a:pt x="4461" y="6216"/>
                  <a:pt x="4411" y="6183"/>
                  <a:pt x="4389" y="6132"/>
                </a:cubicBezTo>
                <a:cubicBezTo>
                  <a:pt x="3605" y="4341"/>
                  <a:pt x="3605" y="4341"/>
                  <a:pt x="3605" y="4341"/>
                </a:cubicBezTo>
                <a:cubicBezTo>
                  <a:pt x="140" y="4341"/>
                  <a:pt x="140" y="4341"/>
                  <a:pt x="140" y="4341"/>
                </a:cubicBezTo>
                <a:cubicBezTo>
                  <a:pt x="63" y="4341"/>
                  <a:pt x="0" y="4279"/>
                  <a:pt x="0" y="4201"/>
                </a:cubicBezTo>
                <a:cubicBezTo>
                  <a:pt x="0" y="140"/>
                  <a:pt x="0" y="140"/>
                  <a:pt x="0" y="140"/>
                </a:cubicBezTo>
                <a:cubicBezTo>
                  <a:pt x="0" y="63"/>
                  <a:pt x="63" y="0"/>
                  <a:pt x="140" y="0"/>
                </a:cubicBezTo>
                <a:cubicBezTo>
                  <a:pt x="7420" y="0"/>
                  <a:pt x="7420" y="0"/>
                  <a:pt x="7420" y="0"/>
                </a:cubicBezTo>
                <a:cubicBezTo>
                  <a:pt x="7497" y="0"/>
                  <a:pt x="7560" y="63"/>
                  <a:pt x="7560" y="140"/>
                </a:cubicBezTo>
                <a:cubicBezTo>
                  <a:pt x="7560" y="4201"/>
                  <a:pt x="7560" y="4201"/>
                  <a:pt x="7560" y="4201"/>
                </a:cubicBezTo>
                <a:cubicBezTo>
                  <a:pt x="7560" y="4279"/>
                  <a:pt x="7497" y="4341"/>
                  <a:pt x="7420" y="4341"/>
                </a:cubicBezTo>
                <a:cubicBezTo>
                  <a:pt x="5429" y="4341"/>
                  <a:pt x="5429" y="4341"/>
                  <a:pt x="5429" y="4341"/>
                </a:cubicBezTo>
                <a:cubicBezTo>
                  <a:pt x="4645" y="6132"/>
                  <a:pt x="4645" y="6132"/>
                  <a:pt x="4645" y="6132"/>
                </a:cubicBezTo>
                <a:cubicBezTo>
                  <a:pt x="4623" y="6183"/>
                  <a:pt x="4573" y="6216"/>
                  <a:pt x="4517" y="6216"/>
                </a:cubicBezTo>
                <a:close/>
                <a:moveTo>
                  <a:pt x="280" y="4061"/>
                </a:moveTo>
                <a:cubicBezTo>
                  <a:pt x="3697" y="4061"/>
                  <a:pt x="3697" y="4061"/>
                  <a:pt x="3697" y="4061"/>
                </a:cubicBezTo>
                <a:cubicBezTo>
                  <a:pt x="3753" y="4061"/>
                  <a:pt x="3803" y="4094"/>
                  <a:pt x="3825" y="4145"/>
                </a:cubicBezTo>
                <a:cubicBezTo>
                  <a:pt x="4517" y="5727"/>
                  <a:pt x="4517" y="5727"/>
                  <a:pt x="4517" y="5727"/>
                </a:cubicBezTo>
                <a:cubicBezTo>
                  <a:pt x="5209" y="4145"/>
                  <a:pt x="5209" y="4145"/>
                  <a:pt x="5209" y="4145"/>
                </a:cubicBezTo>
                <a:cubicBezTo>
                  <a:pt x="5231" y="4094"/>
                  <a:pt x="5281" y="4061"/>
                  <a:pt x="5337" y="4061"/>
                </a:cubicBezTo>
                <a:cubicBezTo>
                  <a:pt x="7280" y="4061"/>
                  <a:pt x="7280" y="4061"/>
                  <a:pt x="7280" y="4061"/>
                </a:cubicBezTo>
                <a:cubicBezTo>
                  <a:pt x="7280" y="280"/>
                  <a:pt x="7280" y="280"/>
                  <a:pt x="7280" y="280"/>
                </a:cubicBezTo>
                <a:cubicBezTo>
                  <a:pt x="280" y="280"/>
                  <a:pt x="280" y="280"/>
                  <a:pt x="280" y="280"/>
                </a:cubicBezTo>
                <a:lnTo>
                  <a:pt x="280" y="4061"/>
                </a:lnTo>
                <a:close/>
              </a:path>
            </a:pathLst>
          </a:custGeom>
          <a:solidFill>
            <a:srgbClr val="FFC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tx1"/>
                </a:solidFill>
              </a:defRPr>
            </a:lvl1pPr>
          </a:lstStyle>
          <a:p>
            <a:r>
              <a:rPr lang="en-US"/>
              <a:t>Click to add Presentation title</a:t>
            </a: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81780" y="3920170"/>
            <a:ext cx="3726427" cy="1507032"/>
          </a:xfrm>
        </p:spPr>
        <p:txBody>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Presentation subtitle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Tree>
    <p:extLst>
      <p:ext uri="{BB962C8B-B14F-4D97-AF65-F5344CB8AC3E}">
        <p14:creationId xmlns:p14="http://schemas.microsoft.com/office/powerpoint/2010/main" val="2830251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BC8C10-A966-4DC2-97AC-8D9958F0EBA3}"/>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Picture Placeholder 7">
            <a:extLst>
              <a:ext uri="{FF2B5EF4-FFF2-40B4-BE49-F238E27FC236}">
                <a16:creationId xmlns:a16="http://schemas.microsoft.com/office/drawing/2014/main" id="{02D4B2B7-E880-4CFD-8BBD-58A9D55FFC5D}"/>
              </a:ext>
            </a:extLst>
          </p:cNvPr>
          <p:cNvSpPr>
            <a:spLocks noGrp="1"/>
          </p:cNvSpPr>
          <p:nvPr>
            <p:ph type="pic" sz="quarter" idx="14" hasCustomPrompt="1"/>
          </p:nvPr>
        </p:nvSpPr>
        <p:spPr>
          <a:xfrm>
            <a:off x="-7357" y="-1"/>
            <a:ext cx="12199357" cy="6048000"/>
          </a:xfrm>
          <a:solidFill>
            <a:schemeClr val="bg1">
              <a:lumMod val="65000"/>
            </a:schemeClr>
          </a:solidFill>
        </p:spPr>
        <p:txBody>
          <a:bodyPr lIns="6480000" tIns="216000" rIns="432000" bIns="216000" anchor="ctr" anchorCtr="0"/>
          <a:lstStyle>
            <a:lvl1pPr algn="r">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81780" y="3920170"/>
            <a:ext cx="3726427" cy="1507032"/>
          </a:xfrm>
        </p:spPr>
        <p:txBody>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Presentation subtitle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sp>
        <p:nvSpPr>
          <p:cNvPr id="9" name="Text Placeholder 8">
            <a:extLst>
              <a:ext uri="{FF2B5EF4-FFF2-40B4-BE49-F238E27FC236}">
                <a16:creationId xmlns:a16="http://schemas.microsoft.com/office/drawing/2014/main" id="{D2899092-8E70-4DB3-A4BD-EE67573B8D52}"/>
              </a:ext>
            </a:extLst>
          </p:cNvPr>
          <p:cNvSpPr>
            <a:spLocks noGrp="1"/>
          </p:cNvSpPr>
          <p:nvPr>
            <p:ph type="body" sz="quarter" idx="13"/>
          </p:nvPr>
        </p:nvSpPr>
        <p:spPr>
          <a:xfrm>
            <a:off x="544643" y="771664"/>
            <a:ext cx="11088000" cy="25200"/>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solidFill>
            <a:schemeClr val="bg1"/>
          </a:solidFill>
        </p:spPr>
        <p:txBody>
          <a:bodyPr wrap="square" lIns="0" tIns="0" rIns="0" bIns="0">
            <a:noAutofit/>
          </a:bodyPr>
          <a:lstStyle>
            <a:lvl1pPr>
              <a:lnSpc>
                <a:spcPct val="60000"/>
              </a:lnSpc>
              <a:defRPr sz="200">
                <a:noFill/>
              </a:defRPr>
            </a:lvl1pPr>
            <a:lvl2pPr marL="0" indent="0">
              <a:lnSpc>
                <a:spcPct val="60000"/>
              </a:lnSpc>
              <a:buNone/>
              <a:defRPr sz="200">
                <a:noFill/>
              </a:defRPr>
            </a:lvl2pPr>
            <a:lvl3pPr marL="0" indent="0">
              <a:lnSpc>
                <a:spcPct val="60000"/>
              </a:lnSpc>
              <a:buNone/>
              <a:defRPr sz="200">
                <a:noFill/>
              </a:defRPr>
            </a:lvl3pPr>
            <a:lvl4pPr>
              <a:lnSpc>
                <a:spcPct val="60000"/>
              </a:lnSpc>
              <a:defRPr sz="200" b="0">
                <a:noFill/>
              </a:defRPr>
            </a:lvl4pPr>
            <a:lvl5pPr>
              <a:lnSpc>
                <a:spcPct val="60000"/>
              </a:lnSpc>
              <a:defRPr sz="200">
                <a:noFill/>
              </a:defRPr>
            </a:lvl5pPr>
            <a:lvl6pPr>
              <a:lnSpc>
                <a:spcPct val="60000"/>
              </a:lnSpc>
              <a:defRPr sz="200">
                <a:noFill/>
              </a:defRPr>
            </a:lvl6pPr>
            <a:lvl7pPr>
              <a:lnSpc>
                <a:spcPct val="60000"/>
              </a:lnSpc>
              <a:defRPr sz="200">
                <a:noFill/>
              </a:defRPr>
            </a:lvl7pPr>
            <a:lvl8pPr>
              <a:lnSpc>
                <a:spcPct val="60000"/>
              </a:lnSpc>
              <a:defRPr sz="200">
                <a:noFill/>
              </a:defRPr>
            </a:lvl8pPr>
            <a:lvl9pPr>
              <a:lnSpc>
                <a:spcPct val="60000"/>
              </a:lnSpc>
              <a:defRPr sz="200">
                <a:no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Box 11">
            <a:extLst>
              <a:ext uri="{FF2B5EF4-FFF2-40B4-BE49-F238E27FC236}">
                <a16:creationId xmlns:a16="http://schemas.microsoft.com/office/drawing/2014/main" id="{679C26EB-663A-4014-A19F-C8E509FACEC3}"/>
              </a:ext>
            </a:extLst>
          </p:cNvPr>
          <p:cNvSpPr txBox="1"/>
          <p:nvPr userDrawn="1"/>
        </p:nvSpPr>
        <p:spPr>
          <a:xfrm>
            <a:off x="355219" y="6357937"/>
            <a:ext cx="2477775" cy="215444"/>
          </a:xfrm>
          <a:prstGeom prst="rect">
            <a:avLst/>
          </a:prstGeom>
          <a:noFill/>
        </p:spPr>
        <p:txBody>
          <a:bodyPr wrap="square" rtlCol="0">
            <a:spAutoFit/>
          </a:bodyPr>
          <a:lstStyle/>
          <a:p>
            <a:pPr algn="r"/>
            <a:r>
              <a:rPr lang="en-US" sz="800" b="1">
                <a:solidFill>
                  <a:schemeClr val="bg1"/>
                </a:solidFill>
              </a:rPr>
              <a:t>ANZSOG.EDU.AU        @ANZSOG</a:t>
            </a:r>
          </a:p>
        </p:txBody>
      </p:sp>
      <p:grpSp>
        <p:nvGrpSpPr>
          <p:cNvPr id="3" name="Group 4">
            <a:extLst>
              <a:ext uri="{FF2B5EF4-FFF2-40B4-BE49-F238E27FC236}">
                <a16:creationId xmlns:a16="http://schemas.microsoft.com/office/drawing/2014/main" id="{3964036C-D6CC-4FDA-98AA-E3814912C9C8}"/>
              </a:ext>
            </a:extLst>
          </p:cNvPr>
          <p:cNvGrpSpPr>
            <a:grpSpLocks noChangeAspect="1"/>
          </p:cNvGrpSpPr>
          <p:nvPr userDrawn="1"/>
        </p:nvGrpSpPr>
        <p:grpSpPr bwMode="auto">
          <a:xfrm>
            <a:off x="2832100" y="6384952"/>
            <a:ext cx="1032933" cy="122238"/>
            <a:chOff x="1338" y="4022"/>
            <a:chExt cx="488" cy="77"/>
          </a:xfrm>
          <a:solidFill>
            <a:schemeClr val="bg1"/>
          </a:solidFill>
        </p:grpSpPr>
        <p:sp>
          <p:nvSpPr>
            <p:cNvPr id="5" name="Freeform 5">
              <a:extLst>
                <a:ext uri="{FF2B5EF4-FFF2-40B4-BE49-F238E27FC236}">
                  <a16:creationId xmlns:a16="http://schemas.microsoft.com/office/drawing/2014/main" id="{D0524877-11AB-4CC6-ACA1-A7096476436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a:extLst>
                <a:ext uri="{FF2B5EF4-FFF2-40B4-BE49-F238E27FC236}">
                  <a16:creationId xmlns:a16="http://schemas.microsoft.com/office/drawing/2014/main" id="{084D8A64-6C74-458A-9EE9-828129CA8758}"/>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0C4C0E64-8B2E-42AD-BDB3-2E7BDC3B520F}"/>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DE45BC4E-6D45-4037-9F91-8D6449ABA9B6}"/>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129660C8-7F95-4FB1-9D92-648BADDAB934}"/>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9DA64065-FD19-46EC-9371-27A9EB76A71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Freeform: Shape 33">
            <a:extLst>
              <a:ext uri="{FF2B5EF4-FFF2-40B4-BE49-F238E27FC236}">
                <a16:creationId xmlns:a16="http://schemas.microsoft.com/office/drawing/2014/main" id="{CF4A7E28-7921-4777-8952-4AA56EA276E0}"/>
              </a:ext>
            </a:extLst>
          </p:cNvPr>
          <p:cNvSpPr txBox="1">
            <a:spLocks/>
          </p:cNvSpPr>
          <p:nvPr userDrawn="1"/>
        </p:nvSpPr>
        <p:spPr>
          <a:xfrm>
            <a:off x="10279885" y="417626"/>
            <a:ext cx="1348340" cy="176005"/>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blipFill>
            <a:blip r:embed="rId2"/>
            <a:stretch>
              <a:fillRect/>
            </a:stretch>
          </a:blipFill>
        </p:spPr>
        <p:txBody>
          <a:bodyPr wrap="square" lIns="0" tIns="0" rIns="0" bIns="0">
            <a:noAutofit/>
          </a:bodyPr>
          <a:lstStyle>
            <a:lvl1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1pPr>
            <a:lvl2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2pPr>
            <a:lvl3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3pPr>
            <a:lvl4pPr marL="0" indent="0" algn="l" defTabSz="685800" rtl="0" eaLnBrk="1" latinLnBrk="0" hangingPunct="1">
              <a:lnSpc>
                <a:spcPct val="60000"/>
              </a:lnSpc>
              <a:spcBef>
                <a:spcPts val="600"/>
              </a:spcBef>
              <a:buFont typeface="Arial" panose="020B0604020202020204" pitchFamily="34" charset="0"/>
              <a:buNone/>
              <a:defRPr sz="200" b="0" kern="1200">
                <a:noFill/>
                <a:latin typeface="+mn-lt"/>
                <a:ea typeface="+mn-ea"/>
                <a:cs typeface="+mn-cs"/>
              </a:defRPr>
            </a:lvl4pPr>
            <a:lvl5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5pPr>
            <a:lvl6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6pPr>
            <a:lvl7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7pPr>
            <a:lvl8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8pPr>
            <a:lvl9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9pPr>
          </a:lstStyle>
          <a:p>
            <a:r>
              <a:rPr lang="en-US" sz="200"/>
              <a:t>Edit Master text styles</a:t>
            </a:r>
          </a:p>
          <a:p>
            <a:pPr lvl="1"/>
            <a:r>
              <a:rPr lang="en-US" sz="200"/>
              <a:t>Second level</a:t>
            </a:r>
          </a:p>
          <a:p>
            <a:pPr lvl="2"/>
            <a:r>
              <a:rPr lang="en-US" sz="200"/>
              <a:t>Third level</a:t>
            </a:r>
          </a:p>
          <a:p>
            <a:pPr lvl="3"/>
            <a:r>
              <a:rPr lang="en-US" sz="200"/>
              <a:t>Fourth level</a:t>
            </a:r>
          </a:p>
          <a:p>
            <a:pPr lvl="4"/>
            <a:r>
              <a:rPr lang="en-US" sz="200"/>
              <a:t>Fifth level</a:t>
            </a:r>
          </a:p>
          <a:p>
            <a:pPr lvl="5"/>
            <a:r>
              <a:rPr lang="en-US" sz="200"/>
              <a:t>Sixth level</a:t>
            </a:r>
          </a:p>
          <a:p>
            <a:pPr lvl="6"/>
            <a:r>
              <a:rPr lang="en-US" sz="200"/>
              <a:t>Seventh level</a:t>
            </a:r>
          </a:p>
          <a:p>
            <a:pPr lvl="7"/>
            <a:r>
              <a:rPr lang="en-US" sz="200"/>
              <a:t>Eighth level</a:t>
            </a:r>
          </a:p>
          <a:p>
            <a:pPr lvl="8"/>
            <a:r>
              <a:rPr lang="en-US" sz="200"/>
              <a:t>Ninth level</a:t>
            </a:r>
            <a:endParaRPr lang="en-AU" sz="200"/>
          </a:p>
        </p:txBody>
      </p:sp>
    </p:spTree>
    <p:extLst>
      <p:ext uri="{BB962C8B-B14F-4D97-AF65-F5344CB8AC3E}">
        <p14:creationId xmlns:p14="http://schemas.microsoft.com/office/powerpoint/2010/main" val="1661348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6565819" y="1255116"/>
            <a:ext cx="5626181"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tx2"/>
                </a:solidFill>
              </a:defRPr>
            </a:lvl1pPr>
          </a:lstStyle>
          <a:p>
            <a:r>
              <a:rPr lang="en-US"/>
              <a:t>Click to add Presentation title</a:t>
            </a:r>
            <a:endParaRPr lang="en-GB"/>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81780" y="3920170"/>
            <a:ext cx="3726427" cy="1507032"/>
          </a:xfrm>
        </p:spPr>
        <p:txBody>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Presentation subtitle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Tree>
    <p:extLst>
      <p:ext uri="{BB962C8B-B14F-4D97-AF65-F5344CB8AC3E}">
        <p14:creationId xmlns:p14="http://schemas.microsoft.com/office/powerpoint/2010/main" val="268619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7360" y="-2"/>
            <a:ext cx="1219935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10289852" y="424976"/>
            <a:ext cx="132916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63E48F2-9E3E-4C90-B3F9-B2F61CEA4F34}"/>
              </a:ext>
            </a:extLst>
          </p:cNvPr>
          <p:cNvPicPr>
            <a:picLocks noChangeAspect="1"/>
          </p:cNvPicPr>
          <p:nvPr userDrawn="1"/>
        </p:nvPicPr>
        <p:blipFill>
          <a:blip r:embed="rId2"/>
          <a:stretch>
            <a:fillRect/>
          </a:stretch>
        </p:blipFill>
        <p:spPr>
          <a:xfrm>
            <a:off x="5983993" y="1560695"/>
            <a:ext cx="4936836" cy="3729266"/>
          </a:xfrm>
          <a:prstGeom prst="rect">
            <a:avLst/>
          </a:prstGeom>
        </p:spPr>
      </p:pic>
    </p:spTree>
    <p:extLst>
      <p:ext uri="{BB962C8B-B14F-4D97-AF65-F5344CB8AC3E}">
        <p14:creationId xmlns:p14="http://schemas.microsoft.com/office/powerpoint/2010/main" val="646833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7360" y="-2"/>
            <a:ext cx="1219935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10289852" y="424976"/>
            <a:ext cx="132916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5">
            <a:extLst>
              <a:ext uri="{FF2B5EF4-FFF2-40B4-BE49-F238E27FC236}">
                <a16:creationId xmlns:a16="http://schemas.microsoft.com/office/drawing/2014/main" id="{5063D3FF-AD0B-45CF-9832-7AAB8B21C239}"/>
              </a:ext>
            </a:extLst>
          </p:cNvPr>
          <p:cNvSpPr>
            <a:spLocks noEditPoints="1"/>
          </p:cNvSpPr>
          <p:nvPr userDrawn="1"/>
        </p:nvSpPr>
        <p:spPr bwMode="auto">
          <a:xfrm>
            <a:off x="6452857" y="1730111"/>
            <a:ext cx="5105544" cy="3791163"/>
          </a:xfrm>
          <a:custGeom>
            <a:avLst/>
            <a:gdLst>
              <a:gd name="T0" fmla="*/ 545 w 6098"/>
              <a:gd name="T1" fmla="*/ 6023 h 6023"/>
              <a:gd name="T2" fmla="*/ 447 w 6098"/>
              <a:gd name="T3" fmla="*/ 5940 h 6023"/>
              <a:gd name="T4" fmla="*/ 528 w 6098"/>
              <a:gd name="T5" fmla="*/ 5824 h 6023"/>
              <a:gd name="T6" fmla="*/ 1516 w 6098"/>
              <a:gd name="T7" fmla="*/ 5650 h 6023"/>
              <a:gd name="T8" fmla="*/ 0 w 6098"/>
              <a:gd name="T9" fmla="*/ 3253 h 6023"/>
              <a:gd name="T10" fmla="*/ 299 w 6098"/>
              <a:gd name="T11" fmla="*/ 2029 h 6023"/>
              <a:gd name="T12" fmla="*/ 434 w 6098"/>
              <a:gd name="T13" fmla="*/ 1987 h 6023"/>
              <a:gd name="T14" fmla="*/ 477 w 6098"/>
              <a:gd name="T15" fmla="*/ 2121 h 6023"/>
              <a:gd name="T16" fmla="*/ 200 w 6098"/>
              <a:gd name="T17" fmla="*/ 3253 h 6023"/>
              <a:gd name="T18" fmla="*/ 1576 w 6098"/>
              <a:gd name="T19" fmla="*/ 5457 h 6023"/>
              <a:gd name="T20" fmla="*/ 1286 w 6098"/>
              <a:gd name="T21" fmla="*/ 4611 h 6023"/>
              <a:gd name="T22" fmla="*/ 1348 w 6098"/>
              <a:gd name="T23" fmla="*/ 4484 h 6023"/>
              <a:gd name="T24" fmla="*/ 1475 w 6098"/>
              <a:gd name="T25" fmla="*/ 4546 h 6023"/>
              <a:gd name="T26" fmla="*/ 1862 w 6098"/>
              <a:gd name="T27" fmla="*/ 5675 h 6023"/>
              <a:gd name="T28" fmla="*/ 1854 w 6098"/>
              <a:gd name="T29" fmla="*/ 5758 h 6023"/>
              <a:gd name="T30" fmla="*/ 1785 w 6098"/>
              <a:gd name="T31" fmla="*/ 5806 h 6023"/>
              <a:gd name="T32" fmla="*/ 563 w 6098"/>
              <a:gd name="T33" fmla="*/ 6021 h 6023"/>
              <a:gd name="T34" fmla="*/ 545 w 6098"/>
              <a:gd name="T35" fmla="*/ 6023 h 6023"/>
              <a:gd name="T36" fmla="*/ 2848 w 6098"/>
              <a:gd name="T37" fmla="*/ 5898 h 6023"/>
              <a:gd name="T38" fmla="*/ 2748 w 6098"/>
              <a:gd name="T39" fmla="*/ 5805 h 6023"/>
              <a:gd name="T40" fmla="*/ 2840 w 6098"/>
              <a:gd name="T41" fmla="*/ 5698 h 6023"/>
              <a:gd name="T42" fmla="*/ 5101 w 6098"/>
              <a:gd name="T43" fmla="*/ 3253 h 6023"/>
              <a:gd name="T44" fmla="*/ 5078 w 6098"/>
              <a:gd name="T45" fmla="*/ 2913 h 6023"/>
              <a:gd name="T46" fmla="*/ 4496 w 6098"/>
              <a:gd name="T47" fmla="*/ 3651 h 6023"/>
              <a:gd name="T48" fmla="*/ 4355 w 6098"/>
              <a:gd name="T49" fmla="*/ 3668 h 6023"/>
              <a:gd name="T50" fmla="*/ 4339 w 6098"/>
              <a:gd name="T51" fmla="*/ 3527 h 6023"/>
              <a:gd name="T52" fmla="*/ 5068 w 6098"/>
              <a:gd name="T53" fmla="*/ 2602 h 6023"/>
              <a:gd name="T54" fmla="*/ 5143 w 6098"/>
              <a:gd name="T55" fmla="*/ 2564 h 6023"/>
              <a:gd name="T56" fmla="*/ 5221 w 6098"/>
              <a:gd name="T57" fmla="*/ 2597 h 6023"/>
              <a:gd name="T58" fmla="*/ 6060 w 6098"/>
              <a:gd name="T59" fmla="*/ 3511 h 6023"/>
              <a:gd name="T60" fmla="*/ 6054 w 6098"/>
              <a:gd name="T61" fmla="*/ 3652 h 6023"/>
              <a:gd name="T62" fmla="*/ 5913 w 6098"/>
              <a:gd name="T63" fmla="*/ 3646 h 6023"/>
              <a:gd name="T64" fmla="*/ 5286 w 6098"/>
              <a:gd name="T65" fmla="*/ 2963 h 6023"/>
              <a:gd name="T66" fmla="*/ 5301 w 6098"/>
              <a:gd name="T67" fmla="*/ 3253 h 6023"/>
              <a:gd name="T68" fmla="*/ 4592 w 6098"/>
              <a:gd name="T69" fmla="*/ 5060 h 6023"/>
              <a:gd name="T70" fmla="*/ 2856 w 6098"/>
              <a:gd name="T71" fmla="*/ 5897 h 6023"/>
              <a:gd name="T72" fmla="*/ 2848 w 6098"/>
              <a:gd name="T73" fmla="*/ 5898 h 6023"/>
              <a:gd name="T74" fmla="*/ 4662 w 6098"/>
              <a:gd name="T75" fmla="*/ 1783 h 6023"/>
              <a:gd name="T76" fmla="*/ 4583 w 6098"/>
              <a:gd name="T77" fmla="*/ 1744 h 6023"/>
              <a:gd name="T78" fmla="*/ 2651 w 6098"/>
              <a:gd name="T79" fmla="*/ 801 h 6023"/>
              <a:gd name="T80" fmla="*/ 1278 w 6098"/>
              <a:gd name="T81" fmla="*/ 1222 h 6023"/>
              <a:gd name="T82" fmla="*/ 2276 w 6098"/>
              <a:gd name="T83" fmla="*/ 1388 h 6023"/>
              <a:gd name="T84" fmla="*/ 2358 w 6098"/>
              <a:gd name="T85" fmla="*/ 1503 h 6023"/>
              <a:gd name="T86" fmla="*/ 2243 w 6098"/>
              <a:gd name="T87" fmla="*/ 1585 h 6023"/>
              <a:gd name="T88" fmla="*/ 1066 w 6098"/>
              <a:gd name="T89" fmla="*/ 1389 h 6023"/>
              <a:gd name="T90" fmla="*/ 996 w 6098"/>
              <a:gd name="T91" fmla="*/ 1342 h 6023"/>
              <a:gd name="T92" fmla="*/ 987 w 6098"/>
              <a:gd name="T93" fmla="*/ 1259 h 6023"/>
              <a:gd name="T94" fmla="*/ 1380 w 6098"/>
              <a:gd name="T95" fmla="*/ 81 h 6023"/>
              <a:gd name="T96" fmla="*/ 1506 w 6098"/>
              <a:gd name="T97" fmla="*/ 17 h 6023"/>
              <a:gd name="T98" fmla="*/ 1569 w 6098"/>
              <a:gd name="T99" fmla="*/ 144 h 6023"/>
              <a:gd name="T100" fmla="*/ 1292 w 6098"/>
              <a:gd name="T101" fmla="*/ 976 h 6023"/>
              <a:gd name="T102" fmla="*/ 2651 w 6098"/>
              <a:gd name="T103" fmla="*/ 601 h 6023"/>
              <a:gd name="T104" fmla="*/ 4740 w 6098"/>
              <a:gd name="T105" fmla="*/ 1621 h 6023"/>
              <a:gd name="T106" fmla="*/ 4723 w 6098"/>
              <a:gd name="T107" fmla="*/ 1762 h 6023"/>
              <a:gd name="T108" fmla="*/ 4662 w 6098"/>
              <a:gd name="T109" fmla="*/ 1783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8" h="6023">
                <a:moveTo>
                  <a:pt x="545" y="6023"/>
                </a:moveTo>
                <a:cubicBezTo>
                  <a:pt x="498" y="6023"/>
                  <a:pt x="456" y="5989"/>
                  <a:pt x="447" y="5940"/>
                </a:cubicBezTo>
                <a:cubicBezTo>
                  <a:pt x="438" y="5886"/>
                  <a:pt x="474" y="5834"/>
                  <a:pt x="528" y="5824"/>
                </a:cubicBezTo>
                <a:cubicBezTo>
                  <a:pt x="1516" y="5650"/>
                  <a:pt x="1516" y="5650"/>
                  <a:pt x="1516" y="5650"/>
                </a:cubicBezTo>
                <a:cubicBezTo>
                  <a:pt x="594" y="5213"/>
                  <a:pt x="0" y="4277"/>
                  <a:pt x="0" y="3253"/>
                </a:cubicBezTo>
                <a:cubicBezTo>
                  <a:pt x="0" y="2828"/>
                  <a:pt x="104" y="2404"/>
                  <a:pt x="299" y="2029"/>
                </a:cubicBezTo>
                <a:cubicBezTo>
                  <a:pt x="325" y="1980"/>
                  <a:pt x="385" y="1961"/>
                  <a:pt x="434" y="1987"/>
                </a:cubicBezTo>
                <a:cubicBezTo>
                  <a:pt x="483" y="2012"/>
                  <a:pt x="502" y="2072"/>
                  <a:pt x="477" y="2121"/>
                </a:cubicBezTo>
                <a:cubicBezTo>
                  <a:pt x="296" y="2468"/>
                  <a:pt x="200" y="2860"/>
                  <a:pt x="200" y="3253"/>
                </a:cubicBezTo>
                <a:cubicBezTo>
                  <a:pt x="200" y="4191"/>
                  <a:pt x="738" y="5047"/>
                  <a:pt x="1576" y="5457"/>
                </a:cubicBezTo>
                <a:cubicBezTo>
                  <a:pt x="1286" y="4611"/>
                  <a:pt x="1286" y="4611"/>
                  <a:pt x="1286" y="4611"/>
                </a:cubicBezTo>
                <a:cubicBezTo>
                  <a:pt x="1268" y="4559"/>
                  <a:pt x="1295" y="4502"/>
                  <a:pt x="1348" y="4484"/>
                </a:cubicBezTo>
                <a:cubicBezTo>
                  <a:pt x="1400" y="4466"/>
                  <a:pt x="1457" y="4494"/>
                  <a:pt x="1475" y="4546"/>
                </a:cubicBezTo>
                <a:cubicBezTo>
                  <a:pt x="1862" y="5675"/>
                  <a:pt x="1862" y="5675"/>
                  <a:pt x="1862" y="5675"/>
                </a:cubicBezTo>
                <a:cubicBezTo>
                  <a:pt x="1872" y="5703"/>
                  <a:pt x="1869" y="5733"/>
                  <a:pt x="1854" y="5758"/>
                </a:cubicBezTo>
                <a:cubicBezTo>
                  <a:pt x="1839" y="5784"/>
                  <a:pt x="1814" y="5801"/>
                  <a:pt x="1785" y="5806"/>
                </a:cubicBezTo>
                <a:cubicBezTo>
                  <a:pt x="563" y="6021"/>
                  <a:pt x="563" y="6021"/>
                  <a:pt x="563" y="6021"/>
                </a:cubicBezTo>
                <a:cubicBezTo>
                  <a:pt x="557" y="6022"/>
                  <a:pt x="551" y="6023"/>
                  <a:pt x="545" y="6023"/>
                </a:cubicBezTo>
                <a:close/>
                <a:moveTo>
                  <a:pt x="2848" y="5898"/>
                </a:moveTo>
                <a:cubicBezTo>
                  <a:pt x="2796" y="5898"/>
                  <a:pt x="2752" y="5858"/>
                  <a:pt x="2748" y="5805"/>
                </a:cubicBezTo>
                <a:cubicBezTo>
                  <a:pt x="2744" y="5750"/>
                  <a:pt x="2785" y="5702"/>
                  <a:pt x="2840" y="5698"/>
                </a:cubicBezTo>
                <a:cubicBezTo>
                  <a:pt x="4108" y="5601"/>
                  <a:pt x="5101" y="4527"/>
                  <a:pt x="5101" y="3253"/>
                </a:cubicBezTo>
                <a:cubicBezTo>
                  <a:pt x="5101" y="3139"/>
                  <a:pt x="5094" y="3025"/>
                  <a:pt x="5078" y="2913"/>
                </a:cubicBezTo>
                <a:cubicBezTo>
                  <a:pt x="4496" y="3651"/>
                  <a:pt x="4496" y="3651"/>
                  <a:pt x="4496" y="3651"/>
                </a:cubicBezTo>
                <a:cubicBezTo>
                  <a:pt x="4462" y="3694"/>
                  <a:pt x="4399" y="3702"/>
                  <a:pt x="4355" y="3668"/>
                </a:cubicBezTo>
                <a:cubicBezTo>
                  <a:pt x="4312" y="3633"/>
                  <a:pt x="4305" y="3571"/>
                  <a:pt x="4339" y="3527"/>
                </a:cubicBezTo>
                <a:cubicBezTo>
                  <a:pt x="5068" y="2602"/>
                  <a:pt x="5068" y="2602"/>
                  <a:pt x="5068" y="2602"/>
                </a:cubicBezTo>
                <a:cubicBezTo>
                  <a:pt x="5086" y="2579"/>
                  <a:pt x="5114" y="2565"/>
                  <a:pt x="5143" y="2564"/>
                </a:cubicBezTo>
                <a:cubicBezTo>
                  <a:pt x="5172" y="2563"/>
                  <a:pt x="5201" y="2575"/>
                  <a:pt x="5221" y="2597"/>
                </a:cubicBezTo>
                <a:cubicBezTo>
                  <a:pt x="6060" y="3511"/>
                  <a:pt x="6060" y="3511"/>
                  <a:pt x="6060" y="3511"/>
                </a:cubicBezTo>
                <a:cubicBezTo>
                  <a:pt x="6098" y="3551"/>
                  <a:pt x="6095" y="3615"/>
                  <a:pt x="6054" y="3652"/>
                </a:cubicBezTo>
                <a:cubicBezTo>
                  <a:pt x="6014" y="3689"/>
                  <a:pt x="5951" y="3687"/>
                  <a:pt x="5913" y="3646"/>
                </a:cubicBezTo>
                <a:cubicBezTo>
                  <a:pt x="5286" y="2963"/>
                  <a:pt x="5286" y="2963"/>
                  <a:pt x="5286" y="2963"/>
                </a:cubicBezTo>
                <a:cubicBezTo>
                  <a:pt x="5296" y="3059"/>
                  <a:pt x="5301" y="3156"/>
                  <a:pt x="5301" y="3253"/>
                </a:cubicBezTo>
                <a:cubicBezTo>
                  <a:pt x="5301" y="3926"/>
                  <a:pt x="5049" y="4567"/>
                  <a:pt x="4592" y="5060"/>
                </a:cubicBezTo>
                <a:cubicBezTo>
                  <a:pt x="4136" y="5549"/>
                  <a:pt x="3520" y="5847"/>
                  <a:pt x="2856" y="5897"/>
                </a:cubicBezTo>
                <a:cubicBezTo>
                  <a:pt x="2853" y="5898"/>
                  <a:pt x="2850" y="5898"/>
                  <a:pt x="2848" y="5898"/>
                </a:cubicBezTo>
                <a:close/>
                <a:moveTo>
                  <a:pt x="4662" y="1783"/>
                </a:moveTo>
                <a:cubicBezTo>
                  <a:pt x="4632" y="1783"/>
                  <a:pt x="4602" y="1770"/>
                  <a:pt x="4583" y="1744"/>
                </a:cubicBezTo>
                <a:cubicBezTo>
                  <a:pt x="4115" y="1145"/>
                  <a:pt x="3410" y="801"/>
                  <a:pt x="2651" y="801"/>
                </a:cubicBezTo>
                <a:cubicBezTo>
                  <a:pt x="2159" y="801"/>
                  <a:pt x="1684" y="947"/>
                  <a:pt x="1278" y="1222"/>
                </a:cubicBezTo>
                <a:cubicBezTo>
                  <a:pt x="2276" y="1388"/>
                  <a:pt x="2276" y="1388"/>
                  <a:pt x="2276" y="1388"/>
                </a:cubicBezTo>
                <a:cubicBezTo>
                  <a:pt x="2330" y="1397"/>
                  <a:pt x="2367" y="1448"/>
                  <a:pt x="2358" y="1503"/>
                </a:cubicBezTo>
                <a:cubicBezTo>
                  <a:pt x="2349" y="1557"/>
                  <a:pt x="2297" y="1594"/>
                  <a:pt x="2243" y="1585"/>
                </a:cubicBezTo>
                <a:cubicBezTo>
                  <a:pt x="1066" y="1389"/>
                  <a:pt x="1066" y="1389"/>
                  <a:pt x="1066" y="1389"/>
                </a:cubicBezTo>
                <a:cubicBezTo>
                  <a:pt x="1037" y="1384"/>
                  <a:pt x="1011" y="1367"/>
                  <a:pt x="996" y="1342"/>
                </a:cubicBezTo>
                <a:cubicBezTo>
                  <a:pt x="981" y="1317"/>
                  <a:pt x="978" y="1286"/>
                  <a:pt x="987" y="1259"/>
                </a:cubicBezTo>
                <a:cubicBezTo>
                  <a:pt x="1380" y="81"/>
                  <a:pt x="1380" y="81"/>
                  <a:pt x="1380" y="81"/>
                </a:cubicBezTo>
                <a:cubicBezTo>
                  <a:pt x="1397" y="28"/>
                  <a:pt x="1454" y="0"/>
                  <a:pt x="1506" y="17"/>
                </a:cubicBezTo>
                <a:cubicBezTo>
                  <a:pt x="1558" y="35"/>
                  <a:pt x="1587" y="91"/>
                  <a:pt x="1569" y="144"/>
                </a:cubicBezTo>
                <a:cubicBezTo>
                  <a:pt x="1292" y="976"/>
                  <a:pt x="1292" y="976"/>
                  <a:pt x="1292" y="976"/>
                </a:cubicBezTo>
                <a:cubicBezTo>
                  <a:pt x="1702" y="730"/>
                  <a:pt x="2169" y="601"/>
                  <a:pt x="2651" y="601"/>
                </a:cubicBezTo>
                <a:cubicBezTo>
                  <a:pt x="3472" y="601"/>
                  <a:pt x="4234" y="973"/>
                  <a:pt x="4740" y="1621"/>
                </a:cubicBezTo>
                <a:cubicBezTo>
                  <a:pt x="4774" y="1665"/>
                  <a:pt x="4767" y="1728"/>
                  <a:pt x="4723" y="1762"/>
                </a:cubicBezTo>
                <a:cubicBezTo>
                  <a:pt x="4705" y="1776"/>
                  <a:pt x="4683" y="1783"/>
                  <a:pt x="4662" y="17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212336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7360" y="-2"/>
            <a:ext cx="1219935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10289852" y="424976"/>
            <a:ext cx="132916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4077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5654400" y="1255116"/>
            <a:ext cx="6537600"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34371" y="1371602"/>
            <a:ext cx="4786987" cy="3451182"/>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a:t>Master text styles</a:t>
            </a:r>
          </a:p>
          <a:p>
            <a:pPr lvl="1"/>
            <a:r>
              <a:rPr lang="en-US"/>
              <a:t>Second level</a:t>
            </a:r>
          </a:p>
          <a:p>
            <a:pPr lvl="5"/>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1185187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slide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11">
            <a:extLst>
              <a:ext uri="{FF2B5EF4-FFF2-40B4-BE49-F238E27FC236}">
                <a16:creationId xmlns:a16="http://schemas.microsoft.com/office/drawing/2014/main" id="{77836C0C-F62B-43BC-8893-AFBE0649D369}"/>
              </a:ext>
            </a:extLst>
          </p:cNvPr>
          <p:cNvSpPr>
            <a:spLocks noGrp="1"/>
          </p:cNvSpPr>
          <p:nvPr>
            <p:ph sz="quarter" idx="13" hasCustomPrompt="1"/>
          </p:nvPr>
        </p:nvSpPr>
        <p:spPr>
          <a:xfrm>
            <a:off x="434370" y="1872051"/>
            <a:ext cx="11196055" cy="4041946"/>
          </a:xfrm>
        </p:spPr>
        <p:txBody>
          <a:bodyPr/>
          <a:lstStyle>
            <a:lvl1pPr>
              <a:defRPr/>
            </a:lvl1pPr>
          </a:lstStyle>
          <a:p>
            <a:pPr lvl="0"/>
            <a:r>
              <a:rPr lang="en-AU"/>
              <a:t>Click to add text, or on the relevant icon at the centre of the placeholder to add: Table / Chart / SmartArt / Image / Media. There are 5 type styles in the template, available as List Levels. Press the Increase / Decrease button in the paragraph section of the home ribbon to move through the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64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34371" y="1371602"/>
            <a:ext cx="4786987" cy="2317896"/>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a:t>Master text styles</a:t>
            </a:r>
          </a:p>
          <a:p>
            <a:pPr lvl="1"/>
            <a:r>
              <a:rPr lang="en-US"/>
              <a:t>Second level</a:t>
            </a:r>
          </a:p>
          <a:p>
            <a:pPr lvl="5"/>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1" y="3914158"/>
            <a:ext cx="4482095"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6096000" y="1381532"/>
            <a:ext cx="5517099"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1103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7360" y="-2"/>
            <a:ext cx="1219935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10289852" y="424976"/>
            <a:ext cx="132916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5">
            <a:extLst>
              <a:ext uri="{FF2B5EF4-FFF2-40B4-BE49-F238E27FC236}">
                <a16:creationId xmlns:a16="http://schemas.microsoft.com/office/drawing/2014/main" id="{5063D3FF-AD0B-45CF-9832-7AAB8B21C239}"/>
              </a:ext>
            </a:extLst>
          </p:cNvPr>
          <p:cNvSpPr>
            <a:spLocks noEditPoints="1"/>
          </p:cNvSpPr>
          <p:nvPr userDrawn="1"/>
        </p:nvSpPr>
        <p:spPr bwMode="auto">
          <a:xfrm>
            <a:off x="6452857" y="1730111"/>
            <a:ext cx="5105544" cy="3791163"/>
          </a:xfrm>
          <a:custGeom>
            <a:avLst/>
            <a:gdLst>
              <a:gd name="T0" fmla="*/ 545 w 6098"/>
              <a:gd name="T1" fmla="*/ 6023 h 6023"/>
              <a:gd name="T2" fmla="*/ 447 w 6098"/>
              <a:gd name="T3" fmla="*/ 5940 h 6023"/>
              <a:gd name="T4" fmla="*/ 528 w 6098"/>
              <a:gd name="T5" fmla="*/ 5824 h 6023"/>
              <a:gd name="T6" fmla="*/ 1516 w 6098"/>
              <a:gd name="T7" fmla="*/ 5650 h 6023"/>
              <a:gd name="T8" fmla="*/ 0 w 6098"/>
              <a:gd name="T9" fmla="*/ 3253 h 6023"/>
              <a:gd name="T10" fmla="*/ 299 w 6098"/>
              <a:gd name="T11" fmla="*/ 2029 h 6023"/>
              <a:gd name="T12" fmla="*/ 434 w 6098"/>
              <a:gd name="T13" fmla="*/ 1987 h 6023"/>
              <a:gd name="T14" fmla="*/ 477 w 6098"/>
              <a:gd name="T15" fmla="*/ 2121 h 6023"/>
              <a:gd name="T16" fmla="*/ 200 w 6098"/>
              <a:gd name="T17" fmla="*/ 3253 h 6023"/>
              <a:gd name="T18" fmla="*/ 1576 w 6098"/>
              <a:gd name="T19" fmla="*/ 5457 h 6023"/>
              <a:gd name="T20" fmla="*/ 1286 w 6098"/>
              <a:gd name="T21" fmla="*/ 4611 h 6023"/>
              <a:gd name="T22" fmla="*/ 1348 w 6098"/>
              <a:gd name="T23" fmla="*/ 4484 h 6023"/>
              <a:gd name="T24" fmla="*/ 1475 w 6098"/>
              <a:gd name="T25" fmla="*/ 4546 h 6023"/>
              <a:gd name="T26" fmla="*/ 1862 w 6098"/>
              <a:gd name="T27" fmla="*/ 5675 h 6023"/>
              <a:gd name="T28" fmla="*/ 1854 w 6098"/>
              <a:gd name="T29" fmla="*/ 5758 h 6023"/>
              <a:gd name="T30" fmla="*/ 1785 w 6098"/>
              <a:gd name="T31" fmla="*/ 5806 h 6023"/>
              <a:gd name="T32" fmla="*/ 563 w 6098"/>
              <a:gd name="T33" fmla="*/ 6021 h 6023"/>
              <a:gd name="T34" fmla="*/ 545 w 6098"/>
              <a:gd name="T35" fmla="*/ 6023 h 6023"/>
              <a:gd name="T36" fmla="*/ 2848 w 6098"/>
              <a:gd name="T37" fmla="*/ 5898 h 6023"/>
              <a:gd name="T38" fmla="*/ 2748 w 6098"/>
              <a:gd name="T39" fmla="*/ 5805 h 6023"/>
              <a:gd name="T40" fmla="*/ 2840 w 6098"/>
              <a:gd name="T41" fmla="*/ 5698 h 6023"/>
              <a:gd name="T42" fmla="*/ 5101 w 6098"/>
              <a:gd name="T43" fmla="*/ 3253 h 6023"/>
              <a:gd name="T44" fmla="*/ 5078 w 6098"/>
              <a:gd name="T45" fmla="*/ 2913 h 6023"/>
              <a:gd name="T46" fmla="*/ 4496 w 6098"/>
              <a:gd name="T47" fmla="*/ 3651 h 6023"/>
              <a:gd name="T48" fmla="*/ 4355 w 6098"/>
              <a:gd name="T49" fmla="*/ 3668 h 6023"/>
              <a:gd name="T50" fmla="*/ 4339 w 6098"/>
              <a:gd name="T51" fmla="*/ 3527 h 6023"/>
              <a:gd name="T52" fmla="*/ 5068 w 6098"/>
              <a:gd name="T53" fmla="*/ 2602 h 6023"/>
              <a:gd name="T54" fmla="*/ 5143 w 6098"/>
              <a:gd name="T55" fmla="*/ 2564 h 6023"/>
              <a:gd name="T56" fmla="*/ 5221 w 6098"/>
              <a:gd name="T57" fmla="*/ 2597 h 6023"/>
              <a:gd name="T58" fmla="*/ 6060 w 6098"/>
              <a:gd name="T59" fmla="*/ 3511 h 6023"/>
              <a:gd name="T60" fmla="*/ 6054 w 6098"/>
              <a:gd name="T61" fmla="*/ 3652 h 6023"/>
              <a:gd name="T62" fmla="*/ 5913 w 6098"/>
              <a:gd name="T63" fmla="*/ 3646 h 6023"/>
              <a:gd name="T64" fmla="*/ 5286 w 6098"/>
              <a:gd name="T65" fmla="*/ 2963 h 6023"/>
              <a:gd name="T66" fmla="*/ 5301 w 6098"/>
              <a:gd name="T67" fmla="*/ 3253 h 6023"/>
              <a:gd name="T68" fmla="*/ 4592 w 6098"/>
              <a:gd name="T69" fmla="*/ 5060 h 6023"/>
              <a:gd name="T70" fmla="*/ 2856 w 6098"/>
              <a:gd name="T71" fmla="*/ 5897 h 6023"/>
              <a:gd name="T72" fmla="*/ 2848 w 6098"/>
              <a:gd name="T73" fmla="*/ 5898 h 6023"/>
              <a:gd name="T74" fmla="*/ 4662 w 6098"/>
              <a:gd name="T75" fmla="*/ 1783 h 6023"/>
              <a:gd name="T76" fmla="*/ 4583 w 6098"/>
              <a:gd name="T77" fmla="*/ 1744 h 6023"/>
              <a:gd name="T78" fmla="*/ 2651 w 6098"/>
              <a:gd name="T79" fmla="*/ 801 h 6023"/>
              <a:gd name="T80" fmla="*/ 1278 w 6098"/>
              <a:gd name="T81" fmla="*/ 1222 h 6023"/>
              <a:gd name="T82" fmla="*/ 2276 w 6098"/>
              <a:gd name="T83" fmla="*/ 1388 h 6023"/>
              <a:gd name="T84" fmla="*/ 2358 w 6098"/>
              <a:gd name="T85" fmla="*/ 1503 h 6023"/>
              <a:gd name="T86" fmla="*/ 2243 w 6098"/>
              <a:gd name="T87" fmla="*/ 1585 h 6023"/>
              <a:gd name="T88" fmla="*/ 1066 w 6098"/>
              <a:gd name="T89" fmla="*/ 1389 h 6023"/>
              <a:gd name="T90" fmla="*/ 996 w 6098"/>
              <a:gd name="T91" fmla="*/ 1342 h 6023"/>
              <a:gd name="T92" fmla="*/ 987 w 6098"/>
              <a:gd name="T93" fmla="*/ 1259 h 6023"/>
              <a:gd name="T94" fmla="*/ 1380 w 6098"/>
              <a:gd name="T95" fmla="*/ 81 h 6023"/>
              <a:gd name="T96" fmla="*/ 1506 w 6098"/>
              <a:gd name="T97" fmla="*/ 17 h 6023"/>
              <a:gd name="T98" fmla="*/ 1569 w 6098"/>
              <a:gd name="T99" fmla="*/ 144 h 6023"/>
              <a:gd name="T100" fmla="*/ 1292 w 6098"/>
              <a:gd name="T101" fmla="*/ 976 h 6023"/>
              <a:gd name="T102" fmla="*/ 2651 w 6098"/>
              <a:gd name="T103" fmla="*/ 601 h 6023"/>
              <a:gd name="T104" fmla="*/ 4740 w 6098"/>
              <a:gd name="T105" fmla="*/ 1621 h 6023"/>
              <a:gd name="T106" fmla="*/ 4723 w 6098"/>
              <a:gd name="T107" fmla="*/ 1762 h 6023"/>
              <a:gd name="T108" fmla="*/ 4662 w 6098"/>
              <a:gd name="T109" fmla="*/ 1783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8" h="6023">
                <a:moveTo>
                  <a:pt x="545" y="6023"/>
                </a:moveTo>
                <a:cubicBezTo>
                  <a:pt x="498" y="6023"/>
                  <a:pt x="456" y="5989"/>
                  <a:pt x="447" y="5940"/>
                </a:cubicBezTo>
                <a:cubicBezTo>
                  <a:pt x="438" y="5886"/>
                  <a:pt x="474" y="5834"/>
                  <a:pt x="528" y="5824"/>
                </a:cubicBezTo>
                <a:cubicBezTo>
                  <a:pt x="1516" y="5650"/>
                  <a:pt x="1516" y="5650"/>
                  <a:pt x="1516" y="5650"/>
                </a:cubicBezTo>
                <a:cubicBezTo>
                  <a:pt x="594" y="5213"/>
                  <a:pt x="0" y="4277"/>
                  <a:pt x="0" y="3253"/>
                </a:cubicBezTo>
                <a:cubicBezTo>
                  <a:pt x="0" y="2828"/>
                  <a:pt x="104" y="2404"/>
                  <a:pt x="299" y="2029"/>
                </a:cubicBezTo>
                <a:cubicBezTo>
                  <a:pt x="325" y="1980"/>
                  <a:pt x="385" y="1961"/>
                  <a:pt x="434" y="1987"/>
                </a:cubicBezTo>
                <a:cubicBezTo>
                  <a:pt x="483" y="2012"/>
                  <a:pt x="502" y="2072"/>
                  <a:pt x="477" y="2121"/>
                </a:cubicBezTo>
                <a:cubicBezTo>
                  <a:pt x="296" y="2468"/>
                  <a:pt x="200" y="2860"/>
                  <a:pt x="200" y="3253"/>
                </a:cubicBezTo>
                <a:cubicBezTo>
                  <a:pt x="200" y="4191"/>
                  <a:pt x="738" y="5047"/>
                  <a:pt x="1576" y="5457"/>
                </a:cubicBezTo>
                <a:cubicBezTo>
                  <a:pt x="1286" y="4611"/>
                  <a:pt x="1286" y="4611"/>
                  <a:pt x="1286" y="4611"/>
                </a:cubicBezTo>
                <a:cubicBezTo>
                  <a:pt x="1268" y="4559"/>
                  <a:pt x="1295" y="4502"/>
                  <a:pt x="1348" y="4484"/>
                </a:cubicBezTo>
                <a:cubicBezTo>
                  <a:pt x="1400" y="4466"/>
                  <a:pt x="1457" y="4494"/>
                  <a:pt x="1475" y="4546"/>
                </a:cubicBezTo>
                <a:cubicBezTo>
                  <a:pt x="1862" y="5675"/>
                  <a:pt x="1862" y="5675"/>
                  <a:pt x="1862" y="5675"/>
                </a:cubicBezTo>
                <a:cubicBezTo>
                  <a:pt x="1872" y="5703"/>
                  <a:pt x="1869" y="5733"/>
                  <a:pt x="1854" y="5758"/>
                </a:cubicBezTo>
                <a:cubicBezTo>
                  <a:pt x="1839" y="5784"/>
                  <a:pt x="1814" y="5801"/>
                  <a:pt x="1785" y="5806"/>
                </a:cubicBezTo>
                <a:cubicBezTo>
                  <a:pt x="563" y="6021"/>
                  <a:pt x="563" y="6021"/>
                  <a:pt x="563" y="6021"/>
                </a:cubicBezTo>
                <a:cubicBezTo>
                  <a:pt x="557" y="6022"/>
                  <a:pt x="551" y="6023"/>
                  <a:pt x="545" y="6023"/>
                </a:cubicBezTo>
                <a:close/>
                <a:moveTo>
                  <a:pt x="2848" y="5898"/>
                </a:moveTo>
                <a:cubicBezTo>
                  <a:pt x="2796" y="5898"/>
                  <a:pt x="2752" y="5858"/>
                  <a:pt x="2748" y="5805"/>
                </a:cubicBezTo>
                <a:cubicBezTo>
                  <a:pt x="2744" y="5750"/>
                  <a:pt x="2785" y="5702"/>
                  <a:pt x="2840" y="5698"/>
                </a:cubicBezTo>
                <a:cubicBezTo>
                  <a:pt x="4108" y="5601"/>
                  <a:pt x="5101" y="4527"/>
                  <a:pt x="5101" y="3253"/>
                </a:cubicBezTo>
                <a:cubicBezTo>
                  <a:pt x="5101" y="3139"/>
                  <a:pt x="5094" y="3025"/>
                  <a:pt x="5078" y="2913"/>
                </a:cubicBezTo>
                <a:cubicBezTo>
                  <a:pt x="4496" y="3651"/>
                  <a:pt x="4496" y="3651"/>
                  <a:pt x="4496" y="3651"/>
                </a:cubicBezTo>
                <a:cubicBezTo>
                  <a:pt x="4462" y="3694"/>
                  <a:pt x="4399" y="3702"/>
                  <a:pt x="4355" y="3668"/>
                </a:cubicBezTo>
                <a:cubicBezTo>
                  <a:pt x="4312" y="3633"/>
                  <a:pt x="4305" y="3571"/>
                  <a:pt x="4339" y="3527"/>
                </a:cubicBezTo>
                <a:cubicBezTo>
                  <a:pt x="5068" y="2602"/>
                  <a:pt x="5068" y="2602"/>
                  <a:pt x="5068" y="2602"/>
                </a:cubicBezTo>
                <a:cubicBezTo>
                  <a:pt x="5086" y="2579"/>
                  <a:pt x="5114" y="2565"/>
                  <a:pt x="5143" y="2564"/>
                </a:cubicBezTo>
                <a:cubicBezTo>
                  <a:pt x="5172" y="2563"/>
                  <a:pt x="5201" y="2575"/>
                  <a:pt x="5221" y="2597"/>
                </a:cubicBezTo>
                <a:cubicBezTo>
                  <a:pt x="6060" y="3511"/>
                  <a:pt x="6060" y="3511"/>
                  <a:pt x="6060" y="3511"/>
                </a:cubicBezTo>
                <a:cubicBezTo>
                  <a:pt x="6098" y="3551"/>
                  <a:pt x="6095" y="3615"/>
                  <a:pt x="6054" y="3652"/>
                </a:cubicBezTo>
                <a:cubicBezTo>
                  <a:pt x="6014" y="3689"/>
                  <a:pt x="5951" y="3687"/>
                  <a:pt x="5913" y="3646"/>
                </a:cubicBezTo>
                <a:cubicBezTo>
                  <a:pt x="5286" y="2963"/>
                  <a:pt x="5286" y="2963"/>
                  <a:pt x="5286" y="2963"/>
                </a:cubicBezTo>
                <a:cubicBezTo>
                  <a:pt x="5296" y="3059"/>
                  <a:pt x="5301" y="3156"/>
                  <a:pt x="5301" y="3253"/>
                </a:cubicBezTo>
                <a:cubicBezTo>
                  <a:pt x="5301" y="3926"/>
                  <a:pt x="5049" y="4567"/>
                  <a:pt x="4592" y="5060"/>
                </a:cubicBezTo>
                <a:cubicBezTo>
                  <a:pt x="4136" y="5549"/>
                  <a:pt x="3520" y="5847"/>
                  <a:pt x="2856" y="5897"/>
                </a:cubicBezTo>
                <a:cubicBezTo>
                  <a:pt x="2853" y="5898"/>
                  <a:pt x="2850" y="5898"/>
                  <a:pt x="2848" y="5898"/>
                </a:cubicBezTo>
                <a:close/>
                <a:moveTo>
                  <a:pt x="4662" y="1783"/>
                </a:moveTo>
                <a:cubicBezTo>
                  <a:pt x="4632" y="1783"/>
                  <a:pt x="4602" y="1770"/>
                  <a:pt x="4583" y="1744"/>
                </a:cubicBezTo>
                <a:cubicBezTo>
                  <a:pt x="4115" y="1145"/>
                  <a:pt x="3410" y="801"/>
                  <a:pt x="2651" y="801"/>
                </a:cubicBezTo>
                <a:cubicBezTo>
                  <a:pt x="2159" y="801"/>
                  <a:pt x="1684" y="947"/>
                  <a:pt x="1278" y="1222"/>
                </a:cubicBezTo>
                <a:cubicBezTo>
                  <a:pt x="2276" y="1388"/>
                  <a:pt x="2276" y="1388"/>
                  <a:pt x="2276" y="1388"/>
                </a:cubicBezTo>
                <a:cubicBezTo>
                  <a:pt x="2330" y="1397"/>
                  <a:pt x="2367" y="1448"/>
                  <a:pt x="2358" y="1503"/>
                </a:cubicBezTo>
                <a:cubicBezTo>
                  <a:pt x="2349" y="1557"/>
                  <a:pt x="2297" y="1594"/>
                  <a:pt x="2243" y="1585"/>
                </a:cubicBezTo>
                <a:cubicBezTo>
                  <a:pt x="1066" y="1389"/>
                  <a:pt x="1066" y="1389"/>
                  <a:pt x="1066" y="1389"/>
                </a:cubicBezTo>
                <a:cubicBezTo>
                  <a:pt x="1037" y="1384"/>
                  <a:pt x="1011" y="1367"/>
                  <a:pt x="996" y="1342"/>
                </a:cubicBezTo>
                <a:cubicBezTo>
                  <a:pt x="981" y="1317"/>
                  <a:pt x="978" y="1286"/>
                  <a:pt x="987" y="1259"/>
                </a:cubicBezTo>
                <a:cubicBezTo>
                  <a:pt x="1380" y="81"/>
                  <a:pt x="1380" y="81"/>
                  <a:pt x="1380" y="81"/>
                </a:cubicBezTo>
                <a:cubicBezTo>
                  <a:pt x="1397" y="28"/>
                  <a:pt x="1454" y="0"/>
                  <a:pt x="1506" y="17"/>
                </a:cubicBezTo>
                <a:cubicBezTo>
                  <a:pt x="1558" y="35"/>
                  <a:pt x="1587" y="91"/>
                  <a:pt x="1569" y="144"/>
                </a:cubicBezTo>
                <a:cubicBezTo>
                  <a:pt x="1292" y="976"/>
                  <a:pt x="1292" y="976"/>
                  <a:pt x="1292" y="976"/>
                </a:cubicBezTo>
                <a:cubicBezTo>
                  <a:pt x="1702" y="730"/>
                  <a:pt x="2169" y="601"/>
                  <a:pt x="2651" y="601"/>
                </a:cubicBezTo>
                <a:cubicBezTo>
                  <a:pt x="3472" y="601"/>
                  <a:pt x="4234" y="973"/>
                  <a:pt x="4740" y="1621"/>
                </a:cubicBezTo>
                <a:cubicBezTo>
                  <a:pt x="4774" y="1665"/>
                  <a:pt x="4767" y="1728"/>
                  <a:pt x="4723" y="1762"/>
                </a:cubicBezTo>
                <a:cubicBezTo>
                  <a:pt x="4705" y="1776"/>
                  <a:pt x="4683" y="1783"/>
                  <a:pt x="4662" y="17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178498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6060917" y="1371603"/>
            <a:ext cx="4786987" cy="2312579"/>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a:t>Master text styles</a:t>
            </a:r>
          </a:p>
          <a:p>
            <a:pPr lvl="1"/>
            <a:r>
              <a:rPr lang="en-US"/>
              <a:t>Second level</a:t>
            </a:r>
          </a:p>
          <a:p>
            <a:pPr lvl="5"/>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7718677" y="3914158"/>
            <a:ext cx="4482095"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443140" y="1381532"/>
            <a:ext cx="5517099"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47207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6216761" y="1466987"/>
            <a:ext cx="5975239" cy="4581011"/>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566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6216761" y="1466987"/>
            <a:ext cx="597523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EBDB8367-8AF1-4A55-AD58-4E78C67A4429}"/>
              </a:ext>
            </a:extLst>
          </p:cNvPr>
          <p:cNvSpPr>
            <a:spLocks noGrp="1"/>
          </p:cNvSpPr>
          <p:nvPr>
            <p:ph type="pic" sz="quarter" idx="16" hasCustomPrompt="1"/>
          </p:nvPr>
        </p:nvSpPr>
        <p:spPr>
          <a:xfrm>
            <a:off x="6216761" y="3831069"/>
            <a:ext cx="597523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Tree>
    <p:extLst>
      <p:ext uri="{BB962C8B-B14F-4D97-AF65-F5344CB8AC3E}">
        <p14:creationId xmlns:p14="http://schemas.microsoft.com/office/powerpoint/2010/main" val="1922427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6216760" y="1466986"/>
            <a:ext cx="597524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04FD2AD0-168B-4E57-B008-00239BB7AF4C}"/>
              </a:ext>
            </a:extLst>
          </p:cNvPr>
          <p:cNvSpPr>
            <a:spLocks noGrp="1"/>
          </p:cNvSpPr>
          <p:nvPr>
            <p:ph type="chart" sz="quarter" idx="16"/>
          </p:nvPr>
        </p:nvSpPr>
        <p:spPr>
          <a:xfrm>
            <a:off x="6579809" y="1954591"/>
            <a:ext cx="5177823" cy="3502781"/>
          </a:xfrm>
          <a:noFill/>
        </p:spPr>
        <p:txBody>
          <a:bodyPr/>
          <a:lstStyle/>
          <a:p>
            <a:r>
              <a:rPr lang="en-US"/>
              <a:t>Click icon to add chart</a:t>
            </a:r>
          </a:p>
        </p:txBody>
      </p:sp>
    </p:spTree>
    <p:extLst>
      <p:ext uri="{BB962C8B-B14F-4D97-AF65-F5344CB8AC3E}">
        <p14:creationId xmlns:p14="http://schemas.microsoft.com/office/powerpoint/2010/main" val="1030573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6216760" y="1466986"/>
            <a:ext cx="597524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434369" y="1368317"/>
            <a:ext cx="4863449"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15FB250B-9089-4E22-A889-850AE883E591}"/>
              </a:ext>
            </a:extLst>
          </p:cNvPr>
          <p:cNvSpPr>
            <a:spLocks noGrp="1"/>
          </p:cNvSpPr>
          <p:nvPr>
            <p:ph type="pic" sz="quarter" idx="16" hasCustomPrompt="1"/>
          </p:nvPr>
        </p:nvSpPr>
        <p:spPr>
          <a:xfrm>
            <a:off x="6845300" y="1973263"/>
            <a:ext cx="4766733" cy="3600450"/>
          </a:xfrm>
        </p:spPr>
        <p:txBody>
          <a:bodyPr/>
          <a:lstStyle>
            <a:lvl1pPr>
              <a:defRPr/>
            </a:lvl1pPr>
          </a:lstStyle>
          <a:p>
            <a:r>
              <a:rPr lang="en-US"/>
              <a:t>Graphic chart</a:t>
            </a:r>
          </a:p>
        </p:txBody>
      </p:sp>
    </p:spTree>
    <p:extLst>
      <p:ext uri="{BB962C8B-B14F-4D97-AF65-F5344CB8AC3E}">
        <p14:creationId xmlns:p14="http://schemas.microsoft.com/office/powerpoint/2010/main" val="3181573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whit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26F4BF-C61C-4FCD-9CCA-B520A974D90E}"/>
              </a:ext>
            </a:extLst>
          </p:cNvPr>
          <p:cNvSpPr txBox="1"/>
          <p:nvPr userDrawn="1"/>
        </p:nvSpPr>
        <p:spPr>
          <a:xfrm>
            <a:off x="452071" y="2321995"/>
            <a:ext cx="5502245" cy="784830"/>
          </a:xfrm>
          <a:prstGeom prst="rect">
            <a:avLst/>
          </a:prstGeom>
          <a:noFill/>
        </p:spPr>
        <p:txBody>
          <a:bodyPr wrap="square" rtlCol="0">
            <a:spAutoFit/>
          </a:bodyPr>
          <a:lstStyle/>
          <a:p>
            <a:r>
              <a:rPr lang="en-AU" sz="4500" b="1" cap="all" spc="-100" baseline="0">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452071" y="5742408"/>
            <a:ext cx="2398624" cy="338554"/>
          </a:xfrm>
          <a:prstGeom prst="rect">
            <a:avLst/>
          </a:prstGeom>
          <a:noFill/>
        </p:spPr>
        <p:txBody>
          <a:bodyPr wrap="square" rtlCol="0">
            <a:spAutoFit/>
          </a:bodyPr>
          <a:lstStyle/>
          <a:p>
            <a:pPr algn="l"/>
            <a:r>
              <a:rPr lang="en-US" sz="1600" b="1" spc="-20" baseline="0">
                <a:solidFill>
                  <a:schemeClr val="tx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577114" y="6189437"/>
            <a:ext cx="2039007" cy="241298"/>
            <a:chOff x="1338" y="4022"/>
            <a:chExt cx="488" cy="77"/>
          </a:xfrm>
          <a:solidFill>
            <a:schemeClr val="tx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452071" y="3148220"/>
            <a:ext cx="3493704" cy="430887"/>
          </a:xfrm>
          <a:prstGeom prst="rect">
            <a:avLst/>
          </a:prstGeom>
          <a:noFill/>
        </p:spPr>
        <p:txBody>
          <a:bodyPr wrap="square" rtlCol="0">
            <a:spAutoFit/>
          </a:bodyPr>
          <a:lstStyle/>
          <a:p>
            <a:pPr algn="l"/>
            <a:r>
              <a:rPr lang="en-US" sz="2200" b="1" spc="-60" baseline="0">
                <a:solidFill>
                  <a:schemeClr val="tx1"/>
                </a:solidFill>
              </a:rPr>
              <a:t>ANZSOG.EDU.AU</a:t>
            </a:r>
          </a:p>
        </p:txBody>
      </p:sp>
      <p:grpSp>
        <p:nvGrpSpPr>
          <p:cNvPr id="24" name="Group 23">
            <a:extLst>
              <a:ext uri="{FF2B5EF4-FFF2-40B4-BE49-F238E27FC236}">
                <a16:creationId xmlns:a16="http://schemas.microsoft.com/office/drawing/2014/main" id="{71228951-1260-486E-8ACB-AC66CAD3D1E6}"/>
              </a:ext>
            </a:extLst>
          </p:cNvPr>
          <p:cNvGrpSpPr/>
          <p:nvPr userDrawn="1"/>
        </p:nvGrpSpPr>
        <p:grpSpPr>
          <a:xfrm>
            <a:off x="10289852" y="424976"/>
            <a:ext cx="1329161" cy="161012"/>
            <a:chOff x="7036298" y="166688"/>
            <a:chExt cx="1130300" cy="182563"/>
          </a:xfrm>
          <a:solidFill>
            <a:schemeClr val="tx1"/>
          </a:solidFill>
        </p:grpSpPr>
        <p:sp>
          <p:nvSpPr>
            <p:cNvPr id="25" name="Freeform 6">
              <a:extLst>
                <a:ext uri="{FF2B5EF4-FFF2-40B4-BE49-F238E27FC236}">
                  <a16:creationId xmlns:a16="http://schemas.microsoft.com/office/drawing/2014/main" id="{B3364099-4C73-44C2-AEC0-AF7D634D8B76}"/>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7">
              <a:extLst>
                <a:ext uri="{FF2B5EF4-FFF2-40B4-BE49-F238E27FC236}">
                  <a16:creationId xmlns:a16="http://schemas.microsoft.com/office/drawing/2014/main" id="{59B958A1-B20F-47B1-899C-F76D30C7B6F4}"/>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8">
              <a:extLst>
                <a:ext uri="{FF2B5EF4-FFF2-40B4-BE49-F238E27FC236}">
                  <a16:creationId xmlns:a16="http://schemas.microsoft.com/office/drawing/2014/main" id="{6DB2EC43-8FCE-4581-876C-7EE46986E9FE}"/>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9">
              <a:extLst>
                <a:ext uri="{FF2B5EF4-FFF2-40B4-BE49-F238E27FC236}">
                  <a16:creationId xmlns:a16="http://schemas.microsoft.com/office/drawing/2014/main" id="{60A286EA-4D29-4547-A6B4-B457AB7C673A}"/>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0">
              <a:extLst>
                <a:ext uri="{FF2B5EF4-FFF2-40B4-BE49-F238E27FC236}">
                  <a16:creationId xmlns:a16="http://schemas.microsoft.com/office/drawing/2014/main" id="{E4DD6C29-C8BE-4347-BF1A-AC9300591C51}"/>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1">
              <a:extLst>
                <a:ext uri="{FF2B5EF4-FFF2-40B4-BE49-F238E27FC236}">
                  <a16:creationId xmlns:a16="http://schemas.microsoft.com/office/drawing/2014/main" id="{41618DFA-9B77-4E35-B25C-25F51DFA561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Rectangle 30">
            <a:extLst>
              <a:ext uri="{FF2B5EF4-FFF2-40B4-BE49-F238E27FC236}">
                <a16:creationId xmlns:a16="http://schemas.microsoft.com/office/drawing/2014/main" id="{C3ABB189-90F3-4DD0-8919-19F1AC06A50C}"/>
              </a:ext>
            </a:extLst>
          </p:cNvPr>
          <p:cNvSpPr/>
          <p:nvPr userDrawn="1"/>
        </p:nvSpPr>
        <p:spPr>
          <a:xfrm>
            <a:off x="544643" y="771664"/>
            <a:ext cx="11088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40153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A1DC2D-1A87-4C55-8FEF-4CADCB24E5A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A26F4BF-C61C-4FCD-9CCA-B520A974D90E}"/>
              </a:ext>
            </a:extLst>
          </p:cNvPr>
          <p:cNvSpPr txBox="1"/>
          <p:nvPr userDrawn="1"/>
        </p:nvSpPr>
        <p:spPr>
          <a:xfrm>
            <a:off x="452071" y="2321995"/>
            <a:ext cx="5502245" cy="784830"/>
          </a:xfrm>
          <a:prstGeom prst="rect">
            <a:avLst/>
          </a:prstGeom>
          <a:noFill/>
        </p:spPr>
        <p:txBody>
          <a:bodyPr wrap="square" rtlCol="0">
            <a:spAutoFit/>
          </a:bodyPr>
          <a:lstStyle/>
          <a:p>
            <a:r>
              <a:rPr lang="en-AU" sz="4500" b="1" cap="all" spc="-100" baseline="0">
                <a:solidFill>
                  <a:schemeClr val="bg1"/>
                </a:solidFill>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452071" y="5742408"/>
            <a:ext cx="2398624" cy="338554"/>
          </a:xfrm>
          <a:prstGeom prst="rect">
            <a:avLst/>
          </a:prstGeom>
          <a:noFill/>
        </p:spPr>
        <p:txBody>
          <a:bodyPr wrap="square" rtlCol="0">
            <a:spAutoFit/>
          </a:bodyPr>
          <a:lstStyle/>
          <a:p>
            <a:pPr algn="l"/>
            <a:r>
              <a:rPr lang="en-US" sz="1600" b="1" spc="-20" baseline="0">
                <a:solidFill>
                  <a:schemeClr val="bg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577114" y="6189437"/>
            <a:ext cx="2039007" cy="241298"/>
            <a:chOff x="1338" y="4022"/>
            <a:chExt cx="488" cy="77"/>
          </a:xfrm>
          <a:solidFill>
            <a:schemeClr val="bg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452071" y="3148220"/>
            <a:ext cx="3493704" cy="430887"/>
          </a:xfrm>
          <a:prstGeom prst="rect">
            <a:avLst/>
          </a:prstGeom>
          <a:noFill/>
        </p:spPr>
        <p:txBody>
          <a:bodyPr wrap="square" rtlCol="0">
            <a:spAutoFit/>
          </a:bodyPr>
          <a:lstStyle/>
          <a:p>
            <a:pPr algn="l"/>
            <a:r>
              <a:rPr lang="en-US" sz="2200" b="1" spc="-60" baseline="0">
                <a:solidFill>
                  <a:schemeClr val="bg1"/>
                </a:solidFill>
              </a:rPr>
              <a:t>ANZSOG.EDU.AU</a:t>
            </a:r>
          </a:p>
        </p:txBody>
      </p:sp>
      <p:grpSp>
        <p:nvGrpSpPr>
          <p:cNvPr id="14" name="Group 13">
            <a:extLst>
              <a:ext uri="{FF2B5EF4-FFF2-40B4-BE49-F238E27FC236}">
                <a16:creationId xmlns:a16="http://schemas.microsoft.com/office/drawing/2014/main" id="{AC322882-46A6-4450-A620-5CD26A711070}"/>
              </a:ext>
            </a:extLst>
          </p:cNvPr>
          <p:cNvGrpSpPr/>
          <p:nvPr userDrawn="1"/>
        </p:nvGrpSpPr>
        <p:grpSpPr>
          <a:xfrm>
            <a:off x="10289852" y="424976"/>
            <a:ext cx="1329161" cy="161012"/>
            <a:chOff x="7036298" y="166688"/>
            <a:chExt cx="1130300" cy="182563"/>
          </a:xfrm>
          <a:solidFill>
            <a:schemeClr val="bg1"/>
          </a:solidFill>
        </p:grpSpPr>
        <p:sp>
          <p:nvSpPr>
            <p:cNvPr id="24" name="Freeform 6">
              <a:extLst>
                <a:ext uri="{FF2B5EF4-FFF2-40B4-BE49-F238E27FC236}">
                  <a16:creationId xmlns:a16="http://schemas.microsoft.com/office/drawing/2014/main" id="{6BAA9410-1F16-48F1-8832-DD313E039E38}"/>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7">
              <a:extLst>
                <a:ext uri="{FF2B5EF4-FFF2-40B4-BE49-F238E27FC236}">
                  <a16:creationId xmlns:a16="http://schemas.microsoft.com/office/drawing/2014/main" id="{D3165D3B-081B-45BB-A21A-D2BBF02B1B99}"/>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8">
              <a:extLst>
                <a:ext uri="{FF2B5EF4-FFF2-40B4-BE49-F238E27FC236}">
                  <a16:creationId xmlns:a16="http://schemas.microsoft.com/office/drawing/2014/main" id="{7BC1F940-3F21-43A1-A4E4-3AC78FE74FAF}"/>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9">
              <a:extLst>
                <a:ext uri="{FF2B5EF4-FFF2-40B4-BE49-F238E27FC236}">
                  <a16:creationId xmlns:a16="http://schemas.microsoft.com/office/drawing/2014/main" id="{ACA5C36E-B8C4-406A-991B-DEEBA7ED073B}"/>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0">
              <a:extLst>
                <a:ext uri="{FF2B5EF4-FFF2-40B4-BE49-F238E27FC236}">
                  <a16:creationId xmlns:a16="http://schemas.microsoft.com/office/drawing/2014/main" id="{E6F9856D-3754-41CC-8B33-B6C25DDEDA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1">
              <a:extLst>
                <a:ext uri="{FF2B5EF4-FFF2-40B4-BE49-F238E27FC236}">
                  <a16:creationId xmlns:a16="http://schemas.microsoft.com/office/drawing/2014/main" id="{01DE631A-961B-4462-BCEE-7F1858601C31}"/>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Rectangle 29">
            <a:extLst>
              <a:ext uri="{FF2B5EF4-FFF2-40B4-BE49-F238E27FC236}">
                <a16:creationId xmlns:a16="http://schemas.microsoft.com/office/drawing/2014/main" id="{289885B1-48ED-46DA-90A1-FE95CF54FBC1}"/>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3887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AU"/>
              <a:t>Presentation Title. To update on all slides, select 'Insert &gt; Header &amp; Footer'</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69453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7360" y="-2"/>
            <a:ext cx="1219935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81780" y="1356853"/>
            <a:ext cx="6803923" cy="2403987"/>
          </a:xfrm>
        </p:spPr>
        <p:txBody>
          <a:bodyPr anchor="b"/>
          <a:lstStyle>
            <a:lvl1pPr algn="l">
              <a:defRPr sz="4500" b="1">
                <a:solidFill>
                  <a:schemeClr val="bg1"/>
                </a:solidFill>
              </a:defRPr>
            </a:lvl1pPr>
          </a:lstStyle>
          <a:p>
            <a:r>
              <a:rPr lang="en-US"/>
              <a:t>Click to add Presentation title</a:t>
            </a:r>
            <a:endParaRPr lang="en-GB"/>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10289852" y="424976"/>
            <a:ext cx="132916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544643" y="771664"/>
            <a:ext cx="11088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536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5654400" y="1255116"/>
            <a:ext cx="6537600"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34371" y="1371602"/>
            <a:ext cx="4786987" cy="3451182"/>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a:t>Master text styles</a:t>
            </a:r>
          </a:p>
          <a:p>
            <a:pPr lvl="1"/>
            <a:r>
              <a:rPr lang="en-US"/>
              <a:t>Second level</a:t>
            </a:r>
          </a:p>
          <a:p>
            <a:pPr lvl="5"/>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85258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slide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11">
            <a:extLst>
              <a:ext uri="{FF2B5EF4-FFF2-40B4-BE49-F238E27FC236}">
                <a16:creationId xmlns:a16="http://schemas.microsoft.com/office/drawing/2014/main" id="{77836C0C-F62B-43BC-8893-AFBE0649D369}"/>
              </a:ext>
            </a:extLst>
          </p:cNvPr>
          <p:cNvSpPr>
            <a:spLocks noGrp="1"/>
          </p:cNvSpPr>
          <p:nvPr>
            <p:ph sz="quarter" idx="13" hasCustomPrompt="1"/>
          </p:nvPr>
        </p:nvSpPr>
        <p:spPr>
          <a:xfrm>
            <a:off x="434370" y="1872051"/>
            <a:ext cx="11196055" cy="4041946"/>
          </a:xfrm>
        </p:spPr>
        <p:txBody>
          <a:bodyPr/>
          <a:lstStyle>
            <a:lvl1pPr>
              <a:defRPr/>
            </a:lvl1pPr>
          </a:lstStyle>
          <a:p>
            <a:pPr lvl="0"/>
            <a:r>
              <a:rPr lang="en-AU"/>
              <a:t>Click to add text, or on the relevant icon at the centre of the placeholder to add: Table / Chart / SmartArt / Image / Media. There are 5 type styles in the template, available as List Levels. Press the Increase / Decrease button in the paragraph section of the home ribbon to move through the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77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34371" y="1371602"/>
            <a:ext cx="4786987" cy="2317896"/>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a:t>Master text styles</a:t>
            </a:r>
          </a:p>
          <a:p>
            <a:pPr lvl="1"/>
            <a:r>
              <a:rPr lang="en-US"/>
              <a:t>Second level</a:t>
            </a:r>
          </a:p>
          <a:p>
            <a:pPr lvl="5"/>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1" y="3914158"/>
            <a:ext cx="4482095"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6096000" y="1381532"/>
            <a:ext cx="5517099"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398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6060917" y="1371603"/>
            <a:ext cx="4786987" cy="2312579"/>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a:t>Master text styles</a:t>
            </a:r>
          </a:p>
          <a:p>
            <a:pPr lvl="1"/>
            <a:r>
              <a:rPr lang="en-US"/>
              <a:t>Second level</a:t>
            </a:r>
          </a:p>
          <a:p>
            <a:pPr lvl="5"/>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7718677" y="3914158"/>
            <a:ext cx="4482095"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a:t>Click icon to add picture, if the icon is hidden behind title text, drag and drop the image form File Explorer, or click on the placeholder and select ‘Insert &gt; Picture’</a:t>
            </a:r>
            <a:endParaRPr lang="en-AU"/>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443140" y="1381532"/>
            <a:ext cx="5517099"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6615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69" y="841417"/>
            <a:ext cx="11184643" cy="918539"/>
          </a:xfrm>
          <a:prstGeom prst="rect">
            <a:avLst/>
          </a:prstGeom>
        </p:spPr>
        <p:txBody>
          <a:bodyPr vert="horz" lIns="91440" tIns="45720" rIns="91440" bIns="4572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34369" y="1872051"/>
            <a:ext cx="11196056" cy="404194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7664418" y="6175376"/>
            <a:ext cx="3327581" cy="365125"/>
          </a:xfrm>
          <a:prstGeom prst="rect">
            <a:avLst/>
          </a:prstGeom>
        </p:spPr>
        <p:txBody>
          <a:bodyPr vert="horz" lIns="91440" tIns="45720" rIns="91440" bIns="45720" rtlCol="0" anchor="ctr"/>
          <a:lstStyle>
            <a:lvl1pPr algn="r">
              <a:defRPr sz="800" b="1">
                <a:solidFill>
                  <a:schemeClr val="tx1"/>
                </a:solidFill>
              </a:defRPr>
            </a:lvl1pPr>
          </a:lstStyle>
          <a:p>
            <a:endParaRPr lang="en-GB"/>
          </a:p>
        </p:txBody>
      </p:sp>
      <p:sp>
        <p:nvSpPr>
          <p:cNvPr id="5" name="Footer Placeholder 4"/>
          <p:cNvSpPr>
            <a:spLocks noGrp="1"/>
          </p:cNvSpPr>
          <p:nvPr>
            <p:ph type="ftr" sz="quarter" idx="3"/>
          </p:nvPr>
        </p:nvSpPr>
        <p:spPr>
          <a:xfrm>
            <a:off x="434370" y="363108"/>
            <a:ext cx="5975239" cy="365125"/>
          </a:xfrm>
          <a:prstGeom prst="rect">
            <a:avLst/>
          </a:prstGeom>
        </p:spPr>
        <p:txBody>
          <a:bodyPr vert="horz" lIns="91440" tIns="45720" rIns="91440" bIns="45720" rtlCol="0" anchor="ctr"/>
          <a:lstStyle>
            <a:lvl1pPr algn="l">
              <a:defRPr sz="800" b="1">
                <a:solidFill>
                  <a:schemeClr val="tx1"/>
                </a:solidFill>
              </a:defRPr>
            </a:lvl1pPr>
          </a:lstStyle>
          <a:p>
            <a:r>
              <a:rPr lang="en-AU"/>
              <a:t>Presentation Title. To update on all slides, select 'Insert &gt; Header &amp; Footer'</a:t>
            </a:r>
            <a:endParaRPr lang="en-GB"/>
          </a:p>
        </p:txBody>
      </p:sp>
      <p:sp>
        <p:nvSpPr>
          <p:cNvPr id="6" name="Slide Number Placeholder 5"/>
          <p:cNvSpPr>
            <a:spLocks noGrp="1"/>
          </p:cNvSpPr>
          <p:nvPr>
            <p:ph type="sldNum" sz="quarter" idx="4"/>
          </p:nvPr>
        </p:nvSpPr>
        <p:spPr>
          <a:xfrm>
            <a:off x="10992000" y="6175376"/>
            <a:ext cx="638425" cy="365125"/>
          </a:xfrm>
          <a:prstGeom prst="rect">
            <a:avLst/>
          </a:prstGeom>
        </p:spPr>
        <p:txBody>
          <a:bodyPr vert="horz" lIns="91440" tIns="45720" rIns="0" bIns="45720" rtlCol="0" anchor="ctr"/>
          <a:lstStyle>
            <a:lvl1pPr algn="r">
              <a:defRPr sz="800" b="1">
                <a:solidFill>
                  <a:schemeClr val="tx1"/>
                </a:solidFill>
              </a:defRPr>
            </a:lvl1pPr>
          </a:lstStyle>
          <a:p>
            <a:fld id="{F5AEA0E0-5CC6-4BD0-905C-A0021E419432}" type="slidenum">
              <a:rPr lang="en-GB" smtClean="0"/>
              <a:pPr/>
              <a:t>‹#›</a:t>
            </a:fld>
            <a:endParaRPr lang="en-GB"/>
          </a:p>
        </p:txBody>
      </p:sp>
      <p:grpSp>
        <p:nvGrpSpPr>
          <p:cNvPr id="20" name="Group 19">
            <a:extLst>
              <a:ext uri="{FF2B5EF4-FFF2-40B4-BE49-F238E27FC236}">
                <a16:creationId xmlns:a16="http://schemas.microsoft.com/office/drawing/2014/main" id="{E3911AE2-55C6-4997-A9F2-05809000C621}"/>
              </a:ext>
            </a:extLst>
          </p:cNvPr>
          <p:cNvGrpSpPr/>
          <p:nvPr/>
        </p:nvGrpSpPr>
        <p:grpSpPr>
          <a:xfrm>
            <a:off x="10435771" y="424975"/>
            <a:ext cx="1183242" cy="184195"/>
            <a:chOff x="7036298" y="166688"/>
            <a:chExt cx="1130300" cy="182563"/>
          </a:xfrm>
          <a:solidFill>
            <a:schemeClr val="tx1"/>
          </a:solidFill>
        </p:grpSpPr>
        <p:sp>
          <p:nvSpPr>
            <p:cNvPr id="14" name="Freeform 6">
              <a:extLst>
                <a:ext uri="{FF2B5EF4-FFF2-40B4-BE49-F238E27FC236}">
                  <a16:creationId xmlns:a16="http://schemas.microsoft.com/office/drawing/2014/main" id="{5820A2A2-E309-49DE-B5A6-D35F6969327E}"/>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80EC85A7-6C54-475D-977A-89D1713B593E}"/>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A30D4DDA-BC32-4D8D-97B4-A79C834412EB}"/>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512E9D4D-77E9-4C3B-B526-FFB425CA3111}"/>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C344AD38-E0B6-4376-AD3E-7A4F23F9A1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1">
              <a:extLst>
                <a:ext uri="{FF2B5EF4-FFF2-40B4-BE49-F238E27FC236}">
                  <a16:creationId xmlns:a16="http://schemas.microsoft.com/office/drawing/2014/main" id="{22BBBA1D-5B39-41EC-8637-CBD38C628C2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6676BB9A-AC19-42C1-A8A7-EE41E7176495}"/>
              </a:ext>
            </a:extLst>
          </p:cNvPr>
          <p:cNvSpPr txBox="1"/>
          <p:nvPr/>
        </p:nvSpPr>
        <p:spPr>
          <a:xfrm>
            <a:off x="434369" y="6357937"/>
            <a:ext cx="2398624" cy="215444"/>
          </a:xfrm>
          <a:prstGeom prst="rect">
            <a:avLst/>
          </a:prstGeom>
          <a:noFill/>
        </p:spPr>
        <p:txBody>
          <a:bodyPr wrap="square" rtlCol="0">
            <a:spAutoFit/>
          </a:bodyPr>
          <a:lstStyle/>
          <a:p>
            <a:pPr algn="r"/>
            <a:r>
              <a:rPr lang="en-US" sz="800" b="1">
                <a:solidFill>
                  <a:schemeClr val="tx1"/>
                </a:solidFill>
              </a:rPr>
              <a:t>ANZSOG.EDU.AU        @ANZSOG</a:t>
            </a:r>
          </a:p>
        </p:txBody>
      </p:sp>
      <p:sp>
        <p:nvSpPr>
          <p:cNvPr id="25" name="Rectangle 24">
            <a:extLst>
              <a:ext uri="{FF2B5EF4-FFF2-40B4-BE49-F238E27FC236}">
                <a16:creationId xmlns:a16="http://schemas.microsoft.com/office/drawing/2014/main" id="{6597B249-8087-45A0-86FE-EAD593B060BE}"/>
              </a:ext>
            </a:extLst>
          </p:cNvPr>
          <p:cNvSpPr/>
          <p:nvPr/>
        </p:nvSpPr>
        <p:spPr>
          <a:xfrm>
            <a:off x="544643" y="771664"/>
            <a:ext cx="11088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14">
            <a:extLst>
              <a:ext uri="{FF2B5EF4-FFF2-40B4-BE49-F238E27FC236}">
                <a16:creationId xmlns:a16="http://schemas.microsoft.com/office/drawing/2014/main" id="{E708EC11-3E07-4491-BC36-0F9FE3676B78}"/>
              </a:ext>
            </a:extLst>
          </p:cNvPr>
          <p:cNvGrpSpPr>
            <a:grpSpLocks noChangeAspect="1"/>
          </p:cNvGrpSpPr>
          <p:nvPr/>
        </p:nvGrpSpPr>
        <p:grpSpPr bwMode="auto">
          <a:xfrm>
            <a:off x="2832100" y="6384952"/>
            <a:ext cx="1032933" cy="122238"/>
            <a:chOff x="1338" y="4022"/>
            <a:chExt cx="488" cy="77"/>
          </a:xfrm>
        </p:grpSpPr>
        <p:sp>
          <p:nvSpPr>
            <p:cNvPr id="28" name="Freeform 15">
              <a:extLst>
                <a:ext uri="{FF2B5EF4-FFF2-40B4-BE49-F238E27FC236}">
                  <a16:creationId xmlns:a16="http://schemas.microsoft.com/office/drawing/2014/main" id="{BF0D8501-B06E-4189-8E8A-75BDB11FF50E}"/>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a:extLst>
                <a:ext uri="{FF2B5EF4-FFF2-40B4-BE49-F238E27FC236}">
                  <a16:creationId xmlns:a16="http://schemas.microsoft.com/office/drawing/2014/main" id="{911777D6-FC42-40BA-B2EF-5934D00C2E76}"/>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a:extLst>
                <a:ext uri="{FF2B5EF4-FFF2-40B4-BE49-F238E27FC236}">
                  <a16:creationId xmlns:a16="http://schemas.microsoft.com/office/drawing/2014/main" id="{942B76C5-9771-44C0-AE7D-5546AD3136D9}"/>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a:extLst>
                <a:ext uri="{FF2B5EF4-FFF2-40B4-BE49-F238E27FC236}">
                  <a16:creationId xmlns:a16="http://schemas.microsoft.com/office/drawing/2014/main" id="{DCECCC76-9BA0-4CF2-B719-71A678606780}"/>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a:extLst>
                <a:ext uri="{FF2B5EF4-FFF2-40B4-BE49-F238E27FC236}">
                  <a16:creationId xmlns:a16="http://schemas.microsoft.com/office/drawing/2014/main" id="{F099990B-2D01-4122-B0D9-A7D39A84B9C7}"/>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a:extLst>
                <a:ext uri="{FF2B5EF4-FFF2-40B4-BE49-F238E27FC236}">
                  <a16:creationId xmlns:a16="http://schemas.microsoft.com/office/drawing/2014/main" id="{6442B81F-3DC8-44EF-A527-B3E37D5843B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728582140"/>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sldNum="0" hdr="0" dt="0"/>
  <p:txStyles>
    <p:title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p:titleStyle>
    <p:body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65E87-D95D-4EAB-81BC-D29D31F83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97E893-520B-40E7-BEB8-B6B491D70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C0FD10-D597-4CAC-868B-D51D7F1AE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05FE-EED0-4094-B5EA-397DE1D57812}" type="datetimeFigureOut">
              <a:rPr lang="en-GB" smtClean="0"/>
              <a:t>01/04/2022</a:t>
            </a:fld>
            <a:endParaRPr lang="en-GB"/>
          </a:p>
        </p:txBody>
      </p:sp>
      <p:sp>
        <p:nvSpPr>
          <p:cNvPr id="5" name="Footer Placeholder 4">
            <a:extLst>
              <a:ext uri="{FF2B5EF4-FFF2-40B4-BE49-F238E27FC236}">
                <a16:creationId xmlns:a16="http://schemas.microsoft.com/office/drawing/2014/main" id="{62840ACA-A1AA-4952-A0C9-322C14FAA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E6C80-37C9-4195-885F-BCCAA21AB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F0428-DA74-4448-A2E9-F31DD34CC9D4}" type="slidenum">
              <a:rPr lang="en-GB" smtClean="0"/>
              <a:t>‹#›</a:t>
            </a:fld>
            <a:endParaRPr lang="en-GB"/>
          </a:p>
        </p:txBody>
      </p:sp>
    </p:spTree>
    <p:extLst>
      <p:ext uri="{BB962C8B-B14F-4D97-AF65-F5344CB8AC3E}">
        <p14:creationId xmlns:p14="http://schemas.microsoft.com/office/powerpoint/2010/main" val="37696803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69" y="841417"/>
            <a:ext cx="11184643" cy="918539"/>
          </a:xfrm>
          <a:prstGeom prst="rect">
            <a:avLst/>
          </a:prstGeom>
        </p:spPr>
        <p:txBody>
          <a:bodyPr vert="horz" lIns="91440" tIns="45720" rIns="91440" bIns="4572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34369" y="1872051"/>
            <a:ext cx="11196056" cy="404194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Date Placeholder 3"/>
          <p:cNvSpPr>
            <a:spLocks noGrp="1"/>
          </p:cNvSpPr>
          <p:nvPr>
            <p:ph type="dt" sz="half" idx="2"/>
          </p:nvPr>
        </p:nvSpPr>
        <p:spPr>
          <a:xfrm>
            <a:off x="7664418" y="6175376"/>
            <a:ext cx="3327581" cy="365125"/>
          </a:xfrm>
          <a:prstGeom prst="rect">
            <a:avLst/>
          </a:prstGeom>
        </p:spPr>
        <p:txBody>
          <a:bodyPr vert="horz" lIns="91440" tIns="45720" rIns="91440" bIns="45720" rtlCol="0" anchor="ctr"/>
          <a:lstStyle>
            <a:lvl1pPr algn="r">
              <a:defRPr sz="800" b="1">
                <a:solidFill>
                  <a:schemeClr val="tx1"/>
                </a:solidFill>
              </a:defRPr>
            </a:lvl1pPr>
          </a:lstStyle>
          <a:p>
            <a:endParaRPr lang="en-GB"/>
          </a:p>
        </p:txBody>
      </p:sp>
      <p:sp>
        <p:nvSpPr>
          <p:cNvPr id="5" name="Footer Placeholder 4"/>
          <p:cNvSpPr>
            <a:spLocks noGrp="1"/>
          </p:cNvSpPr>
          <p:nvPr>
            <p:ph type="ftr" sz="quarter" idx="3"/>
          </p:nvPr>
        </p:nvSpPr>
        <p:spPr>
          <a:xfrm>
            <a:off x="434370" y="363108"/>
            <a:ext cx="5975239" cy="365125"/>
          </a:xfrm>
          <a:prstGeom prst="rect">
            <a:avLst/>
          </a:prstGeom>
        </p:spPr>
        <p:txBody>
          <a:bodyPr vert="horz" lIns="91440" tIns="45720" rIns="91440" bIns="45720" rtlCol="0" anchor="ctr"/>
          <a:lstStyle>
            <a:lvl1pPr algn="l">
              <a:defRPr sz="800" b="1">
                <a:solidFill>
                  <a:schemeClr val="tx1"/>
                </a:solidFill>
              </a:defRPr>
            </a:lvl1pPr>
          </a:lstStyle>
          <a:p>
            <a:r>
              <a:rPr lang="en-AU"/>
              <a:t>Presentation Title. To update on all slides, select 'Insert &gt; Header &amp; Footer'</a:t>
            </a:r>
            <a:endParaRPr lang="en-GB"/>
          </a:p>
        </p:txBody>
      </p:sp>
      <p:sp>
        <p:nvSpPr>
          <p:cNvPr id="6" name="Slide Number Placeholder 5"/>
          <p:cNvSpPr>
            <a:spLocks noGrp="1"/>
          </p:cNvSpPr>
          <p:nvPr>
            <p:ph type="sldNum" sz="quarter" idx="4"/>
          </p:nvPr>
        </p:nvSpPr>
        <p:spPr>
          <a:xfrm>
            <a:off x="10992000" y="6175376"/>
            <a:ext cx="638425" cy="365125"/>
          </a:xfrm>
          <a:prstGeom prst="rect">
            <a:avLst/>
          </a:prstGeom>
        </p:spPr>
        <p:txBody>
          <a:bodyPr vert="horz" lIns="91440" tIns="45720" rIns="0" bIns="45720" rtlCol="0" anchor="ctr"/>
          <a:lstStyle>
            <a:lvl1pPr algn="r">
              <a:defRPr sz="800" b="1">
                <a:solidFill>
                  <a:schemeClr val="tx1"/>
                </a:solidFill>
              </a:defRPr>
            </a:lvl1pPr>
          </a:lstStyle>
          <a:p>
            <a:fld id="{F5AEA0E0-5CC6-4BD0-905C-A0021E419432}" type="slidenum">
              <a:rPr lang="en-GB" smtClean="0"/>
              <a:pPr/>
              <a:t>‹#›</a:t>
            </a:fld>
            <a:endParaRPr lang="en-GB"/>
          </a:p>
        </p:txBody>
      </p:sp>
      <p:grpSp>
        <p:nvGrpSpPr>
          <p:cNvPr id="20" name="Group 19">
            <a:extLst>
              <a:ext uri="{FF2B5EF4-FFF2-40B4-BE49-F238E27FC236}">
                <a16:creationId xmlns:a16="http://schemas.microsoft.com/office/drawing/2014/main" id="{E3911AE2-55C6-4997-A9F2-05809000C621}"/>
              </a:ext>
            </a:extLst>
          </p:cNvPr>
          <p:cNvGrpSpPr/>
          <p:nvPr/>
        </p:nvGrpSpPr>
        <p:grpSpPr>
          <a:xfrm>
            <a:off x="10289852" y="424976"/>
            <a:ext cx="1329161" cy="161012"/>
            <a:chOff x="7036298" y="166688"/>
            <a:chExt cx="1130300" cy="182563"/>
          </a:xfrm>
          <a:solidFill>
            <a:schemeClr val="tx1"/>
          </a:solidFill>
        </p:grpSpPr>
        <p:sp>
          <p:nvSpPr>
            <p:cNvPr id="14" name="Freeform 6">
              <a:extLst>
                <a:ext uri="{FF2B5EF4-FFF2-40B4-BE49-F238E27FC236}">
                  <a16:creationId xmlns:a16="http://schemas.microsoft.com/office/drawing/2014/main" id="{5820A2A2-E309-49DE-B5A6-D35F6969327E}"/>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80EC85A7-6C54-475D-977A-89D1713B593E}"/>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A30D4DDA-BC32-4D8D-97B4-A79C834412EB}"/>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512E9D4D-77E9-4C3B-B526-FFB425CA3111}"/>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C344AD38-E0B6-4376-AD3E-7A4F23F9A1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1">
              <a:extLst>
                <a:ext uri="{FF2B5EF4-FFF2-40B4-BE49-F238E27FC236}">
                  <a16:creationId xmlns:a16="http://schemas.microsoft.com/office/drawing/2014/main" id="{22BBBA1D-5B39-41EC-8637-CBD38C628C2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6676BB9A-AC19-42C1-A8A7-EE41E7176495}"/>
              </a:ext>
            </a:extLst>
          </p:cNvPr>
          <p:cNvSpPr txBox="1"/>
          <p:nvPr/>
        </p:nvSpPr>
        <p:spPr>
          <a:xfrm>
            <a:off x="434369" y="6357937"/>
            <a:ext cx="2398624" cy="215444"/>
          </a:xfrm>
          <a:prstGeom prst="rect">
            <a:avLst/>
          </a:prstGeom>
          <a:noFill/>
        </p:spPr>
        <p:txBody>
          <a:bodyPr wrap="square" rtlCol="0">
            <a:spAutoFit/>
          </a:bodyPr>
          <a:lstStyle/>
          <a:p>
            <a:pPr algn="r"/>
            <a:r>
              <a:rPr lang="en-US" sz="800" b="1">
                <a:solidFill>
                  <a:schemeClr val="tx1"/>
                </a:solidFill>
              </a:rPr>
              <a:t>ANZSOG.EDU.AU        @ANZSOG</a:t>
            </a:r>
          </a:p>
        </p:txBody>
      </p:sp>
      <p:sp>
        <p:nvSpPr>
          <p:cNvPr id="25" name="Rectangle 24">
            <a:extLst>
              <a:ext uri="{FF2B5EF4-FFF2-40B4-BE49-F238E27FC236}">
                <a16:creationId xmlns:a16="http://schemas.microsoft.com/office/drawing/2014/main" id="{6597B249-8087-45A0-86FE-EAD593B060BE}"/>
              </a:ext>
            </a:extLst>
          </p:cNvPr>
          <p:cNvSpPr/>
          <p:nvPr/>
        </p:nvSpPr>
        <p:spPr>
          <a:xfrm>
            <a:off x="544643" y="771664"/>
            <a:ext cx="11088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14">
            <a:extLst>
              <a:ext uri="{FF2B5EF4-FFF2-40B4-BE49-F238E27FC236}">
                <a16:creationId xmlns:a16="http://schemas.microsoft.com/office/drawing/2014/main" id="{E708EC11-3E07-4491-BC36-0F9FE3676B78}"/>
              </a:ext>
            </a:extLst>
          </p:cNvPr>
          <p:cNvGrpSpPr>
            <a:grpSpLocks noChangeAspect="1"/>
          </p:cNvGrpSpPr>
          <p:nvPr/>
        </p:nvGrpSpPr>
        <p:grpSpPr bwMode="auto">
          <a:xfrm>
            <a:off x="2832100" y="6384952"/>
            <a:ext cx="1032933" cy="122238"/>
            <a:chOff x="1338" y="4022"/>
            <a:chExt cx="488" cy="77"/>
          </a:xfrm>
        </p:grpSpPr>
        <p:sp>
          <p:nvSpPr>
            <p:cNvPr id="28" name="Freeform 15">
              <a:extLst>
                <a:ext uri="{FF2B5EF4-FFF2-40B4-BE49-F238E27FC236}">
                  <a16:creationId xmlns:a16="http://schemas.microsoft.com/office/drawing/2014/main" id="{BF0D8501-B06E-4189-8E8A-75BDB11FF50E}"/>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a:extLst>
                <a:ext uri="{FF2B5EF4-FFF2-40B4-BE49-F238E27FC236}">
                  <a16:creationId xmlns:a16="http://schemas.microsoft.com/office/drawing/2014/main" id="{911777D6-FC42-40BA-B2EF-5934D00C2E76}"/>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a:extLst>
                <a:ext uri="{FF2B5EF4-FFF2-40B4-BE49-F238E27FC236}">
                  <a16:creationId xmlns:a16="http://schemas.microsoft.com/office/drawing/2014/main" id="{942B76C5-9771-44C0-AE7D-5546AD3136D9}"/>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a:extLst>
                <a:ext uri="{FF2B5EF4-FFF2-40B4-BE49-F238E27FC236}">
                  <a16:creationId xmlns:a16="http://schemas.microsoft.com/office/drawing/2014/main" id="{DCECCC76-9BA0-4CF2-B719-71A678606780}"/>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a:extLst>
                <a:ext uri="{FF2B5EF4-FFF2-40B4-BE49-F238E27FC236}">
                  <a16:creationId xmlns:a16="http://schemas.microsoft.com/office/drawing/2014/main" id="{F099990B-2D01-4122-B0D9-A7D39A84B9C7}"/>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a:extLst>
                <a:ext uri="{FF2B5EF4-FFF2-40B4-BE49-F238E27FC236}">
                  <a16:creationId xmlns:a16="http://schemas.microsoft.com/office/drawing/2014/main" id="{6442B81F-3DC8-44EF-A527-B3E37D5843B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421666866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hf sldNum="0" hdr="0" dt="0"/>
  <p:txStyles>
    <p:title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p:titleStyle>
    <p:body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hyperlink" Target="https://dpmc.govt.nz/our-programmes/policy-project" TargetMode="External"/><Relationship Id="rId3" Type="http://schemas.openxmlformats.org/officeDocument/2006/relationships/image" Target="../media/image7.png"/><Relationship Id="rId7" Type="http://schemas.openxmlformats.org/officeDocument/2006/relationships/hyperlink" Target="https://www.anzsog.edu.au/resource-library/news-media/research-insights-building-strategic-policy-capability-for-the-sa-education-department"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hyperlink" Target="https://assets.education.govt.nz/public/Future-education-/Summary-Establishing-Te-Mahau-within-Te-Tahuhu-o-te-Matauranga-16-06-21.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hyperlink" Target="https://dpmc.govt.nz/our-programmes/policy-project/progress-and-performance"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anzsog.edu.au/preview-documents/research-output/5695-anzsog-strategic-policy-model-case-study-building-strategic-policy-capability/fil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dpmc.govt.nz/our-programmes/policy-project/policy-improvement-frameworks/policy-skills" TargetMode="External"/><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301145-583A-482F-B8DF-3CA0D1992695}"/>
              </a:ext>
            </a:extLst>
          </p:cNvPr>
          <p:cNvPicPr>
            <a:picLocks noChangeAspect="1"/>
          </p:cNvPicPr>
          <p:nvPr/>
        </p:nvPicPr>
        <p:blipFill>
          <a:blip r:embed="rId2"/>
          <a:stretch>
            <a:fillRect/>
          </a:stretch>
        </p:blipFill>
        <p:spPr>
          <a:xfrm>
            <a:off x="0" y="32617"/>
            <a:ext cx="7477180" cy="1428760"/>
          </a:xfrm>
          <a:prstGeom prst="rect">
            <a:avLst/>
          </a:prstGeom>
        </p:spPr>
      </p:pic>
      <p:pic>
        <p:nvPicPr>
          <p:cNvPr id="10" name="Picture 9">
            <a:extLst>
              <a:ext uri="{FF2B5EF4-FFF2-40B4-BE49-F238E27FC236}">
                <a16:creationId xmlns:a16="http://schemas.microsoft.com/office/drawing/2014/main" id="{8066CEB0-46DA-44AF-AF44-55220DF0FBA8}"/>
              </a:ext>
            </a:extLst>
          </p:cNvPr>
          <p:cNvPicPr>
            <a:picLocks noChangeAspect="1"/>
          </p:cNvPicPr>
          <p:nvPr/>
        </p:nvPicPr>
        <p:blipFill>
          <a:blip r:embed="rId3"/>
          <a:stretch>
            <a:fillRect/>
          </a:stretch>
        </p:blipFill>
        <p:spPr>
          <a:xfrm>
            <a:off x="159561" y="5292435"/>
            <a:ext cx="1906682" cy="1532947"/>
          </a:xfrm>
          <a:prstGeom prst="rect">
            <a:avLst/>
          </a:prstGeom>
        </p:spPr>
      </p:pic>
      <p:sp>
        <p:nvSpPr>
          <p:cNvPr id="13" name="TextBox 12">
            <a:extLst>
              <a:ext uri="{FF2B5EF4-FFF2-40B4-BE49-F238E27FC236}">
                <a16:creationId xmlns:a16="http://schemas.microsoft.com/office/drawing/2014/main" id="{DC42E814-9FB1-4182-90E3-1BAAB903710C}"/>
              </a:ext>
            </a:extLst>
          </p:cNvPr>
          <p:cNvSpPr txBox="1"/>
          <p:nvPr/>
        </p:nvSpPr>
        <p:spPr>
          <a:xfrm>
            <a:off x="4038600" y="2136338"/>
            <a:ext cx="7148945" cy="2585323"/>
          </a:xfrm>
          <a:prstGeom prst="rect">
            <a:avLst/>
          </a:prstGeom>
          <a:noFill/>
        </p:spPr>
        <p:txBody>
          <a:bodyPr wrap="square">
            <a:spAutoFit/>
          </a:bodyPr>
          <a:lstStyle/>
          <a:p>
            <a:r>
              <a:rPr lang="en-GB" sz="5400">
                <a:solidFill>
                  <a:schemeClr val="bg1"/>
                </a:solidFill>
                <a:effectLst/>
                <a:latin typeface="Domus" panose="00000500000000000000" pitchFamily="50" charset="0"/>
                <a:ea typeface="Calibri" panose="020F0502020204030204" pitchFamily="34" charset="0"/>
              </a:rPr>
              <a:t>Building policy capability – an infrastructure approach</a:t>
            </a:r>
            <a:endParaRPr lang="en-GB" sz="5400">
              <a:solidFill>
                <a:schemeClr val="bg1"/>
              </a:solidFill>
              <a:latin typeface="Domus" panose="00000500000000000000" pitchFamily="50" charset="0"/>
            </a:endParaRPr>
          </a:p>
        </p:txBody>
      </p:sp>
    </p:spTree>
    <p:extLst>
      <p:ext uri="{BB962C8B-B14F-4D97-AF65-F5344CB8AC3E}">
        <p14:creationId xmlns:p14="http://schemas.microsoft.com/office/powerpoint/2010/main" val="4221922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BED38F29-725A-4671-A016-91F194C339E8}"/>
              </a:ext>
            </a:extLst>
          </p:cNvPr>
          <p:cNvGraphicFramePr>
            <a:graphicFrameLocks noGrp="1"/>
          </p:cNvGraphicFramePr>
          <p:nvPr>
            <p:extLst>
              <p:ext uri="{D42A27DB-BD31-4B8C-83A1-F6EECF244321}">
                <p14:modId xmlns:p14="http://schemas.microsoft.com/office/powerpoint/2010/main" val="1842105486"/>
              </p:ext>
            </p:extLst>
          </p:nvPr>
        </p:nvGraphicFramePr>
        <p:xfrm>
          <a:off x="528484" y="1425677"/>
          <a:ext cx="11120336" cy="342823"/>
        </p:xfrm>
        <a:graphic>
          <a:graphicData uri="http://schemas.openxmlformats.org/drawingml/2006/table">
            <a:tbl>
              <a:tblPr firstRow="1" bandRow="1">
                <a:tableStyleId>{5C22544A-7EE6-4342-B048-85BDC9FD1C3A}</a:tableStyleId>
              </a:tblPr>
              <a:tblGrid>
                <a:gridCol w="11120336">
                  <a:extLst>
                    <a:ext uri="{9D8B030D-6E8A-4147-A177-3AD203B41FA5}">
                      <a16:colId xmlns:a16="http://schemas.microsoft.com/office/drawing/2014/main" val="3184116382"/>
                    </a:ext>
                  </a:extLst>
                </a:gridCol>
              </a:tblGrid>
              <a:tr h="342823">
                <a:tc>
                  <a:txBody>
                    <a:bodyPr/>
                    <a:lstStyle/>
                    <a:p>
                      <a:endParaRPr lang="en-GB"/>
                    </a:p>
                  </a:txBody>
                  <a:tcPr>
                    <a:solidFill>
                      <a:schemeClr val="tx2">
                        <a:lumMod val="20000"/>
                        <a:lumOff val="80000"/>
                      </a:schemeClr>
                    </a:solidFill>
                  </a:tcPr>
                </a:tc>
                <a:extLst>
                  <a:ext uri="{0D108BD9-81ED-4DB2-BD59-A6C34878D82A}">
                    <a16:rowId xmlns:a16="http://schemas.microsoft.com/office/drawing/2014/main" val="2147647605"/>
                  </a:ext>
                </a:extLst>
              </a:tr>
            </a:tbl>
          </a:graphicData>
        </a:graphic>
      </p:graphicFrame>
      <p:sp>
        <p:nvSpPr>
          <p:cNvPr id="2" name="Title 1">
            <a:extLst>
              <a:ext uri="{FF2B5EF4-FFF2-40B4-BE49-F238E27FC236}">
                <a16:creationId xmlns:a16="http://schemas.microsoft.com/office/drawing/2014/main" id="{A91AC0F3-BA84-4C51-8A2C-BBA4D2CF5113}"/>
              </a:ext>
            </a:extLst>
          </p:cNvPr>
          <p:cNvSpPr>
            <a:spLocks noGrp="1"/>
          </p:cNvSpPr>
          <p:nvPr>
            <p:ph type="title"/>
          </p:nvPr>
        </p:nvSpPr>
        <p:spPr>
          <a:xfrm>
            <a:off x="434369" y="841417"/>
            <a:ext cx="11184643" cy="522416"/>
          </a:xfrm>
        </p:spPr>
        <p:txBody>
          <a:bodyPr/>
          <a:lstStyle/>
          <a:p>
            <a:r>
              <a:rPr lang="en-AU"/>
              <a:t>Theme 3: catalysing change and making it stick</a:t>
            </a:r>
            <a:endParaRPr lang="en-GB"/>
          </a:p>
        </p:txBody>
      </p:sp>
      <p:sp>
        <p:nvSpPr>
          <p:cNvPr id="3" name="Content Placeholder 2">
            <a:extLst>
              <a:ext uri="{FF2B5EF4-FFF2-40B4-BE49-F238E27FC236}">
                <a16:creationId xmlns:a16="http://schemas.microsoft.com/office/drawing/2014/main" id="{DCB4A4B6-8D04-46B6-8E44-2F715EB8B230}"/>
              </a:ext>
            </a:extLst>
          </p:cNvPr>
          <p:cNvSpPr>
            <a:spLocks noGrp="1"/>
          </p:cNvSpPr>
          <p:nvPr>
            <p:ph idx="1"/>
          </p:nvPr>
        </p:nvSpPr>
        <p:spPr>
          <a:xfrm>
            <a:off x="555616" y="1425155"/>
            <a:ext cx="8081390" cy="4892837"/>
          </a:xfrm>
        </p:spPr>
        <p:txBody>
          <a:bodyPr vert="horz" lIns="91440" tIns="45720" rIns="91440" bIns="45720" rtlCol="0" anchor="t">
            <a:noAutofit/>
          </a:bodyPr>
          <a:lstStyle/>
          <a:p>
            <a:r>
              <a:rPr lang="en-GB" b="1">
                <a:effectLst/>
                <a:latin typeface="Calibri"/>
                <a:ea typeface="Calibri" panose="020F0502020204030204" pitchFamily="34" charset="0"/>
                <a:cs typeface="Arial"/>
              </a:rPr>
              <a:t>How do we get there? What are the critical success factors for a successful change process?</a:t>
            </a:r>
          </a:p>
          <a:p>
            <a:r>
              <a:rPr lang="en-GB" sz="1200">
                <a:latin typeface="Arial"/>
                <a:cs typeface="Calibri"/>
              </a:rPr>
              <a:t>Participants shared their insights about how to catalyse and maintain an improvement programme. All agreed that connecting-up the pieces of the policy improvement puzzle is important for sustainable reform. Improvement initiatives that are mutually reinforcing add up to more significant and longer-lasting change. </a:t>
            </a:r>
          </a:p>
          <a:p>
            <a:pPr lvl="0" fontAlgn="base">
              <a:lnSpc>
                <a:spcPct val="110000"/>
              </a:lnSpc>
            </a:pPr>
            <a:r>
              <a:rPr lang="en-GB" sz="1200" b="1">
                <a:latin typeface="Arial" panose="020B0604020202020204" pitchFamily="34" charset="0"/>
                <a:ea typeface="Calibri" panose="020F0502020204030204" pitchFamily="34" charset="0"/>
                <a:cs typeface="Arial" panose="020B0604020202020204" pitchFamily="34" charset="0"/>
              </a:rPr>
              <a:t>Mutually reinforcing initiatives drive transformative change</a:t>
            </a:r>
          </a:p>
          <a:p>
            <a:pPr marL="285750" lvl="0" indent="-285750" fontAlgn="base">
              <a:lnSpc>
                <a:spcPct val="110000"/>
              </a:lnSpc>
              <a:spcBef>
                <a:spcPts val="300"/>
              </a:spcBef>
              <a:buFont typeface="Arial" panose="020B0604020202020204" pitchFamily="34" charset="0"/>
              <a:buChar char="•"/>
            </a:pPr>
            <a:r>
              <a:rPr lang="en-GB" sz="1100">
                <a:latin typeface="Arial" panose="020B0604020202020204" pitchFamily="34" charset="0"/>
                <a:ea typeface="Calibri" panose="020F0502020204030204" pitchFamily="34" charset="0"/>
                <a:cs typeface="Arial" panose="020B0604020202020204" pitchFamily="34" charset="0"/>
              </a:rPr>
              <a:t>An incremental approach is useful, but we need to ‘set ourselves up’ with a policy capability approach where the initiatives are mutually reinforcing and part of a deliberate change process This needs “</a:t>
            </a:r>
            <a:r>
              <a:rPr lang="en-GB" sz="1100" i="1">
                <a:latin typeface="Arial" panose="020B0604020202020204" pitchFamily="34" charset="0"/>
                <a:ea typeface="Calibri" panose="020F0502020204030204" pitchFamily="34" charset="0"/>
                <a:cs typeface="Arial" panose="020B0604020202020204" pitchFamily="34" charset="0"/>
              </a:rPr>
              <a:t>all the elements aligned and moving in the same direction”</a:t>
            </a:r>
            <a:r>
              <a:rPr lang="en-GB" sz="1100">
                <a:latin typeface="Arial" panose="020B0604020202020204" pitchFamily="34" charset="0"/>
                <a:ea typeface="Calibri" panose="020F0502020204030204" pitchFamily="34" charset="0"/>
                <a:cs typeface="Arial" panose="020B0604020202020204" pitchFamily="34" charset="0"/>
              </a:rPr>
              <a:t>: professional development and training, career trajectories, organisational structures and processes, and supporting management and leadership. </a:t>
            </a:r>
            <a:r>
              <a:rPr lang="en-GB" sz="1100" i="1">
                <a:cs typeface="Calibri"/>
              </a:rPr>
              <a:t>“You need all of these things firing at once”.</a:t>
            </a:r>
            <a:endParaRPr lang="en-GB" sz="1100">
              <a:latin typeface="Arial" panose="020B0604020202020204" pitchFamily="34" charset="0"/>
              <a:ea typeface="Calibri" panose="020F0502020204030204" pitchFamily="34" charset="0"/>
              <a:cs typeface="Arial" panose="020B0604020202020204" pitchFamily="34" charset="0"/>
            </a:endParaRPr>
          </a:p>
          <a:p>
            <a:r>
              <a:rPr lang="en-GB" sz="1200" b="1">
                <a:latin typeface="Arial" panose="020B0604020202020204" pitchFamily="34" charset="0"/>
                <a:ea typeface="Calibri" panose="020F0502020204030204" pitchFamily="34" charset="0"/>
                <a:cs typeface="Arial" panose="020B0604020202020204" pitchFamily="34" charset="0"/>
              </a:rPr>
              <a:t>A deliberate operating model?</a:t>
            </a: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An agency’s operating model - its ways of working - can often be implicit: “</a:t>
            </a:r>
            <a:r>
              <a:rPr lang="en-GB" sz="1100" i="1">
                <a:latin typeface="Arial" panose="020B0604020202020204" pitchFamily="34" charset="0"/>
                <a:cs typeface="Arial" panose="020B0604020202020204" pitchFamily="34" charset="0"/>
              </a:rPr>
              <a:t>Not thinking you have an operating model is an operating model!” </a:t>
            </a:r>
            <a:r>
              <a:rPr lang="en-GB" sz="1100">
                <a:latin typeface="Arial" panose="020B0604020202020204" pitchFamily="34" charset="0"/>
                <a:cs typeface="Arial" panose="020B0604020202020204" pitchFamily="34" charset="0"/>
              </a:rPr>
              <a:t>Being explicit about how to manage the change process and how you will work with others is important. W</a:t>
            </a:r>
            <a:r>
              <a:rPr lang="en-GB" sz="1100">
                <a:latin typeface="Arial" panose="020B0604020202020204" pitchFamily="34" charset="0"/>
                <a:ea typeface="Calibri" panose="020F0502020204030204" pitchFamily="34" charset="0"/>
                <a:cs typeface="Arial" panose="020B0604020202020204" pitchFamily="34" charset="0"/>
              </a:rPr>
              <a:t>e can learn from each other about successful operating models or ‘what works’ for ensuring change is catalysed, supported and sticks.</a:t>
            </a:r>
            <a:endParaRPr lang="en-GB" sz="1100">
              <a:latin typeface="Arial" panose="020B0604020202020204" pitchFamily="34" charset="0"/>
              <a:cs typeface="Arial" panose="020B0604020202020204" pitchFamily="34" charset="0"/>
            </a:endParaRPr>
          </a:p>
          <a:p>
            <a:pPr fontAlgn="base">
              <a:lnSpc>
                <a:spcPct val="110000"/>
              </a:lnSpc>
              <a:spcBef>
                <a:spcPts val="500"/>
              </a:spcBef>
              <a:spcAft>
                <a:spcPts val="300"/>
              </a:spcAft>
            </a:pPr>
            <a:r>
              <a:rPr lang="en-GB" sz="1200" b="1">
                <a:effectLst/>
                <a:latin typeface="Arial" panose="020B0604020202020204" pitchFamily="34" charset="0"/>
                <a:ea typeface="Calibri" panose="020F0502020204030204" pitchFamily="34" charset="0"/>
                <a:cs typeface="Arial" panose="020B0604020202020204" pitchFamily="34" charset="0"/>
              </a:rPr>
              <a:t>Collaboration and </a:t>
            </a:r>
            <a:r>
              <a:rPr lang="en-GB" sz="1200" b="1">
                <a:latin typeface="Arial" panose="020B0604020202020204" pitchFamily="34" charset="0"/>
                <a:ea typeface="Calibri" panose="020F0502020204030204" pitchFamily="34" charset="0"/>
                <a:cs typeface="Arial" panose="020B0604020202020204" pitchFamily="34" charset="0"/>
              </a:rPr>
              <a:t>stakeholders – building relationship capital and “</a:t>
            </a:r>
            <a:r>
              <a:rPr lang="en-GB" sz="1200" b="1" i="1">
                <a:latin typeface="Arial" panose="020B0604020202020204" pitchFamily="34" charset="0"/>
                <a:ea typeface="Calibri" panose="020F0502020204030204" pitchFamily="34" charset="0"/>
                <a:cs typeface="Arial" panose="020B0604020202020204" pitchFamily="34" charset="0"/>
              </a:rPr>
              <a:t>coalitions of the willing”</a:t>
            </a:r>
          </a:p>
          <a:p>
            <a:pPr marL="342900" indent="-342900">
              <a:lnSpc>
                <a:spcPct val="110000"/>
              </a:lnSpc>
              <a:spcBef>
                <a:spcPts val="500"/>
              </a:spcBef>
              <a:spcAft>
                <a:spcPts val="300"/>
              </a:spcAft>
              <a:buFont typeface="Symbol" panose="05050102010706020507" pitchFamily="18" charset="2"/>
              <a:buChar char=""/>
            </a:pPr>
            <a:r>
              <a:rPr lang="en-GB" sz="1100">
                <a:latin typeface="Arial" panose="020B0604020202020204" pitchFamily="34" charset="0"/>
                <a:cs typeface="Arial" panose="020B0604020202020204" pitchFamily="34" charset="0"/>
              </a:rPr>
              <a:t>It is important to think about who is involved in designing and leading new ways of working and what are the key roles and relationships that need to be built and maintained. This means asking, </a:t>
            </a:r>
            <a:r>
              <a:rPr lang="en-GB" sz="1100" i="1">
                <a:latin typeface="Arial" panose="020B0604020202020204" pitchFamily="34" charset="0"/>
                <a:cs typeface="Arial" panose="020B0604020202020204" pitchFamily="34" charset="0"/>
              </a:rPr>
              <a:t>“Who do we want to work with?”, </a:t>
            </a:r>
            <a:r>
              <a:rPr lang="en-GB" sz="1100">
                <a:latin typeface="Arial" panose="020B0604020202020204" pitchFamily="34" charset="0"/>
                <a:cs typeface="Arial" panose="020B0604020202020204" pitchFamily="34" charset="0"/>
              </a:rPr>
              <a:t>identifying committed leaders and ‘fellow travellers’, and developing a targeted engagement strategy. It means building </a:t>
            </a:r>
            <a:r>
              <a:rPr lang="en-GB" sz="1100" i="1">
                <a:latin typeface="Arial" panose="020B0604020202020204" pitchFamily="34" charset="0"/>
                <a:cs typeface="Arial" panose="020B0604020202020204" pitchFamily="34" charset="0"/>
              </a:rPr>
              <a:t>“coalitions of the willing”</a:t>
            </a:r>
            <a:r>
              <a:rPr lang="en-GB" sz="1100">
                <a:latin typeface="Arial" panose="020B0604020202020204" pitchFamily="34" charset="0"/>
                <a:cs typeface="Arial" panose="020B0604020202020204" pitchFamily="34" charset="0"/>
              </a:rPr>
              <a:t>. It also means checking in with stakeholders to ensure the direction of travel is still valid and making headway. </a:t>
            </a:r>
          </a:p>
          <a:p>
            <a:pPr marL="342900" indent="-342900">
              <a:lnSpc>
                <a:spcPct val="110000"/>
              </a:lnSpc>
              <a:spcBef>
                <a:spcPts val="500"/>
              </a:spcBef>
              <a:spcAft>
                <a:spcPts val="300"/>
              </a:spcAft>
              <a:buFont typeface="Symbol" panose="05050102010706020507" pitchFamily="18" charset="2"/>
              <a:buChar char=""/>
            </a:pPr>
            <a:r>
              <a:rPr lang="en-GB" sz="1100">
                <a:latin typeface="Arial" panose="020B0604020202020204" pitchFamily="34" charset="0"/>
                <a:cs typeface="Arial" panose="020B0604020202020204" pitchFamily="34" charset="0"/>
              </a:rPr>
              <a:t>‘Top-down’ approaches are less successful than collaborative change processes. </a:t>
            </a:r>
          </a:p>
          <a:p>
            <a:pPr marL="342900" indent="-342900">
              <a:lnSpc>
                <a:spcPct val="110000"/>
              </a:lnSpc>
              <a:spcBef>
                <a:spcPts val="500"/>
              </a:spcBef>
              <a:spcAft>
                <a:spcPts val="300"/>
              </a:spcAft>
              <a:buFont typeface="Symbol" panose="05050102010706020507" pitchFamily="18" charset="2"/>
              <a:buChar char=""/>
            </a:pPr>
            <a:endParaRPr lang="en-GB" sz="1100">
              <a:latin typeface="Arial" panose="020B0604020202020204" pitchFamily="34" charset="0"/>
              <a:cs typeface="Arial" panose="020B0604020202020204" pitchFamily="34" charset="0"/>
            </a:endParaRPr>
          </a:p>
          <a:p>
            <a:pPr marL="342900" indent="-342900">
              <a:lnSpc>
                <a:spcPct val="110000"/>
              </a:lnSpc>
              <a:spcBef>
                <a:spcPts val="500"/>
              </a:spcBef>
              <a:spcAft>
                <a:spcPts val="300"/>
              </a:spcAft>
              <a:buFont typeface="Symbol" panose="05050102010706020507" pitchFamily="18" charset="2"/>
              <a:buChar char=""/>
            </a:pPr>
            <a:endParaRPr lang="en-GB" sz="1100">
              <a:latin typeface="Arial" panose="020B0604020202020204" pitchFamily="34" charset="0"/>
              <a:cs typeface="Arial" panose="020B0604020202020204" pitchFamily="34" charset="0"/>
            </a:endParaRPr>
          </a:p>
          <a:p>
            <a:pPr lvl="0">
              <a:lnSpc>
                <a:spcPct val="110000"/>
              </a:lnSpc>
              <a:spcBef>
                <a:spcPts val="500"/>
              </a:spcBef>
              <a:spcAft>
                <a:spcPts val="300"/>
              </a:spcAft>
            </a:pPr>
            <a:endParaRPr lang="en-GB" sz="1100">
              <a:latin typeface="Arial" panose="020B0604020202020204" pitchFamily="34" charset="0"/>
              <a:cs typeface="Arial" panose="020B0604020202020204" pitchFamily="34" charset="0"/>
            </a:endParaRPr>
          </a:p>
        </p:txBody>
      </p:sp>
      <p:sp>
        <p:nvSpPr>
          <p:cNvPr id="6" name="Footer Placeholder 1">
            <a:extLst>
              <a:ext uri="{FF2B5EF4-FFF2-40B4-BE49-F238E27FC236}">
                <a16:creationId xmlns:a16="http://schemas.microsoft.com/office/drawing/2014/main" id="{805B40EE-9E8C-4B9C-BB1B-529B32590EC9}"/>
              </a:ext>
            </a:extLst>
          </p:cNvPr>
          <p:cNvSpPr>
            <a:spLocks noGrp="1"/>
          </p:cNvSpPr>
          <p:nvPr>
            <p:ph type="ftr" sz="quarter" idx="11"/>
          </p:nvPr>
        </p:nvSpPr>
        <p:spPr>
          <a:xfrm>
            <a:off x="490355" y="597532"/>
            <a:ext cx="1879622" cy="182563"/>
          </a:xfrm>
        </p:spPr>
        <p:txBody>
          <a:bodyPr/>
          <a:lstStyle/>
          <a:p>
            <a:r>
              <a:rPr lang="en-AU"/>
              <a:t>Building Policy Capability</a:t>
            </a:r>
            <a:endParaRPr lang="en-GB"/>
          </a:p>
          <a:p>
            <a:pPr algn="l"/>
            <a:endParaRPr lang="en-US" b="1" i="0" cap="all">
              <a:solidFill>
                <a:srgbClr val="000000"/>
              </a:solidFill>
              <a:effectLst/>
              <a:latin typeface="Domus SmBd"/>
            </a:endParaRPr>
          </a:p>
        </p:txBody>
      </p:sp>
      <p:pic>
        <p:nvPicPr>
          <p:cNvPr id="7" name="Graphic 6" descr="Collision with solid fill">
            <a:extLst>
              <a:ext uri="{FF2B5EF4-FFF2-40B4-BE49-F238E27FC236}">
                <a16:creationId xmlns:a16="http://schemas.microsoft.com/office/drawing/2014/main" id="{5ADB5136-DC81-4510-8718-E634AB2CC8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7181" y="1984973"/>
            <a:ext cx="914400" cy="914400"/>
          </a:xfrm>
          <a:prstGeom prst="rect">
            <a:avLst/>
          </a:prstGeom>
        </p:spPr>
      </p:pic>
      <p:pic>
        <p:nvPicPr>
          <p:cNvPr id="8" name="Graphic 7" descr="Collision with solid fill">
            <a:extLst>
              <a:ext uri="{FF2B5EF4-FFF2-40B4-BE49-F238E27FC236}">
                <a16:creationId xmlns:a16="http://schemas.microsoft.com/office/drawing/2014/main" id="{C2F7A7CF-4604-407A-B52F-25D588B11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4381" y="2671646"/>
            <a:ext cx="914400" cy="914400"/>
          </a:xfrm>
          <a:prstGeom prst="rect">
            <a:avLst/>
          </a:prstGeom>
        </p:spPr>
      </p:pic>
      <p:pic>
        <p:nvPicPr>
          <p:cNvPr id="9" name="Graphic 8" descr="Collision with solid fill">
            <a:extLst>
              <a:ext uri="{FF2B5EF4-FFF2-40B4-BE49-F238E27FC236}">
                <a16:creationId xmlns:a16="http://schemas.microsoft.com/office/drawing/2014/main" id="{ED11D6D5-FAA6-403F-84D7-6721EE8AEA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7153" y="3414373"/>
            <a:ext cx="914400" cy="914400"/>
          </a:xfrm>
          <a:prstGeom prst="rect">
            <a:avLst/>
          </a:prstGeom>
        </p:spPr>
      </p:pic>
      <p:pic>
        <p:nvPicPr>
          <p:cNvPr id="12" name="Graphic 11" descr="Connections with solid fill">
            <a:extLst>
              <a:ext uri="{FF2B5EF4-FFF2-40B4-BE49-F238E27FC236}">
                <a16:creationId xmlns:a16="http://schemas.microsoft.com/office/drawing/2014/main" id="{3C186B07-2D4E-4F05-976E-D42908027D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09981" y="4489192"/>
            <a:ext cx="914400" cy="914400"/>
          </a:xfrm>
          <a:prstGeom prst="rect">
            <a:avLst/>
          </a:prstGeom>
        </p:spPr>
      </p:pic>
    </p:spTree>
    <p:extLst>
      <p:ext uri="{BB962C8B-B14F-4D97-AF65-F5344CB8AC3E}">
        <p14:creationId xmlns:p14="http://schemas.microsoft.com/office/powerpoint/2010/main" val="235547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CDFA0-A27E-4B44-8B31-06144A1DDBD0}"/>
              </a:ext>
            </a:extLst>
          </p:cNvPr>
          <p:cNvSpPr>
            <a:spLocks noGrp="1"/>
          </p:cNvSpPr>
          <p:nvPr>
            <p:ph idx="1"/>
          </p:nvPr>
        </p:nvSpPr>
        <p:spPr>
          <a:xfrm>
            <a:off x="490355" y="1539324"/>
            <a:ext cx="6978754" cy="2908192"/>
          </a:xfrm>
        </p:spPr>
        <p:txBody>
          <a:bodyPr vert="horz" lIns="91440" tIns="45720" rIns="91440" bIns="45720" rtlCol="0" anchor="t">
            <a:noAutofit/>
          </a:bodyPr>
          <a:lstStyle/>
          <a:p>
            <a:r>
              <a:rPr lang="en-GB" sz="1200" b="1">
                <a:cs typeface="Arial"/>
              </a:rPr>
              <a:t>Encourage review and constructive challenge to derive ‘lessons learned’.</a:t>
            </a:r>
          </a:p>
          <a:p>
            <a:pPr marL="285750" indent="-285750">
              <a:buFont typeface="Arial" panose="020B0604020202020204" pitchFamily="34" charset="0"/>
              <a:buChar char="•"/>
            </a:pPr>
            <a:r>
              <a:rPr lang="en-GB" sz="1100">
                <a:cs typeface="Arial"/>
              </a:rPr>
              <a:t>the leadership team should support a process of regularly questioning how things are going and build those insights into ongoing improvement initiatives</a:t>
            </a:r>
            <a:r>
              <a:rPr lang="en-GB" sz="1100" i="1">
                <a:cs typeface="Arial"/>
              </a:rPr>
              <a:t>. “Keep plugging away at what worked and what didn’t”.</a:t>
            </a:r>
          </a:p>
          <a:p>
            <a:pPr marL="285750" indent="-285750">
              <a:buFont typeface="Arial" panose="020B0604020202020204" pitchFamily="34" charset="0"/>
              <a:buChar char="•"/>
            </a:pPr>
            <a:r>
              <a:rPr lang="en-GB" sz="1100">
                <a:cs typeface="Arial"/>
              </a:rPr>
              <a:t>Engaging external analysis or review can be useful for providing an ‘arm's length’ perspective. This </a:t>
            </a:r>
            <a:r>
              <a:rPr lang="en-GB" sz="1100" i="1">
                <a:cs typeface="Arial"/>
              </a:rPr>
              <a:t>“can yield a justification for change by helping make explicit what is sometimes assumed or obscured” </a:t>
            </a:r>
            <a:r>
              <a:rPr lang="en-GB" sz="1100">
                <a:cs typeface="Arial"/>
              </a:rPr>
              <a:t>by internal staff who can sometimes be too close to the action or wedded to particular initiatives. Beware of groupthink.</a:t>
            </a:r>
          </a:p>
          <a:p>
            <a:pPr>
              <a:lnSpc>
                <a:spcPct val="110000"/>
              </a:lnSpc>
              <a:spcBef>
                <a:spcPts val="500"/>
              </a:spcBef>
              <a:spcAft>
                <a:spcPts val="300"/>
              </a:spcAft>
            </a:pPr>
            <a:r>
              <a:rPr lang="en-GB" sz="1200" b="1">
                <a:latin typeface="Arial" panose="020B0604020202020204" pitchFamily="34" charset="0"/>
                <a:cs typeface="Arial" panose="020B0604020202020204" pitchFamily="34" charset="0"/>
              </a:rPr>
              <a:t>Leadership needs to sponsor, champion and enable purposeful change</a:t>
            </a:r>
          </a:p>
          <a:p>
            <a:pPr marL="342900" indent="-342900">
              <a:lnSpc>
                <a:spcPct val="110000"/>
              </a:lnSpc>
              <a:spcBef>
                <a:spcPts val="500"/>
              </a:spcBef>
              <a:spcAft>
                <a:spcPts val="300"/>
              </a:spcAft>
              <a:buFont typeface="Symbol" panose="05050102010706020507" pitchFamily="18" charset="2"/>
              <a:buChar char=""/>
            </a:pPr>
            <a:r>
              <a:rPr lang="en-GB" sz="1100">
                <a:cs typeface="Arial"/>
              </a:rPr>
              <a:t>Building a clear sense of purpose and direction through continuous and joined up discussion is vital. This can require the leadership group to convene regularly (one participant suggested </a:t>
            </a:r>
            <a:r>
              <a:rPr lang="en-GB" sz="1100" i="1">
                <a:cs typeface="Arial"/>
              </a:rPr>
              <a:t>daily </a:t>
            </a:r>
            <a:r>
              <a:rPr lang="en-GB" sz="1100">
                <a:cs typeface="Arial"/>
              </a:rPr>
              <a:t>check-ins)</a:t>
            </a:r>
            <a:r>
              <a:rPr lang="en-GB" sz="1100" i="1">
                <a:cs typeface="Arial"/>
              </a:rPr>
              <a:t> </a:t>
            </a:r>
            <a:r>
              <a:rPr lang="en-GB" sz="1100">
                <a:cs typeface="Arial"/>
              </a:rPr>
              <a:t>to discuss process and progress.</a:t>
            </a:r>
          </a:p>
          <a:p>
            <a:pPr marL="342900" indent="-342900">
              <a:lnSpc>
                <a:spcPct val="110000"/>
              </a:lnSpc>
              <a:spcBef>
                <a:spcPts val="500"/>
              </a:spcBef>
              <a:spcAft>
                <a:spcPts val="300"/>
              </a:spcAft>
              <a:buFont typeface="Symbol" panose="05050102010706020507" pitchFamily="18" charset="2"/>
              <a:buChar char=""/>
            </a:pPr>
            <a:r>
              <a:rPr lang="en-GB" sz="1100">
                <a:cs typeface="Arial"/>
              </a:rPr>
              <a:t>“</a:t>
            </a:r>
            <a:r>
              <a:rPr lang="en-GB" sz="1100" i="1">
                <a:cs typeface="Arial"/>
              </a:rPr>
              <a:t>Leadership needs to be present and connected at all levels to build intra and inter agency knowledge.”</a:t>
            </a:r>
          </a:p>
          <a:p>
            <a:pPr marL="342900" indent="-342900">
              <a:lnSpc>
                <a:spcPct val="110000"/>
              </a:lnSpc>
              <a:spcBef>
                <a:spcPts val="500"/>
              </a:spcBef>
              <a:spcAft>
                <a:spcPts val="300"/>
              </a:spcAft>
              <a:buFont typeface="Symbol" panose="05050102010706020507" pitchFamily="18" charset="2"/>
              <a:buChar char=""/>
            </a:pPr>
            <a:endParaRPr lang="en-GB" sz="1100">
              <a:cs typeface="Arial"/>
            </a:endParaRPr>
          </a:p>
        </p:txBody>
      </p:sp>
      <p:sp>
        <p:nvSpPr>
          <p:cNvPr id="5" name="Footer Placeholder 1">
            <a:extLst>
              <a:ext uri="{FF2B5EF4-FFF2-40B4-BE49-F238E27FC236}">
                <a16:creationId xmlns:a16="http://schemas.microsoft.com/office/drawing/2014/main" id="{6831A36B-53A5-4318-8E88-FE7847EF34D6}"/>
              </a:ext>
            </a:extLst>
          </p:cNvPr>
          <p:cNvSpPr>
            <a:spLocks noGrp="1"/>
          </p:cNvSpPr>
          <p:nvPr>
            <p:ph type="ftr" sz="quarter" idx="11"/>
          </p:nvPr>
        </p:nvSpPr>
        <p:spPr>
          <a:xfrm>
            <a:off x="490355" y="597532"/>
            <a:ext cx="1879622" cy="182563"/>
          </a:xfrm>
        </p:spPr>
        <p:txBody>
          <a:bodyPr/>
          <a:lstStyle/>
          <a:p>
            <a:r>
              <a:rPr lang="en-AU"/>
              <a:t>Building Policy Capability</a:t>
            </a:r>
            <a:endParaRPr lang="en-GB"/>
          </a:p>
          <a:p>
            <a:pPr algn="l"/>
            <a:endParaRPr lang="en-US" b="1" i="0" cap="all">
              <a:solidFill>
                <a:srgbClr val="000000"/>
              </a:solidFill>
              <a:effectLst/>
              <a:latin typeface="Domus SmBd"/>
            </a:endParaRPr>
          </a:p>
        </p:txBody>
      </p:sp>
      <p:sp>
        <p:nvSpPr>
          <p:cNvPr id="4" name="Title 1">
            <a:extLst>
              <a:ext uri="{FF2B5EF4-FFF2-40B4-BE49-F238E27FC236}">
                <a16:creationId xmlns:a16="http://schemas.microsoft.com/office/drawing/2014/main" id="{B3334B95-55DF-4542-AE50-E28CE3EBB6D0}"/>
              </a:ext>
            </a:extLst>
          </p:cNvPr>
          <p:cNvSpPr>
            <a:spLocks noGrp="1"/>
          </p:cNvSpPr>
          <p:nvPr>
            <p:ph type="title"/>
          </p:nvPr>
        </p:nvSpPr>
        <p:spPr>
          <a:xfrm>
            <a:off x="434369" y="841417"/>
            <a:ext cx="11184643" cy="522416"/>
          </a:xfrm>
        </p:spPr>
        <p:txBody>
          <a:bodyPr/>
          <a:lstStyle/>
          <a:p>
            <a:r>
              <a:rPr lang="en-AU"/>
              <a:t>Theme 3: catalysing change and making it stick </a:t>
            </a:r>
            <a:r>
              <a:rPr lang="en-AU" sz="1200"/>
              <a:t>(continued)</a:t>
            </a:r>
            <a:endParaRPr lang="en-GB" sz="1200"/>
          </a:p>
        </p:txBody>
      </p:sp>
      <p:pic>
        <p:nvPicPr>
          <p:cNvPr id="8" name="Graphic 7" descr="Good Inventory outline">
            <a:extLst>
              <a:ext uri="{FF2B5EF4-FFF2-40B4-BE49-F238E27FC236}">
                <a16:creationId xmlns:a16="http://schemas.microsoft.com/office/drawing/2014/main" id="{C141B044-ABA2-4A98-B085-E6916D6A83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7291" y="3075915"/>
            <a:ext cx="914400" cy="914400"/>
          </a:xfrm>
          <a:prstGeom prst="rect">
            <a:avLst/>
          </a:prstGeom>
        </p:spPr>
      </p:pic>
      <p:pic>
        <p:nvPicPr>
          <p:cNvPr id="10" name="Graphic 9" descr="Circles with arrows outline">
            <a:extLst>
              <a:ext uri="{FF2B5EF4-FFF2-40B4-BE49-F238E27FC236}">
                <a16:creationId xmlns:a16="http://schemas.microsoft.com/office/drawing/2014/main" id="{587EA108-403C-4331-9208-AB05AB8296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5279" y="3533115"/>
            <a:ext cx="914400" cy="914400"/>
          </a:xfrm>
          <a:prstGeom prst="rect">
            <a:avLst/>
          </a:prstGeom>
        </p:spPr>
      </p:pic>
      <p:pic>
        <p:nvPicPr>
          <p:cNvPr id="12" name="Graphic 11" descr="Help with solid fill">
            <a:extLst>
              <a:ext uri="{FF2B5EF4-FFF2-40B4-BE49-F238E27FC236}">
                <a16:creationId xmlns:a16="http://schemas.microsoft.com/office/drawing/2014/main" id="{CCCA2C66-E23B-4C73-84B7-C37970F57E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8079" y="1849169"/>
            <a:ext cx="914400" cy="914400"/>
          </a:xfrm>
          <a:prstGeom prst="rect">
            <a:avLst/>
          </a:prstGeom>
        </p:spPr>
      </p:pic>
      <p:pic>
        <p:nvPicPr>
          <p:cNvPr id="14" name="Graphic 13" descr="Checklist outline">
            <a:extLst>
              <a:ext uri="{FF2B5EF4-FFF2-40B4-BE49-F238E27FC236}">
                <a16:creationId xmlns:a16="http://schemas.microsoft.com/office/drawing/2014/main" id="{EE41B1BF-961A-4BCC-9085-AE252901ED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2685" y="2405958"/>
            <a:ext cx="914400" cy="914400"/>
          </a:xfrm>
          <a:prstGeom prst="rect">
            <a:avLst/>
          </a:prstGeom>
        </p:spPr>
      </p:pic>
      <p:sp>
        <p:nvSpPr>
          <p:cNvPr id="15" name="TextBox 14">
            <a:extLst>
              <a:ext uri="{FF2B5EF4-FFF2-40B4-BE49-F238E27FC236}">
                <a16:creationId xmlns:a16="http://schemas.microsoft.com/office/drawing/2014/main" id="{8DAEB7FD-822C-4DDE-9A61-2AFEA9E59C44}"/>
              </a:ext>
            </a:extLst>
          </p:cNvPr>
          <p:cNvSpPr txBox="1"/>
          <p:nvPr/>
        </p:nvSpPr>
        <p:spPr>
          <a:xfrm>
            <a:off x="4690891" y="4479757"/>
            <a:ext cx="3757188" cy="1477328"/>
          </a:xfrm>
          <a:prstGeom prst="rect">
            <a:avLst/>
          </a:prstGeom>
          <a:noFill/>
        </p:spPr>
        <p:txBody>
          <a:bodyPr wrap="square" rtlCol="0">
            <a:spAutoFit/>
          </a:bodyPr>
          <a:lstStyle/>
          <a:p>
            <a:r>
              <a:rPr lang="en-GB"/>
              <a:t>…</a:t>
            </a:r>
            <a:r>
              <a:rPr lang="en-GB" i="1">
                <a:cs typeface="Arial"/>
              </a:rPr>
              <a:t> “If senior leaders don’t take this seriously.... accountability and enthusiasm [for change] is compromised”.</a:t>
            </a:r>
            <a:endParaRPr lang="en-GB">
              <a:cs typeface="Arial"/>
            </a:endParaRPr>
          </a:p>
          <a:p>
            <a:endParaRPr lang="en-GB"/>
          </a:p>
        </p:txBody>
      </p:sp>
    </p:spTree>
    <p:extLst>
      <p:ext uri="{BB962C8B-B14F-4D97-AF65-F5344CB8AC3E}">
        <p14:creationId xmlns:p14="http://schemas.microsoft.com/office/powerpoint/2010/main" val="364978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1F2B-1074-494E-A896-3BD7B70B0290}"/>
              </a:ext>
            </a:extLst>
          </p:cNvPr>
          <p:cNvSpPr>
            <a:spLocks noGrp="1"/>
          </p:cNvSpPr>
          <p:nvPr>
            <p:ph type="title"/>
          </p:nvPr>
        </p:nvSpPr>
        <p:spPr>
          <a:xfrm>
            <a:off x="517002" y="935113"/>
            <a:ext cx="11184643" cy="469038"/>
          </a:xfrm>
        </p:spPr>
        <p:txBody>
          <a:bodyPr/>
          <a:lstStyle/>
          <a:p>
            <a:r>
              <a:rPr lang="en-AU"/>
              <a:t>Reflections: Insights and lessons to share</a:t>
            </a:r>
            <a:endParaRPr lang="en-GB"/>
          </a:p>
        </p:txBody>
      </p:sp>
      <p:sp>
        <p:nvSpPr>
          <p:cNvPr id="3" name="Content Placeholder 2">
            <a:extLst>
              <a:ext uri="{FF2B5EF4-FFF2-40B4-BE49-F238E27FC236}">
                <a16:creationId xmlns:a16="http://schemas.microsoft.com/office/drawing/2014/main" id="{9FEE369B-EAA4-42C4-AF54-9814BA487422}"/>
              </a:ext>
            </a:extLst>
          </p:cNvPr>
          <p:cNvSpPr>
            <a:spLocks noGrp="1"/>
          </p:cNvSpPr>
          <p:nvPr>
            <p:ph idx="1"/>
          </p:nvPr>
        </p:nvSpPr>
        <p:spPr>
          <a:xfrm>
            <a:off x="490355" y="1919126"/>
            <a:ext cx="8680805" cy="4828772"/>
          </a:xfrm>
        </p:spPr>
        <p:txBody>
          <a:bodyPr vert="horz" lIns="91440" tIns="45720" rIns="91440" bIns="45720" rtlCol="0" anchor="t">
            <a:noAutofit/>
          </a:bodyPr>
          <a:lstStyle/>
          <a:p>
            <a:pPr>
              <a:lnSpc>
                <a:spcPct val="110000"/>
              </a:lnSpc>
            </a:pPr>
            <a:r>
              <a:rPr lang="en-AU" sz="1200" b="1"/>
              <a:t>Shared ambition and variations in experience and approach can drive learning</a:t>
            </a:r>
          </a:p>
          <a:p>
            <a:pPr marL="285750" indent="-285750">
              <a:lnSpc>
                <a:spcPct val="110000"/>
              </a:lnSpc>
              <a:spcBef>
                <a:spcPts val="300"/>
              </a:spcBef>
              <a:buFont typeface="Arial" panose="020B0604020202020204" pitchFamily="34" charset="0"/>
              <a:buChar char="•"/>
            </a:pPr>
            <a:r>
              <a:rPr lang="en-AU" sz="1100"/>
              <a:t>A high degree of ambition for this agenda across jurisdictions is impressive. All of the participants aspire to excellence. The variations in approach and stage of journey across jurisdictions provide a basis for dialogue that can drive insight and shared learning. These lessons will be useful for other organisations, in other sectors, in other jurisdictions.</a:t>
            </a:r>
          </a:p>
          <a:p>
            <a:pPr>
              <a:lnSpc>
                <a:spcPct val="110000"/>
              </a:lnSpc>
            </a:pPr>
            <a:r>
              <a:rPr lang="en-AU" sz="1200" b="1"/>
              <a:t>A structured focus on the ‘policy infrastructure’ can deepen our understanding of public administration in relation to delivering quality policy advice and supporting good government decision-making</a:t>
            </a:r>
          </a:p>
          <a:p>
            <a:pPr marL="285750" indent="-285750">
              <a:lnSpc>
                <a:spcPct val="110000"/>
              </a:lnSpc>
              <a:spcBef>
                <a:spcPts val="300"/>
              </a:spcBef>
              <a:buFont typeface="Arial" panose="020B0604020202020204" pitchFamily="34" charset="0"/>
              <a:buChar char="•"/>
            </a:pPr>
            <a:r>
              <a:rPr lang="en-AU" sz="1100"/>
              <a:t>There are many interdependencies between the parts of policy infrastructure, and between the policy infrastructure and broader elements of the machinery of government and the wider public administration system. Conceptualising it all together as interconnected systems working to build public value is useful. </a:t>
            </a:r>
            <a:endParaRPr lang="en-AU" sz="1100">
              <a:cs typeface="Arial"/>
            </a:endParaRPr>
          </a:p>
          <a:p>
            <a:pPr>
              <a:lnSpc>
                <a:spcPct val="110000"/>
              </a:lnSpc>
            </a:pPr>
            <a:r>
              <a:rPr lang="en-AU" sz="1200" b="1"/>
              <a:t>Frameworks and codification can help to make change stick</a:t>
            </a:r>
          </a:p>
          <a:p>
            <a:pPr marL="285750" indent="-285750">
              <a:lnSpc>
                <a:spcPct val="110000"/>
              </a:lnSpc>
              <a:spcBef>
                <a:spcPts val="300"/>
              </a:spcBef>
              <a:buFont typeface="Arial" panose="020B0604020202020204" pitchFamily="34" charset="0"/>
              <a:buChar char="•"/>
            </a:pPr>
            <a:r>
              <a:rPr lang="en-AU" sz="1100"/>
              <a:t>Robust frameworks are needed for taking things to scale and for ensuring new ways of working are embedded and stick across an agency. A supportive underpinning culture and enabling leadership are vital.</a:t>
            </a:r>
          </a:p>
          <a:p>
            <a:pPr marL="285750" indent="-285750">
              <a:lnSpc>
                <a:spcPct val="110000"/>
              </a:lnSpc>
              <a:spcBef>
                <a:spcPts val="300"/>
              </a:spcBef>
              <a:buFont typeface="Arial" panose="020B0604020202020204" pitchFamily="34" charset="0"/>
              <a:buChar char="•"/>
            </a:pPr>
            <a:r>
              <a:rPr lang="en-AU" sz="1100"/>
              <a:t>How to sequence change requires more discussion. An interesting future conversation could centre on how to coordinate change (bringing together and sharing existing good practice), where to lead (developing new bespoke collateral), and how to measure and show the results of improvement initiatives. </a:t>
            </a:r>
            <a:endParaRPr lang="en-GB" sz="1100"/>
          </a:p>
          <a:p>
            <a:pPr>
              <a:lnSpc>
                <a:spcPct val="110000"/>
              </a:lnSpc>
            </a:pPr>
            <a:r>
              <a:rPr lang="en-AU" sz="1200" b="1">
                <a:cs typeface="Arial"/>
              </a:rPr>
              <a:t>Consistency and innovation can co-exist…and be mutually reinforcing.</a:t>
            </a:r>
          </a:p>
          <a:p>
            <a:pPr marL="285750" indent="-285750">
              <a:lnSpc>
                <a:spcPct val="110000"/>
              </a:lnSpc>
              <a:spcBef>
                <a:spcPts val="300"/>
              </a:spcBef>
              <a:buFont typeface="Arial" panose="020B0604020202020204" pitchFamily="34" charset="0"/>
              <a:buChar char="•"/>
            </a:pPr>
            <a:r>
              <a:rPr lang="en-AU" sz="1100">
                <a:cs typeface="Arial"/>
              </a:rPr>
              <a:t>Codifying good practice can lift capability to a commonly high standard. But it is important that this benchmark does not become the lowest common denominator over time. There is a need to ensure the agility, autonomy and culture to support innovation and experimentation. In this way, excellence and innovation can be mutually reinforcing. </a:t>
            </a:r>
          </a:p>
          <a:p>
            <a:endParaRPr lang="en-AU">
              <a:cs typeface="Arial"/>
            </a:endParaRPr>
          </a:p>
        </p:txBody>
      </p:sp>
      <p:sp>
        <p:nvSpPr>
          <p:cNvPr id="4" name="Footer Placeholder 1">
            <a:extLst>
              <a:ext uri="{FF2B5EF4-FFF2-40B4-BE49-F238E27FC236}">
                <a16:creationId xmlns:a16="http://schemas.microsoft.com/office/drawing/2014/main" id="{5BBD5784-01E3-4033-A8E9-C24B8C67B831}"/>
              </a:ext>
            </a:extLst>
          </p:cNvPr>
          <p:cNvSpPr>
            <a:spLocks noGrp="1"/>
          </p:cNvSpPr>
          <p:nvPr>
            <p:ph type="ftr" sz="quarter" idx="11"/>
          </p:nvPr>
        </p:nvSpPr>
        <p:spPr>
          <a:xfrm>
            <a:off x="490355" y="597532"/>
            <a:ext cx="1879622" cy="182563"/>
          </a:xfrm>
        </p:spPr>
        <p:txBody>
          <a:bodyPr/>
          <a:lstStyle/>
          <a:p>
            <a:r>
              <a:rPr lang="en-AU"/>
              <a:t>Building Policy Capability</a:t>
            </a:r>
            <a:endParaRPr lang="en-GB"/>
          </a:p>
          <a:p>
            <a:pPr algn="l"/>
            <a:endParaRPr lang="en-US" b="1" i="0" cap="all">
              <a:solidFill>
                <a:srgbClr val="000000"/>
              </a:solidFill>
              <a:effectLst/>
              <a:latin typeface="Domus SmBd"/>
            </a:endParaRPr>
          </a:p>
        </p:txBody>
      </p:sp>
      <p:sp>
        <p:nvSpPr>
          <p:cNvPr id="7" name="TextBox 6">
            <a:extLst>
              <a:ext uri="{FF2B5EF4-FFF2-40B4-BE49-F238E27FC236}">
                <a16:creationId xmlns:a16="http://schemas.microsoft.com/office/drawing/2014/main" id="{6628FFB1-7A33-4A28-8E44-196A9C00707D}"/>
              </a:ext>
            </a:extLst>
          </p:cNvPr>
          <p:cNvSpPr txBox="1"/>
          <p:nvPr/>
        </p:nvSpPr>
        <p:spPr>
          <a:xfrm>
            <a:off x="490355" y="1523139"/>
            <a:ext cx="3230372" cy="276999"/>
          </a:xfrm>
          <a:prstGeom prst="rect">
            <a:avLst/>
          </a:prstGeom>
          <a:noFill/>
        </p:spPr>
        <p:txBody>
          <a:bodyPr wrap="none" rtlCol="0">
            <a:spAutoFit/>
          </a:bodyPr>
          <a:lstStyle/>
          <a:p>
            <a:r>
              <a:rPr lang="en-GB" sz="1200"/>
              <a:t>Highlights and key insights from the session: </a:t>
            </a:r>
          </a:p>
        </p:txBody>
      </p:sp>
      <p:sp>
        <p:nvSpPr>
          <p:cNvPr id="8" name="TextBox 7">
            <a:extLst>
              <a:ext uri="{FF2B5EF4-FFF2-40B4-BE49-F238E27FC236}">
                <a16:creationId xmlns:a16="http://schemas.microsoft.com/office/drawing/2014/main" id="{60362175-1624-4B5C-BA84-B61B509AECEC}"/>
              </a:ext>
            </a:extLst>
          </p:cNvPr>
          <p:cNvSpPr txBox="1"/>
          <p:nvPr/>
        </p:nvSpPr>
        <p:spPr>
          <a:xfrm>
            <a:off x="9316016" y="2940875"/>
            <a:ext cx="2385629" cy="1600438"/>
          </a:xfrm>
          <a:prstGeom prst="rect">
            <a:avLst/>
          </a:prstGeom>
          <a:noFill/>
        </p:spPr>
        <p:txBody>
          <a:bodyPr wrap="square" rtlCol="0">
            <a:spAutoFit/>
          </a:bodyPr>
          <a:lstStyle/>
          <a:p>
            <a:r>
              <a:rPr lang="en-GB" sz="1400" i="1"/>
              <a:t>“…this conversation gives me hope …I have confidence that the children and young people living and learning in the jurisdictions represented today are in expert hands”</a:t>
            </a:r>
          </a:p>
        </p:txBody>
      </p:sp>
      <p:pic>
        <p:nvPicPr>
          <p:cNvPr id="9" name="Graphic 8" descr="Group success outline">
            <a:extLst>
              <a:ext uri="{FF2B5EF4-FFF2-40B4-BE49-F238E27FC236}">
                <a16:creationId xmlns:a16="http://schemas.microsoft.com/office/drawing/2014/main" id="{0ED602BB-C5D2-4BE3-9A58-9BED258AE8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2035" y="5008487"/>
            <a:ext cx="914400" cy="914400"/>
          </a:xfrm>
          <a:prstGeom prst="rect">
            <a:avLst/>
          </a:prstGeom>
        </p:spPr>
      </p:pic>
      <p:pic>
        <p:nvPicPr>
          <p:cNvPr id="10" name="Graphic 9" descr="Children outline">
            <a:extLst>
              <a:ext uri="{FF2B5EF4-FFF2-40B4-BE49-F238E27FC236}">
                <a16:creationId xmlns:a16="http://schemas.microsoft.com/office/drawing/2014/main" id="{D2BA25A9-7B2D-40BC-9C42-BCB76B26E5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5499" y="1919126"/>
            <a:ext cx="914400" cy="914400"/>
          </a:xfrm>
          <a:prstGeom prst="rect">
            <a:avLst/>
          </a:prstGeom>
        </p:spPr>
      </p:pic>
    </p:spTree>
    <p:extLst>
      <p:ext uri="{BB962C8B-B14F-4D97-AF65-F5344CB8AC3E}">
        <p14:creationId xmlns:p14="http://schemas.microsoft.com/office/powerpoint/2010/main" val="262216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raising their hands&#10;&#10;Description automatically generated with medium confidence">
            <a:extLst>
              <a:ext uri="{FF2B5EF4-FFF2-40B4-BE49-F238E27FC236}">
                <a16:creationId xmlns:a16="http://schemas.microsoft.com/office/drawing/2014/main" id="{22362D01-B66A-421E-8E71-645CF7DBFA15}"/>
              </a:ext>
            </a:extLst>
          </p:cNvPr>
          <p:cNvPicPr>
            <a:picLocks noChangeAspect="1"/>
          </p:cNvPicPr>
          <p:nvPr/>
        </p:nvPicPr>
        <p:blipFill rotWithShape="1">
          <a:blip r:embed="rId2"/>
          <a:srcRect l="5567" r="8231"/>
          <a:stretch/>
        </p:blipFill>
        <p:spPr>
          <a:xfrm>
            <a:off x="6163171" y="1115157"/>
            <a:ext cx="5479754" cy="4792882"/>
          </a:xfrm>
          <a:prstGeom prst="rect">
            <a:avLst/>
          </a:prstGeom>
          <a:noFill/>
        </p:spPr>
      </p:pic>
      <p:sp>
        <p:nvSpPr>
          <p:cNvPr id="2" name="Title 1">
            <a:extLst>
              <a:ext uri="{FF2B5EF4-FFF2-40B4-BE49-F238E27FC236}">
                <a16:creationId xmlns:a16="http://schemas.microsoft.com/office/drawing/2014/main" id="{93FC6F0C-3A03-4909-9AD3-25A4CBF9B952}"/>
              </a:ext>
            </a:extLst>
          </p:cNvPr>
          <p:cNvSpPr>
            <a:spLocks noGrp="1"/>
          </p:cNvSpPr>
          <p:nvPr>
            <p:ph type="ctrTitle"/>
          </p:nvPr>
        </p:nvSpPr>
        <p:spPr>
          <a:xfrm>
            <a:off x="481780" y="1115157"/>
            <a:ext cx="6803923" cy="2403987"/>
          </a:xfrm>
        </p:spPr>
        <p:txBody>
          <a:bodyPr anchor="b">
            <a:normAutofit/>
          </a:bodyPr>
          <a:lstStyle/>
          <a:p>
            <a:r>
              <a:rPr lang="en-GB"/>
              <a:t>Building policy capability</a:t>
            </a:r>
          </a:p>
        </p:txBody>
      </p:sp>
      <p:sp>
        <p:nvSpPr>
          <p:cNvPr id="3" name="Subtitle 2">
            <a:extLst>
              <a:ext uri="{FF2B5EF4-FFF2-40B4-BE49-F238E27FC236}">
                <a16:creationId xmlns:a16="http://schemas.microsoft.com/office/drawing/2014/main" id="{6C38BC33-989F-487F-B541-1CC8B7B83B01}"/>
              </a:ext>
            </a:extLst>
          </p:cNvPr>
          <p:cNvSpPr>
            <a:spLocks noGrp="1"/>
          </p:cNvSpPr>
          <p:nvPr>
            <p:ph type="subTitle" idx="1"/>
          </p:nvPr>
        </p:nvSpPr>
        <p:spPr>
          <a:xfrm>
            <a:off x="481780" y="3519143"/>
            <a:ext cx="5681391" cy="2388895"/>
          </a:xfrm>
        </p:spPr>
        <p:txBody>
          <a:bodyPr vert="horz" lIns="91440" tIns="45720" rIns="91440" bIns="45720" rtlCol="0" anchor="t">
            <a:normAutofit/>
          </a:bodyPr>
          <a:lstStyle/>
          <a:p>
            <a:r>
              <a:rPr lang="en-GB" sz="1600"/>
              <a:t>Insights from a 'curated conversation' between Education departments from three jurisdictions.</a:t>
            </a:r>
          </a:p>
          <a:p>
            <a:endParaRPr lang="en-GB" sz="1400">
              <a:solidFill>
                <a:schemeClr val="tx1"/>
              </a:solidFill>
            </a:endParaRPr>
          </a:p>
          <a:p>
            <a:endParaRPr lang="en-GB" sz="1400">
              <a:solidFill>
                <a:schemeClr val="tx1"/>
              </a:solidFill>
            </a:endParaRPr>
          </a:p>
          <a:p>
            <a:r>
              <a:rPr lang="en-GB" sz="1400"/>
              <a:t>March, 2022</a:t>
            </a:r>
          </a:p>
        </p:txBody>
      </p:sp>
    </p:spTree>
    <p:extLst>
      <p:ext uri="{BB962C8B-B14F-4D97-AF65-F5344CB8AC3E}">
        <p14:creationId xmlns:p14="http://schemas.microsoft.com/office/powerpoint/2010/main" val="377093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9AF6-54F3-40BD-B45A-4DD1F396E0D7}"/>
              </a:ext>
            </a:extLst>
          </p:cNvPr>
          <p:cNvSpPr>
            <a:spLocks noGrp="1"/>
          </p:cNvSpPr>
          <p:nvPr>
            <p:ph type="title"/>
          </p:nvPr>
        </p:nvSpPr>
        <p:spPr>
          <a:xfrm>
            <a:off x="517002" y="780095"/>
            <a:ext cx="11184643" cy="554183"/>
          </a:xfrm>
        </p:spPr>
        <p:txBody>
          <a:bodyPr/>
          <a:lstStyle/>
          <a:p>
            <a:r>
              <a:rPr lang="en-GB"/>
              <a:t>Background and intent</a:t>
            </a:r>
          </a:p>
        </p:txBody>
      </p:sp>
      <p:sp>
        <p:nvSpPr>
          <p:cNvPr id="4" name="Footer Placeholder 1">
            <a:extLst>
              <a:ext uri="{FF2B5EF4-FFF2-40B4-BE49-F238E27FC236}">
                <a16:creationId xmlns:a16="http://schemas.microsoft.com/office/drawing/2014/main" id="{91C75ADB-7A2F-4B2B-9203-DF4313F5FA0C}"/>
              </a:ext>
            </a:extLst>
          </p:cNvPr>
          <p:cNvSpPr>
            <a:spLocks noGrp="1"/>
          </p:cNvSpPr>
          <p:nvPr>
            <p:ph type="ftr" sz="quarter" idx="11"/>
          </p:nvPr>
        </p:nvSpPr>
        <p:spPr>
          <a:xfrm>
            <a:off x="490355" y="597532"/>
            <a:ext cx="1879622" cy="182563"/>
          </a:xfrm>
        </p:spPr>
        <p:txBody>
          <a:bodyPr/>
          <a:lstStyle/>
          <a:p>
            <a:r>
              <a:rPr lang="en-AU"/>
              <a:t>Building Policy Capability</a:t>
            </a:r>
            <a:endParaRPr lang="en-GB"/>
          </a:p>
          <a:p>
            <a:pPr algn="l"/>
            <a:endParaRPr lang="en-US" b="1" i="0" cap="all">
              <a:solidFill>
                <a:srgbClr val="000000"/>
              </a:solidFill>
              <a:effectLst/>
              <a:latin typeface="Domus SmBd"/>
            </a:endParaRPr>
          </a:p>
        </p:txBody>
      </p:sp>
      <p:sp>
        <p:nvSpPr>
          <p:cNvPr id="7" name="TextBox 6">
            <a:extLst>
              <a:ext uri="{FF2B5EF4-FFF2-40B4-BE49-F238E27FC236}">
                <a16:creationId xmlns:a16="http://schemas.microsoft.com/office/drawing/2014/main" id="{D82955CC-8B57-4850-9167-ACCA4D5C85F8}"/>
              </a:ext>
            </a:extLst>
          </p:cNvPr>
          <p:cNvSpPr txBox="1"/>
          <p:nvPr/>
        </p:nvSpPr>
        <p:spPr>
          <a:xfrm>
            <a:off x="490355" y="1334278"/>
            <a:ext cx="6210049" cy="5378908"/>
          </a:xfrm>
          <a:prstGeom prst="rect">
            <a:avLst/>
          </a:prstGeom>
          <a:noFill/>
        </p:spPr>
        <p:txBody>
          <a:bodyPr wrap="square" lIns="91440" tIns="45720" rIns="91440" bIns="45720" anchor="t">
            <a:spAutoFit/>
          </a:bodyPr>
          <a:lstStyle/>
          <a:p>
            <a:r>
              <a:rPr lang="en-GB" sz="1400">
                <a:effectLst/>
                <a:latin typeface="Calibri"/>
                <a:ea typeface="Calibri"/>
                <a:cs typeface="Times New Roman"/>
              </a:rPr>
              <a:t>Many organisations and jurisdictions recognise their policy advisory systems need improving. They report remarkably similar challenges, including concerns about the quality of policy advice, shortages of skilled senior policy advisors, a lack of investment in future capability, </a:t>
            </a:r>
            <a:r>
              <a:rPr lang="en-GB" sz="1400">
                <a:latin typeface="Calibri"/>
                <a:ea typeface="Calibri"/>
                <a:cs typeface="Times New Roman"/>
              </a:rPr>
              <a:t>and</a:t>
            </a:r>
            <a:r>
              <a:rPr lang="en-US" sz="1400">
                <a:latin typeface="Calibri"/>
                <a:ea typeface="Calibri"/>
                <a:cs typeface="Times New Roman"/>
              </a:rPr>
              <a:t>  weak systems for collaboration, alignment and </a:t>
            </a:r>
            <a:r>
              <a:rPr lang="en-US" sz="1400" err="1">
                <a:latin typeface="Calibri"/>
                <a:ea typeface="Calibri"/>
                <a:cs typeface="Times New Roman"/>
              </a:rPr>
              <a:t>prioritisation</a:t>
            </a:r>
            <a:r>
              <a:rPr lang="en-US" sz="1400">
                <a:latin typeface="Calibri"/>
                <a:ea typeface="Calibri"/>
                <a:cs typeface="Times New Roman"/>
              </a:rPr>
              <a:t>. </a:t>
            </a:r>
            <a:r>
              <a:rPr lang="en-GB" sz="1400">
                <a:latin typeface="Calibri"/>
                <a:ea typeface="Calibri"/>
                <a:cs typeface="Times New Roman"/>
              </a:rPr>
              <a:t>However, they have taken different approaches </a:t>
            </a:r>
            <a:r>
              <a:rPr lang="en-GB" sz="1400">
                <a:effectLst/>
                <a:latin typeface="Calibri"/>
                <a:ea typeface="Calibri"/>
                <a:cs typeface="Times New Roman"/>
              </a:rPr>
              <a:t>to addressing those </a:t>
            </a:r>
            <a:r>
              <a:rPr lang="en-GB" sz="1400">
                <a:latin typeface="Calibri"/>
                <a:ea typeface="Calibri"/>
                <a:cs typeface="Times New Roman"/>
              </a:rPr>
              <a:t>weaknesses</a:t>
            </a:r>
            <a:r>
              <a:rPr lang="en-GB" sz="1400">
                <a:effectLst/>
                <a:latin typeface="Calibri"/>
                <a:ea typeface="Calibri"/>
                <a:cs typeface="Times New Roman"/>
              </a:rPr>
              <a:t>.</a:t>
            </a:r>
            <a:r>
              <a:rPr lang="en-GB" sz="1400">
                <a:latin typeface="Calibri"/>
                <a:ea typeface="Calibri"/>
                <a:cs typeface="Times New Roman"/>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Building policy capability requires a systemic approach. ANZSOG refers to this as developing an effective ‘policy infrastructure’. This infrastructure involves committed leadership, action to strengthen and align policy development systems and processes, effective frameworks, tools, and guidance to support policy professions in their work, and targeted skills development. It </a:t>
            </a:r>
            <a:r>
              <a:rPr lang="en-GB" sz="1400">
                <a:latin typeface="Calibri" panose="020F0502020204030204" pitchFamily="34" charset="0"/>
                <a:ea typeface="Calibri" panose="020F0502020204030204" pitchFamily="34" charset="0"/>
                <a:cs typeface="Times New Roman" panose="02020603050405020304" pitchFamily="18" charset="0"/>
              </a:rPr>
              <a:t>means</a:t>
            </a:r>
            <a:r>
              <a:rPr lang="en-GB" sz="1400">
                <a:effectLst/>
                <a:latin typeface="Calibri" panose="020F0502020204030204" pitchFamily="34" charset="0"/>
                <a:ea typeface="Calibri" panose="020F0502020204030204" pitchFamily="34" charset="0"/>
                <a:cs typeface="Times New Roman" panose="02020603050405020304" pitchFamily="18" charset="0"/>
              </a:rPr>
              <a:t> focusing on both the supply and demand side of the policy equation.</a:t>
            </a:r>
          </a:p>
          <a:p>
            <a:pPr>
              <a:lnSpc>
                <a:spcPct val="90000"/>
              </a:lnSpc>
              <a:spcAft>
                <a:spcPts val="800"/>
              </a:spcAft>
            </a:pPr>
            <a:r>
              <a:rPr lang="en-GB" sz="1400">
                <a:effectLst/>
                <a:latin typeface="Calibri"/>
                <a:ea typeface="Calibri"/>
                <a:cs typeface="Times New Roman"/>
              </a:rPr>
              <a:t>ANZSOG works with a range of organisations and jurisdictions to support them to improve their policy advisory systems. Serendipitously, education departments feature in that current group of organisations. </a:t>
            </a:r>
            <a:r>
              <a:rPr lang="en-GB" sz="1400">
                <a:effectLst/>
                <a:latin typeface="Calibri"/>
                <a:ea typeface="Calibri"/>
                <a:cs typeface="Calibri"/>
              </a:rPr>
              <a:t>ANZSOG decided to convene a curated conversation to bring together senior officials from three of those departments: the South Australian Department for Education, The Ministry of Education in Aotearoa New Zealand and the Australian Government Department of Education, Skills and Employment. The conversation was designed to provide an opportunity for those organisations to share lessons and approaches to improving policy capability as well as fostering ongoing inter-jurisdictional relationships. The focus was on policy capability rather than education policy, but the education domain provided a useful common context.</a:t>
            </a:r>
            <a:r>
              <a:rPr lang="en-GB" sz="1400">
                <a:latin typeface="Calibri"/>
                <a:ea typeface="Calibri"/>
                <a:cs typeface="Calibri"/>
              </a:rPr>
              <a:t> </a:t>
            </a:r>
            <a:endParaRPr lang="en-GB" sz="1400">
              <a:effectLst/>
              <a:latin typeface="Calibri" panose="020F0502020204030204" pitchFamily="34" charset="0"/>
              <a:ea typeface="Calibri" panose="020F0502020204030204" pitchFamily="34" charset="0"/>
              <a:cs typeface="Calibri"/>
            </a:endParaRPr>
          </a:p>
          <a:p>
            <a:pPr>
              <a:spcAft>
                <a:spcPts val="300"/>
              </a:spcAft>
            </a:pPr>
            <a:endParaRPr lang="en-GB" sz="1800">
              <a:effectLst/>
              <a:latin typeface="Calibri" panose="020F0502020204030204" pitchFamily="34" charset="0"/>
              <a:ea typeface="Calibri" panose="020F0502020204030204" pitchFamily="34" charset="0"/>
            </a:endParaRPr>
          </a:p>
        </p:txBody>
      </p:sp>
      <p:pic>
        <p:nvPicPr>
          <p:cNvPr id="24" name="Picture 23">
            <a:extLst>
              <a:ext uri="{FF2B5EF4-FFF2-40B4-BE49-F238E27FC236}">
                <a16:creationId xmlns:a16="http://schemas.microsoft.com/office/drawing/2014/main" id="{DC4E877C-3450-488F-AD98-A9EAC1B3087B}"/>
              </a:ext>
            </a:extLst>
          </p:cNvPr>
          <p:cNvPicPr>
            <a:picLocks noChangeAspect="1"/>
          </p:cNvPicPr>
          <p:nvPr/>
        </p:nvPicPr>
        <p:blipFill>
          <a:blip r:embed="rId3"/>
          <a:stretch>
            <a:fillRect/>
          </a:stretch>
        </p:blipFill>
        <p:spPr>
          <a:xfrm>
            <a:off x="7053660" y="2370289"/>
            <a:ext cx="4268082" cy="2624021"/>
          </a:xfrm>
          <a:prstGeom prst="rect">
            <a:avLst/>
          </a:prstGeom>
        </p:spPr>
      </p:pic>
      <p:sp>
        <p:nvSpPr>
          <p:cNvPr id="25" name="TextBox 24">
            <a:extLst>
              <a:ext uri="{FF2B5EF4-FFF2-40B4-BE49-F238E27FC236}">
                <a16:creationId xmlns:a16="http://schemas.microsoft.com/office/drawing/2014/main" id="{8176C058-2D1A-47CD-A264-F4F0C5E4350F}"/>
              </a:ext>
            </a:extLst>
          </p:cNvPr>
          <p:cNvSpPr txBox="1"/>
          <p:nvPr/>
        </p:nvSpPr>
        <p:spPr>
          <a:xfrm>
            <a:off x="7974563" y="2062512"/>
            <a:ext cx="3225563" cy="307777"/>
          </a:xfrm>
          <a:prstGeom prst="rect">
            <a:avLst/>
          </a:prstGeom>
          <a:noFill/>
        </p:spPr>
        <p:txBody>
          <a:bodyPr wrap="none" rtlCol="0">
            <a:spAutoFit/>
          </a:bodyPr>
          <a:lstStyle/>
          <a:p>
            <a:r>
              <a:rPr lang="en-AU" sz="1400" b="1"/>
              <a:t>The policy capability infrastructure*</a:t>
            </a:r>
          </a:p>
        </p:txBody>
      </p:sp>
      <p:sp>
        <p:nvSpPr>
          <p:cNvPr id="26" name="TextBox 25">
            <a:extLst>
              <a:ext uri="{FF2B5EF4-FFF2-40B4-BE49-F238E27FC236}">
                <a16:creationId xmlns:a16="http://schemas.microsoft.com/office/drawing/2014/main" id="{231341F3-B23C-45A2-AF70-B8C0E635482C}"/>
              </a:ext>
            </a:extLst>
          </p:cNvPr>
          <p:cNvSpPr txBox="1"/>
          <p:nvPr/>
        </p:nvSpPr>
        <p:spPr>
          <a:xfrm>
            <a:off x="7406916" y="4917366"/>
            <a:ext cx="4268082" cy="384721"/>
          </a:xfrm>
          <a:prstGeom prst="rect">
            <a:avLst/>
          </a:prstGeom>
          <a:noFill/>
        </p:spPr>
        <p:txBody>
          <a:bodyPr wrap="square" rtlCol="0">
            <a:spAutoFit/>
          </a:bodyPr>
          <a:lstStyle/>
          <a:p>
            <a:r>
              <a:rPr lang="en-GB" sz="900"/>
              <a:t>* The policy capability infrastructure draws on the NZ Policy Capability Framework. It is used in a range of ANZSOG’s teaching and advisory offerings</a:t>
            </a:r>
            <a:r>
              <a:rPr lang="en-GB" sz="1000"/>
              <a:t>. </a:t>
            </a:r>
          </a:p>
        </p:txBody>
      </p:sp>
    </p:spTree>
    <p:extLst>
      <p:ext uri="{BB962C8B-B14F-4D97-AF65-F5344CB8AC3E}">
        <p14:creationId xmlns:p14="http://schemas.microsoft.com/office/powerpoint/2010/main" val="88078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9AF6-54F3-40BD-B45A-4DD1F396E0D7}"/>
              </a:ext>
            </a:extLst>
          </p:cNvPr>
          <p:cNvSpPr>
            <a:spLocks noGrp="1"/>
          </p:cNvSpPr>
          <p:nvPr>
            <p:ph type="title"/>
          </p:nvPr>
        </p:nvSpPr>
        <p:spPr>
          <a:xfrm>
            <a:off x="503678" y="780095"/>
            <a:ext cx="11184643" cy="582174"/>
          </a:xfrm>
        </p:spPr>
        <p:txBody>
          <a:bodyPr/>
          <a:lstStyle/>
          <a:p>
            <a:r>
              <a:rPr lang="en-GB"/>
              <a:t>Participants and Process</a:t>
            </a:r>
          </a:p>
        </p:txBody>
      </p:sp>
      <p:sp>
        <p:nvSpPr>
          <p:cNvPr id="4" name="Footer Placeholder 1">
            <a:extLst>
              <a:ext uri="{FF2B5EF4-FFF2-40B4-BE49-F238E27FC236}">
                <a16:creationId xmlns:a16="http://schemas.microsoft.com/office/drawing/2014/main" id="{91C75ADB-7A2F-4B2B-9203-DF4313F5FA0C}"/>
              </a:ext>
            </a:extLst>
          </p:cNvPr>
          <p:cNvSpPr>
            <a:spLocks noGrp="1"/>
          </p:cNvSpPr>
          <p:nvPr>
            <p:ph type="ftr" sz="quarter" idx="11"/>
          </p:nvPr>
        </p:nvSpPr>
        <p:spPr>
          <a:xfrm>
            <a:off x="490355" y="597532"/>
            <a:ext cx="1879622" cy="182563"/>
          </a:xfrm>
        </p:spPr>
        <p:txBody>
          <a:bodyPr/>
          <a:lstStyle/>
          <a:p>
            <a:r>
              <a:rPr lang="en-AU"/>
              <a:t>Building Policy Capability</a:t>
            </a:r>
            <a:endParaRPr lang="en-GB"/>
          </a:p>
          <a:p>
            <a:pPr algn="l"/>
            <a:endParaRPr lang="en-US" b="1" i="0" cap="all">
              <a:solidFill>
                <a:srgbClr val="000000"/>
              </a:solidFill>
              <a:effectLst/>
              <a:latin typeface="Domus SmBd"/>
            </a:endParaRPr>
          </a:p>
        </p:txBody>
      </p:sp>
      <p:graphicFrame>
        <p:nvGraphicFramePr>
          <p:cNvPr id="5" name="Table 12">
            <a:extLst>
              <a:ext uri="{FF2B5EF4-FFF2-40B4-BE49-F238E27FC236}">
                <a16:creationId xmlns:a16="http://schemas.microsoft.com/office/drawing/2014/main" id="{5DBDE91A-3D14-40CC-A038-C5C2E7A313AF}"/>
              </a:ext>
            </a:extLst>
          </p:cNvPr>
          <p:cNvGraphicFramePr>
            <a:graphicFrameLocks noGrp="1"/>
          </p:cNvGraphicFramePr>
          <p:nvPr>
            <p:extLst>
              <p:ext uri="{D42A27DB-BD31-4B8C-83A1-F6EECF244321}">
                <p14:modId xmlns:p14="http://schemas.microsoft.com/office/powerpoint/2010/main" val="2780162121"/>
              </p:ext>
            </p:extLst>
          </p:nvPr>
        </p:nvGraphicFramePr>
        <p:xfrm>
          <a:off x="7054159" y="2246834"/>
          <a:ext cx="4848278" cy="4049581"/>
        </p:xfrm>
        <a:graphic>
          <a:graphicData uri="http://schemas.openxmlformats.org/drawingml/2006/table">
            <a:tbl>
              <a:tblPr firstRow="1" bandRow="1">
                <a:tableStyleId>{7DF18680-E054-41AD-8BC1-D1AEF772440D}</a:tableStyleId>
              </a:tblPr>
              <a:tblGrid>
                <a:gridCol w="2424139">
                  <a:extLst>
                    <a:ext uri="{9D8B030D-6E8A-4147-A177-3AD203B41FA5}">
                      <a16:colId xmlns:a16="http://schemas.microsoft.com/office/drawing/2014/main" val="912666203"/>
                    </a:ext>
                  </a:extLst>
                </a:gridCol>
                <a:gridCol w="2424139">
                  <a:extLst>
                    <a:ext uri="{9D8B030D-6E8A-4147-A177-3AD203B41FA5}">
                      <a16:colId xmlns:a16="http://schemas.microsoft.com/office/drawing/2014/main" val="1289502876"/>
                    </a:ext>
                  </a:extLst>
                </a:gridCol>
              </a:tblGrid>
              <a:tr h="281059">
                <a:tc>
                  <a:txBody>
                    <a:bodyPr/>
                    <a:lstStyle/>
                    <a:p>
                      <a:pPr algn="ctr"/>
                      <a:r>
                        <a:rPr lang="en-GB"/>
                        <a:t>Organisation</a:t>
                      </a:r>
                    </a:p>
                  </a:txBody>
                  <a:tcPr anchor="ctr"/>
                </a:tc>
                <a:tc>
                  <a:txBody>
                    <a:bodyPr/>
                    <a:lstStyle/>
                    <a:p>
                      <a:pPr algn="ctr"/>
                      <a:r>
                        <a:rPr lang="en-GB"/>
                        <a:t>Contributors</a:t>
                      </a:r>
                    </a:p>
                  </a:txBody>
                  <a:tcPr anchor="ctr"/>
                </a:tc>
                <a:extLst>
                  <a:ext uri="{0D108BD9-81ED-4DB2-BD59-A6C34878D82A}">
                    <a16:rowId xmlns:a16="http://schemas.microsoft.com/office/drawing/2014/main" val="2537443050"/>
                  </a:ext>
                </a:extLst>
              </a:tr>
              <a:tr h="765466">
                <a:tc>
                  <a:txBody>
                    <a:bodyPr/>
                    <a:lstStyle/>
                    <a:p>
                      <a:pPr algn="l">
                        <a:lnSpc>
                          <a:spcPct val="120000"/>
                        </a:lnSpc>
                      </a:pPr>
                      <a:r>
                        <a:rPr lang="en-AU" sz="1200" b="1"/>
                        <a:t>Australian Government</a:t>
                      </a:r>
                    </a:p>
                    <a:p>
                      <a:pPr algn="l">
                        <a:lnSpc>
                          <a:spcPct val="120000"/>
                        </a:lnSpc>
                      </a:pPr>
                      <a:r>
                        <a:rPr lang="en-AU" sz="1200"/>
                        <a:t>Department of Education, Skills and Employment</a:t>
                      </a:r>
                    </a:p>
                  </a:txBody>
                  <a:tcPr anchor="ct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en-AU" sz="1000" kern="1200">
                          <a:solidFill>
                            <a:schemeClr val="dk1"/>
                          </a:solidFill>
                          <a:effectLst/>
                          <a:latin typeface="+mn-lt"/>
                          <a:ea typeface="+mn-ea"/>
                          <a:cs typeface="+mn-cs"/>
                        </a:rPr>
                        <a:t>Dom English, First Assistant Secretary, Higher Education Division</a:t>
                      </a:r>
                      <a:endParaRPr lang="en-GB" sz="1000" kern="1200">
                        <a:solidFill>
                          <a:schemeClr val="dk1"/>
                        </a:solidFill>
                        <a:effectLst/>
                        <a:latin typeface="+mn-lt"/>
                        <a:ea typeface="+mn-ea"/>
                        <a:cs typeface="+mn-cs"/>
                      </a:endParaRPr>
                    </a:p>
                    <a:p>
                      <a:pPr>
                        <a:lnSpc>
                          <a:spcPct val="120000"/>
                        </a:lnSpc>
                      </a:pPr>
                      <a:endParaRPr lang="en-GB"/>
                    </a:p>
                  </a:txBody>
                  <a:tcPr anchor="ctr"/>
                </a:tc>
                <a:extLst>
                  <a:ext uri="{0D108BD9-81ED-4DB2-BD59-A6C34878D82A}">
                    <a16:rowId xmlns:a16="http://schemas.microsoft.com/office/drawing/2014/main" val="3389748406"/>
                  </a:ext>
                </a:extLst>
              </a:tr>
              <a:tr h="765466">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en-AU" sz="1200" b="1"/>
                        <a:t>New Zealand Government</a:t>
                      </a:r>
                    </a:p>
                    <a:p>
                      <a:pPr marL="0" marR="0" lvl="0" indent="0" algn="l" defTabSz="685800" rtl="0" eaLnBrk="1" fontAlgn="auto" latinLnBrk="0" hangingPunct="1">
                        <a:lnSpc>
                          <a:spcPct val="120000"/>
                        </a:lnSpc>
                        <a:spcBef>
                          <a:spcPts val="0"/>
                        </a:spcBef>
                        <a:spcAft>
                          <a:spcPts val="0"/>
                        </a:spcAft>
                        <a:buClrTx/>
                        <a:buSzTx/>
                        <a:buFontTx/>
                        <a:buNone/>
                        <a:tabLst/>
                        <a:defRPr/>
                      </a:pPr>
                      <a:r>
                        <a:rPr lang="en-AU" sz="1200"/>
                        <a:t>Ministry of Education, </a:t>
                      </a:r>
                      <a:br>
                        <a:rPr lang="en-AU" sz="1200"/>
                      </a:br>
                      <a:r>
                        <a:rPr lang="en-AU" sz="1200"/>
                        <a:t>Te </a:t>
                      </a:r>
                      <a:r>
                        <a:rPr lang="en-AU" sz="1200" err="1"/>
                        <a:t>Tāhuhu</a:t>
                      </a:r>
                      <a:r>
                        <a:rPr lang="en-AU" sz="1200"/>
                        <a:t> o </a:t>
                      </a:r>
                      <a:r>
                        <a:rPr lang="en-AU" sz="1200" err="1"/>
                        <a:t>te</a:t>
                      </a:r>
                      <a:r>
                        <a:rPr lang="en-AU" sz="1200"/>
                        <a:t> </a:t>
                      </a:r>
                      <a:r>
                        <a:rPr lang="en-AU" sz="1200" err="1"/>
                        <a:t>Mātauranga</a:t>
                      </a:r>
                      <a:endParaRPr lang="en-GB" sz="1200"/>
                    </a:p>
                  </a:txBody>
                  <a:tcPr anchor="ct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en-GB" sz="1000"/>
                        <a:t>Andy Jackson, Deputy Secretary, Policy</a:t>
                      </a:r>
                    </a:p>
                    <a:p>
                      <a:pPr marL="0" marR="0" lvl="0" indent="0" algn="l" defTabSz="685800" rtl="0" eaLnBrk="1" fontAlgn="auto" latinLnBrk="0" hangingPunct="1">
                        <a:lnSpc>
                          <a:spcPct val="120000"/>
                        </a:lnSpc>
                        <a:spcBef>
                          <a:spcPts val="0"/>
                        </a:spcBef>
                        <a:spcAft>
                          <a:spcPts val="0"/>
                        </a:spcAft>
                        <a:buClrTx/>
                        <a:buSzTx/>
                        <a:buFontTx/>
                        <a:buNone/>
                        <a:tabLst/>
                        <a:defRPr/>
                      </a:pPr>
                      <a:r>
                        <a:rPr lang="en-GB" sz="1000"/>
                        <a:t>Julie Keenan, Policy Director</a:t>
                      </a:r>
                    </a:p>
                  </a:txBody>
                  <a:tcPr anchor="ctr"/>
                </a:tc>
                <a:extLst>
                  <a:ext uri="{0D108BD9-81ED-4DB2-BD59-A6C34878D82A}">
                    <a16:rowId xmlns:a16="http://schemas.microsoft.com/office/drawing/2014/main" val="236835447"/>
                  </a:ext>
                </a:extLst>
              </a:tr>
              <a:tr h="1232456">
                <a:tc>
                  <a:txBody>
                    <a:bodyPr/>
                    <a:lstStyle/>
                    <a:p>
                      <a:pPr algn="l">
                        <a:lnSpc>
                          <a:spcPct val="120000"/>
                        </a:lnSpc>
                      </a:pPr>
                      <a:r>
                        <a:rPr lang="en-AU" sz="1200" b="1"/>
                        <a:t>South Australian Government</a:t>
                      </a:r>
                    </a:p>
                    <a:p>
                      <a:pPr algn="l">
                        <a:lnSpc>
                          <a:spcPct val="120000"/>
                        </a:lnSpc>
                      </a:pPr>
                      <a:r>
                        <a:rPr lang="en-AU" sz="1200"/>
                        <a:t>Department for Education</a:t>
                      </a:r>
                      <a:endParaRPr lang="en-GB" sz="1200"/>
                    </a:p>
                  </a:txBody>
                  <a:tcPr anchor="ctr"/>
                </a:tc>
                <a:tc>
                  <a:txBody>
                    <a:bodyPr/>
                    <a:lstStyle/>
                    <a:p>
                      <a:pPr>
                        <a:lnSpc>
                          <a:spcPct val="120000"/>
                        </a:lnSpc>
                      </a:pPr>
                      <a:r>
                        <a:rPr lang="en-GB" sz="1000"/>
                        <a:t>Peta Smith, Executive Director Strategic Policy and External Relations</a:t>
                      </a:r>
                    </a:p>
                    <a:p>
                      <a:pPr>
                        <a:lnSpc>
                          <a:spcPct val="120000"/>
                        </a:lnSpc>
                      </a:pPr>
                      <a:r>
                        <a:rPr lang="en-GB" sz="1000"/>
                        <a:t>Luke Fraser, Director, Governmental Relations and Policy</a:t>
                      </a:r>
                    </a:p>
                  </a:txBody>
                  <a:tcPr anchor="ctr"/>
                </a:tc>
                <a:extLst>
                  <a:ext uri="{0D108BD9-81ED-4DB2-BD59-A6C34878D82A}">
                    <a16:rowId xmlns:a16="http://schemas.microsoft.com/office/drawing/2014/main" val="2608472698"/>
                  </a:ext>
                </a:extLst>
              </a:tr>
              <a:tr h="765466">
                <a:tc>
                  <a:txBody>
                    <a:bodyPr/>
                    <a:lstStyle/>
                    <a:p>
                      <a:pPr algn="l">
                        <a:lnSpc>
                          <a:spcPct val="120000"/>
                        </a:lnSpc>
                      </a:pPr>
                      <a:r>
                        <a:rPr lang="en-AU" sz="1200" b="1"/>
                        <a:t>The Australia and New Zealand School of Government</a:t>
                      </a:r>
                    </a:p>
                  </a:txBody>
                  <a:tcPr anchor="ctr"/>
                </a:tc>
                <a:tc>
                  <a:txBody>
                    <a:bodyPr/>
                    <a:lstStyle/>
                    <a:p>
                      <a:pPr>
                        <a:lnSpc>
                          <a:spcPct val="120000"/>
                        </a:lnSpc>
                      </a:pPr>
                      <a:r>
                        <a:rPr lang="en-AU" sz="1000"/>
                        <a:t>Sally Washington, Executive Director, Aotearoa New Zealand (facilitator)</a:t>
                      </a:r>
                    </a:p>
                    <a:p>
                      <a:pPr>
                        <a:lnSpc>
                          <a:spcPct val="120000"/>
                        </a:lnSpc>
                      </a:pPr>
                      <a:r>
                        <a:rPr lang="en-AU" sz="1000"/>
                        <a:t>Subho Banerjee, Deputy CEO, Research and Advisory (keynote listener)</a:t>
                      </a:r>
                      <a:endParaRPr lang="en-GB" sz="1000">
                        <a:solidFill>
                          <a:srgbClr val="FF0000"/>
                        </a:solidFill>
                      </a:endParaRPr>
                    </a:p>
                  </a:txBody>
                  <a:tcPr anchor="ctr"/>
                </a:tc>
                <a:extLst>
                  <a:ext uri="{0D108BD9-81ED-4DB2-BD59-A6C34878D82A}">
                    <a16:rowId xmlns:a16="http://schemas.microsoft.com/office/drawing/2014/main" val="4123547830"/>
                  </a:ext>
                </a:extLst>
              </a:tr>
            </a:tbl>
          </a:graphicData>
        </a:graphic>
      </p:graphicFrame>
      <p:sp>
        <p:nvSpPr>
          <p:cNvPr id="3" name="TextBox 2">
            <a:extLst>
              <a:ext uri="{FF2B5EF4-FFF2-40B4-BE49-F238E27FC236}">
                <a16:creationId xmlns:a16="http://schemas.microsoft.com/office/drawing/2014/main" id="{DD0EB131-3B13-4636-9C10-9E0DAD2843DC}"/>
              </a:ext>
            </a:extLst>
          </p:cNvPr>
          <p:cNvSpPr txBox="1"/>
          <p:nvPr/>
        </p:nvSpPr>
        <p:spPr>
          <a:xfrm>
            <a:off x="490355" y="1362269"/>
            <a:ext cx="10907958" cy="954107"/>
          </a:xfrm>
          <a:prstGeom prst="rect">
            <a:avLst/>
          </a:prstGeom>
          <a:noFill/>
        </p:spPr>
        <p:txBody>
          <a:bodyPr wrap="square" rtlCol="0">
            <a:spAutoFit/>
          </a:bodyPr>
          <a:lstStyle/>
          <a:p>
            <a:r>
              <a:rPr lang="en-GB" sz="1400"/>
              <a:t>Participants were chosen by each jurisdiction in direct speaking roles. Additional colleagues from each jurisdiction attended as observers. The session was held under Chatham House Rule (quotations are not attributed). Sally Washington, ANZSOG Executive Director for Aotearoa New Zealand, facilitated the session and Subho Banerjee, ANZSOG Deputy CEO acted as ‘keynote listener’ to draw out insights at the end.</a:t>
            </a:r>
          </a:p>
        </p:txBody>
      </p:sp>
      <p:pic>
        <p:nvPicPr>
          <p:cNvPr id="7" name="Graphic 6" descr="Customer review outline">
            <a:extLst>
              <a:ext uri="{FF2B5EF4-FFF2-40B4-BE49-F238E27FC236}">
                <a16:creationId xmlns:a16="http://schemas.microsoft.com/office/drawing/2014/main" id="{6FB71095-B39B-486B-B622-0E559F2DE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934" y="5718190"/>
            <a:ext cx="914400" cy="914400"/>
          </a:xfrm>
          <a:prstGeom prst="rect">
            <a:avLst/>
          </a:prstGeom>
        </p:spPr>
      </p:pic>
      <p:pic>
        <p:nvPicPr>
          <p:cNvPr id="15" name="Graphic 14" descr="Cheers outline">
            <a:extLst>
              <a:ext uri="{FF2B5EF4-FFF2-40B4-BE49-F238E27FC236}">
                <a16:creationId xmlns:a16="http://schemas.microsoft.com/office/drawing/2014/main" id="{0DE60E87-8E6C-496C-9BD9-DCDC00BAAB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9738" y="5561522"/>
            <a:ext cx="914400" cy="914400"/>
          </a:xfrm>
          <a:prstGeom prst="rect">
            <a:avLst/>
          </a:prstGeom>
        </p:spPr>
      </p:pic>
      <p:sp>
        <p:nvSpPr>
          <p:cNvPr id="16" name="TextBox 15">
            <a:extLst>
              <a:ext uri="{FF2B5EF4-FFF2-40B4-BE49-F238E27FC236}">
                <a16:creationId xmlns:a16="http://schemas.microsoft.com/office/drawing/2014/main" id="{25E3FA3E-E36B-4010-BEBC-11A6CDDD246F}"/>
              </a:ext>
            </a:extLst>
          </p:cNvPr>
          <p:cNvSpPr txBox="1"/>
          <p:nvPr/>
        </p:nvSpPr>
        <p:spPr>
          <a:xfrm>
            <a:off x="755817" y="2293537"/>
            <a:ext cx="5794218" cy="3859518"/>
          </a:xfrm>
          <a:prstGeom prst="rect">
            <a:avLst/>
          </a:prstGeom>
          <a:noFill/>
        </p:spPr>
        <p:txBody>
          <a:bodyPr wrap="square" rtlCol="0">
            <a:spAutoFit/>
          </a:bodyPr>
          <a:lstStyle/>
          <a:p>
            <a:r>
              <a:rPr lang="en-GB" sz="1200"/>
              <a:t>Each jurisdiction has initiatives to enhance policy capability in their agency. Each has some connection to ANZSOG, and some transfer of ideas and frameworks between jurisdictions is already occurring.  </a:t>
            </a:r>
          </a:p>
          <a:p>
            <a:endParaRPr lang="en-GB" sz="1200"/>
          </a:p>
          <a:p>
            <a:pPr lvl="0">
              <a:lnSpc>
                <a:spcPct val="90000"/>
              </a:lnSpc>
            </a:pPr>
            <a:r>
              <a:rPr lang="en-GB" sz="1200">
                <a:latin typeface="Calibri" panose="020F0502020204030204" pitchFamily="34" charset="0"/>
                <a:ea typeface="Calibri" panose="020F0502020204030204" pitchFamily="34" charset="0"/>
              </a:rPr>
              <a:t>The </a:t>
            </a:r>
            <a:r>
              <a:rPr lang="en-GB" sz="1200" b="1">
                <a:latin typeface="Calibri" panose="020F0502020204030204" pitchFamily="34" charset="0"/>
                <a:ea typeface="Calibri" panose="020F0502020204030204" pitchFamily="34" charset="0"/>
              </a:rPr>
              <a:t>South Australian Department for Education </a:t>
            </a:r>
            <a:r>
              <a:rPr lang="en-GB" sz="1200">
                <a:effectLst/>
                <a:latin typeface="Calibri" panose="020F0502020204030204" pitchFamily="34" charset="0"/>
                <a:ea typeface="Calibri" panose="020F0502020204030204" pitchFamily="34" charset="0"/>
              </a:rPr>
              <a:t>has recently written a </a:t>
            </a:r>
            <a:r>
              <a:rPr lang="en-GB" sz="1200">
                <a:solidFill>
                  <a:srgbClr val="0000FF"/>
                </a:solidFill>
                <a:latin typeface="Calibri" panose="020F0502020204030204" pitchFamily="34" charset="0"/>
                <a:ea typeface="Calibri" panose="020F0502020204030204" pitchFamily="34" charset="0"/>
                <a:hlinkClick r:id="rId7"/>
              </a:rPr>
              <a:t>case study</a:t>
            </a:r>
            <a:r>
              <a:rPr lang="en-GB" sz="1200">
                <a:effectLst/>
                <a:latin typeface="Calibri" panose="020F0502020204030204" pitchFamily="34" charset="0"/>
                <a:ea typeface="Calibri" panose="020F0502020204030204" pitchFamily="34" charset="0"/>
              </a:rPr>
              <a:t> describing its Strategic Policy Model and processes for building policy capability. The case study was published by ANZSOG and has generated considerable interest from other organisations and jurisdictions. The Strategic Policy Model and related policy skills framework drew on collateral from New Zealand’s </a:t>
            </a:r>
            <a:r>
              <a:rPr lang="en-GB" sz="1200" u="sng">
                <a:solidFill>
                  <a:srgbClr val="0563C1"/>
                </a:solidFill>
                <a:effectLst/>
                <a:latin typeface="Calibri" panose="020F0502020204030204" pitchFamily="34" charset="0"/>
                <a:ea typeface="Calibri" panose="020F0502020204030204" pitchFamily="34" charset="0"/>
                <a:hlinkClick r:id="rId8"/>
              </a:rPr>
              <a:t>Policy Project</a:t>
            </a:r>
            <a:r>
              <a:rPr lang="en-GB" sz="1200">
                <a:effectLst/>
                <a:latin typeface="Calibri" panose="020F0502020204030204" pitchFamily="34" charset="0"/>
                <a:ea typeface="Calibri" panose="020F0502020204030204" pitchFamily="34" charset="0"/>
              </a:rPr>
              <a:t> – a program to improve policy quality and capability across the NZ public service. </a:t>
            </a:r>
          </a:p>
          <a:p>
            <a:pPr lvl="0">
              <a:lnSpc>
                <a:spcPct val="90000"/>
              </a:lnSpc>
            </a:pPr>
            <a:endParaRPr lang="en-GB" sz="1200">
              <a:effectLst/>
              <a:latin typeface="Calibri" panose="020F0502020204030204" pitchFamily="34" charset="0"/>
              <a:ea typeface="Calibri" panose="020F0502020204030204" pitchFamily="34" charset="0"/>
            </a:endParaRPr>
          </a:p>
          <a:p>
            <a:pPr lvl="0">
              <a:lnSpc>
                <a:spcPct val="90000"/>
              </a:lnSpc>
            </a:pPr>
            <a:r>
              <a:rPr lang="en-GB" sz="1200">
                <a:latin typeface="Calibri" panose="020F0502020204030204" pitchFamily="34" charset="0"/>
                <a:ea typeface="Calibri" panose="020F0502020204030204" pitchFamily="34" charset="0"/>
              </a:rPr>
              <a:t>T</a:t>
            </a:r>
            <a:r>
              <a:rPr lang="en-GB" sz="1200">
                <a:effectLst/>
                <a:latin typeface="Calibri" panose="020F0502020204030204" pitchFamily="34" charset="0"/>
                <a:ea typeface="Calibri" panose="020F0502020204030204" pitchFamily="34" charset="0"/>
              </a:rPr>
              <a:t>he </a:t>
            </a:r>
            <a:r>
              <a:rPr lang="en-GB" sz="1200" b="1">
                <a:effectLst/>
                <a:latin typeface="Calibri" panose="020F0502020204030204" pitchFamily="34" charset="0"/>
                <a:ea typeface="Calibri" panose="020F0502020204030204" pitchFamily="34" charset="0"/>
              </a:rPr>
              <a:t>New Zealand Ministry of Education, </a:t>
            </a:r>
            <a:r>
              <a:rPr lang="pt-BR" sz="1200" b="1">
                <a:latin typeface="Calibri" panose="020F0502020204030204" pitchFamily="34" charset="0"/>
              </a:rPr>
              <a:t>Te Tāhuhu o te Mātauranga</a:t>
            </a:r>
            <a:r>
              <a:rPr lang="pt-BR" sz="1200" b="0" i="0">
                <a:solidFill>
                  <a:srgbClr val="555555"/>
                </a:solidFill>
                <a:effectLst/>
                <a:latin typeface="Gotham SSm A"/>
              </a:rPr>
              <a:t>,</a:t>
            </a:r>
            <a:r>
              <a:rPr lang="en-GB" sz="1200">
                <a:effectLst/>
                <a:latin typeface="Calibri" panose="020F0502020204030204" pitchFamily="34" charset="0"/>
                <a:ea typeface="Calibri" panose="020F0502020204030204" pitchFamily="34" charset="0"/>
              </a:rPr>
              <a:t> is redesigning its policy function to support wider organisational changes, set out in a </a:t>
            </a:r>
            <a:r>
              <a:rPr lang="en-GB" sz="1200">
                <a:effectLst/>
                <a:latin typeface="Calibri" panose="020F0502020204030204" pitchFamily="34" charset="0"/>
                <a:ea typeface="Calibri" panose="020F0502020204030204" pitchFamily="34" charset="0"/>
                <a:hlinkClick r:id="rId9"/>
              </a:rPr>
              <a:t>summary document </a:t>
            </a:r>
            <a:r>
              <a:rPr lang="en-GB" sz="1200">
                <a:latin typeface="Calibri" panose="020F0502020204030204" pitchFamily="34" charset="0"/>
                <a:ea typeface="Calibri" panose="020F0502020204030204" pitchFamily="34" charset="0"/>
              </a:rPr>
              <a:t>.</a:t>
            </a:r>
            <a:r>
              <a:rPr lang="en-GB" sz="1200">
                <a:effectLst/>
                <a:latin typeface="Calibri" panose="020F0502020204030204" pitchFamily="34" charset="0"/>
                <a:ea typeface="Calibri" panose="020F0502020204030204" pitchFamily="34" charset="0"/>
              </a:rPr>
              <a:t> It is working to enhance its overall policy capability including to honour Te Tiriti o Waitangi and to </a:t>
            </a:r>
            <a:r>
              <a:rPr lang="en-GB" sz="1200">
                <a:latin typeface="Calibri" panose="020F0502020204030204" pitchFamily="34" charset="0"/>
                <a:ea typeface="Calibri" panose="020F0502020204030204" pitchFamily="34" charset="0"/>
              </a:rPr>
              <a:t>integrate its advice across education sectors and with front-line and local insights</a:t>
            </a:r>
            <a:r>
              <a:rPr lang="en-GB" sz="1200">
                <a:effectLst/>
                <a:latin typeface="Calibri" panose="020F0502020204030204" pitchFamily="34" charset="0"/>
                <a:ea typeface="Calibri" panose="020F0502020204030204" pitchFamily="34" charset="0"/>
              </a:rPr>
              <a:t>.  </a:t>
            </a:r>
          </a:p>
          <a:p>
            <a:pPr lvl="0">
              <a:lnSpc>
                <a:spcPct val="90000"/>
              </a:lnSpc>
            </a:pPr>
            <a:endParaRPr lang="en-GB" sz="1200">
              <a:effectLst/>
              <a:latin typeface="Calibri" panose="020F0502020204030204" pitchFamily="34" charset="0"/>
              <a:ea typeface="Calibri" panose="020F0502020204030204" pitchFamily="34" charset="0"/>
            </a:endParaRPr>
          </a:p>
          <a:p>
            <a:pPr lvl="0">
              <a:lnSpc>
                <a:spcPct val="90000"/>
              </a:lnSpc>
            </a:pPr>
            <a:r>
              <a:rPr lang="en-GB" sz="1200">
                <a:latin typeface="Calibri" panose="020F0502020204030204" pitchFamily="34" charset="0"/>
                <a:ea typeface="Calibri" panose="020F0502020204030204" pitchFamily="34" charset="0"/>
              </a:rPr>
              <a:t>T</a:t>
            </a:r>
            <a:r>
              <a:rPr lang="en-GB" sz="1200">
                <a:effectLst/>
                <a:latin typeface="Calibri" panose="020F0502020204030204" pitchFamily="34" charset="0"/>
                <a:ea typeface="Calibri" panose="020F0502020204030204" pitchFamily="34" charset="0"/>
              </a:rPr>
              <a:t>he </a:t>
            </a:r>
            <a:r>
              <a:rPr lang="en-GB" sz="1200" b="1">
                <a:effectLst/>
                <a:latin typeface="Calibri" panose="020F0502020204030204" pitchFamily="34" charset="0"/>
                <a:ea typeface="Calibri" panose="020F0502020204030204" pitchFamily="34" charset="0"/>
              </a:rPr>
              <a:t>Australian Department of Education, Skills and Employment </a:t>
            </a:r>
            <a:r>
              <a:rPr lang="en-GB" sz="1200">
                <a:effectLst/>
                <a:latin typeface="Calibri" panose="020F0502020204030204" pitchFamily="34" charset="0"/>
                <a:ea typeface="Calibri" panose="020F0502020204030204" pitchFamily="34" charset="0"/>
              </a:rPr>
              <a:t>is working with ANZSOG on a range of staff development activities to strengthen its strategic policy capability and skills, including with respect to </a:t>
            </a:r>
            <a:r>
              <a:rPr lang="en-GB" sz="1200">
                <a:effectLst/>
                <a:latin typeface="Calibri" panose="020F0502020204030204" pitchFamily="34" charset="0"/>
                <a:ea typeface="Calibri" panose="020F0502020204030204" pitchFamily="34" charset="0"/>
                <a:cs typeface="Times New Roman" panose="02020603050405020304" pitchFamily="18" charset="0"/>
              </a:rPr>
              <a:t>policy project planning, stakeholder analysis, problem definition and strategic analysis tools. </a:t>
            </a:r>
            <a:endParaRPr lang="en-GB" sz="1200"/>
          </a:p>
          <a:p>
            <a:endParaRPr lang="en-GB" sz="1200"/>
          </a:p>
          <a:p>
            <a:endParaRPr lang="en-GB" sz="1200"/>
          </a:p>
        </p:txBody>
      </p:sp>
    </p:spTree>
    <p:extLst>
      <p:ext uri="{BB962C8B-B14F-4D97-AF65-F5344CB8AC3E}">
        <p14:creationId xmlns:p14="http://schemas.microsoft.com/office/powerpoint/2010/main" val="102525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9AF6-54F3-40BD-B45A-4DD1F396E0D7}"/>
              </a:ext>
            </a:extLst>
          </p:cNvPr>
          <p:cNvSpPr>
            <a:spLocks noGrp="1"/>
          </p:cNvSpPr>
          <p:nvPr>
            <p:ph type="title"/>
          </p:nvPr>
        </p:nvSpPr>
        <p:spPr>
          <a:xfrm>
            <a:off x="517002" y="780095"/>
            <a:ext cx="11184643" cy="554183"/>
          </a:xfrm>
        </p:spPr>
        <p:txBody>
          <a:bodyPr/>
          <a:lstStyle/>
          <a:p>
            <a:r>
              <a:rPr lang="en-GB"/>
              <a:t>Conversation Themes</a:t>
            </a:r>
          </a:p>
        </p:txBody>
      </p:sp>
      <p:sp>
        <p:nvSpPr>
          <p:cNvPr id="6" name="Content Placeholder 2">
            <a:extLst>
              <a:ext uri="{FF2B5EF4-FFF2-40B4-BE49-F238E27FC236}">
                <a16:creationId xmlns:a16="http://schemas.microsoft.com/office/drawing/2014/main" id="{2EA4751D-EF56-4D60-8B37-9030D7C7AFA1}"/>
              </a:ext>
            </a:extLst>
          </p:cNvPr>
          <p:cNvSpPr txBox="1">
            <a:spLocks/>
          </p:cNvSpPr>
          <p:nvPr/>
        </p:nvSpPr>
        <p:spPr>
          <a:xfrm>
            <a:off x="7694437" y="2786846"/>
            <a:ext cx="4236069" cy="2776727"/>
          </a:xfrm>
          <a:prstGeom prst="rect">
            <a:avLst/>
          </a:prstGeom>
          <a:solidFill>
            <a:schemeClr val="bg2">
              <a:lumMod val="95000"/>
            </a:schemeClr>
          </a:solidFill>
        </p:spPr>
        <p:txBody>
          <a:bodyPr vert="horz" lIns="91440" tIns="45720" rIns="91440" bIns="45720" rtlCol="0" anchor="t">
            <a:no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nSpc>
                <a:spcPct val="110000"/>
              </a:lnSpc>
            </a:pPr>
            <a:r>
              <a:rPr lang="en-GB" sz="1200" b="1"/>
              <a:t>Theme 1: The Imperative</a:t>
            </a:r>
          </a:p>
          <a:p>
            <a:pPr>
              <a:lnSpc>
                <a:spcPct val="110000"/>
              </a:lnSpc>
              <a:spcBef>
                <a:spcPts val="300"/>
              </a:spcBef>
            </a:pPr>
            <a:r>
              <a:rPr lang="en-GB" sz="1200"/>
              <a:t>What are we trying to achieve and why? Context and drivers.</a:t>
            </a:r>
            <a:endParaRPr lang="en-GB" sz="1200">
              <a:cs typeface="Arial"/>
            </a:endParaRPr>
          </a:p>
          <a:p>
            <a:pPr>
              <a:lnSpc>
                <a:spcPct val="110000"/>
              </a:lnSpc>
              <a:spcBef>
                <a:spcPts val="1200"/>
              </a:spcBef>
            </a:pPr>
            <a:r>
              <a:rPr lang="en-GB" sz="1200" b="1"/>
              <a:t>Theme 2: Actions towards improvement </a:t>
            </a:r>
          </a:p>
          <a:p>
            <a:pPr>
              <a:lnSpc>
                <a:spcPct val="110000"/>
              </a:lnSpc>
              <a:spcBef>
                <a:spcPts val="300"/>
              </a:spcBef>
            </a:pPr>
            <a:r>
              <a:rPr lang="en-GB" sz="1200"/>
              <a:t>How are we going about building capability? What are we focusing on?</a:t>
            </a:r>
            <a:endParaRPr lang="en-GB" sz="1200">
              <a:cs typeface="Arial"/>
            </a:endParaRPr>
          </a:p>
          <a:p>
            <a:pPr>
              <a:lnSpc>
                <a:spcPct val="110000"/>
              </a:lnSpc>
              <a:spcBef>
                <a:spcPts val="1200"/>
              </a:spcBef>
            </a:pPr>
            <a:r>
              <a:rPr lang="en-GB" sz="1200" b="1"/>
              <a:t>Theme 3: Catalysing change and making it stick </a:t>
            </a:r>
            <a:endParaRPr lang="en-GB" sz="1200"/>
          </a:p>
          <a:p>
            <a:pPr>
              <a:lnSpc>
                <a:spcPct val="110000"/>
              </a:lnSpc>
              <a:spcBef>
                <a:spcPts val="300"/>
              </a:spcBef>
            </a:pPr>
            <a:r>
              <a:rPr lang="en-GB" sz="1200"/>
              <a:t>How do we get there? What are the critical success factors for a successful change process? </a:t>
            </a:r>
            <a:endParaRPr lang="en-GB" sz="1200">
              <a:cs typeface="Arial"/>
            </a:endParaRPr>
          </a:p>
          <a:p>
            <a:pPr>
              <a:lnSpc>
                <a:spcPct val="110000"/>
              </a:lnSpc>
              <a:spcBef>
                <a:spcPts val="1200"/>
              </a:spcBef>
            </a:pPr>
            <a:r>
              <a:rPr lang="en-GB" sz="1200" b="1"/>
              <a:t>Reflections: Insights and lessons to share </a:t>
            </a:r>
            <a:endParaRPr lang="en-GB" sz="1200" b="1">
              <a:cs typeface="Arial"/>
            </a:endParaRPr>
          </a:p>
        </p:txBody>
      </p:sp>
      <p:sp>
        <p:nvSpPr>
          <p:cNvPr id="4" name="Footer Placeholder 1">
            <a:extLst>
              <a:ext uri="{FF2B5EF4-FFF2-40B4-BE49-F238E27FC236}">
                <a16:creationId xmlns:a16="http://schemas.microsoft.com/office/drawing/2014/main" id="{91C75ADB-7A2F-4B2B-9203-DF4313F5FA0C}"/>
              </a:ext>
            </a:extLst>
          </p:cNvPr>
          <p:cNvSpPr>
            <a:spLocks noGrp="1"/>
          </p:cNvSpPr>
          <p:nvPr>
            <p:ph type="ftr" sz="quarter" idx="11"/>
          </p:nvPr>
        </p:nvSpPr>
        <p:spPr>
          <a:xfrm>
            <a:off x="490355" y="597532"/>
            <a:ext cx="1879622" cy="182563"/>
          </a:xfrm>
        </p:spPr>
        <p:txBody>
          <a:bodyPr/>
          <a:lstStyle/>
          <a:p>
            <a:r>
              <a:rPr lang="en-AU"/>
              <a:t>Building Policy Capability</a:t>
            </a:r>
            <a:endParaRPr lang="en-GB"/>
          </a:p>
          <a:p>
            <a:pPr algn="l"/>
            <a:endParaRPr lang="en-US" b="1" i="0" cap="all">
              <a:solidFill>
                <a:srgbClr val="000000"/>
              </a:solidFill>
              <a:effectLst/>
              <a:latin typeface="Domus SmBd"/>
            </a:endParaRPr>
          </a:p>
        </p:txBody>
      </p:sp>
      <p:sp>
        <p:nvSpPr>
          <p:cNvPr id="3" name="TextBox 2">
            <a:extLst>
              <a:ext uri="{FF2B5EF4-FFF2-40B4-BE49-F238E27FC236}">
                <a16:creationId xmlns:a16="http://schemas.microsoft.com/office/drawing/2014/main" id="{1BA91518-3787-4EEB-BC6F-16374B94AFA5}"/>
              </a:ext>
            </a:extLst>
          </p:cNvPr>
          <p:cNvSpPr txBox="1"/>
          <p:nvPr/>
        </p:nvSpPr>
        <p:spPr>
          <a:xfrm>
            <a:off x="517003" y="1334278"/>
            <a:ext cx="5141414" cy="4744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GB" sz="1200">
                <a:cs typeface="Arial"/>
              </a:rPr>
              <a:t>The conversation allowed senior leaders to hear from each other about strategies and approaches for building policy capability, and to compare different perspectives on what success would look like. </a:t>
            </a:r>
            <a:r>
              <a:rPr lang="en-GB" sz="1200">
                <a:effectLst/>
                <a:latin typeface="Calibri" panose="020F0502020204030204" pitchFamily="34" charset="0"/>
                <a:ea typeface="Calibri" panose="020F0502020204030204" pitchFamily="34" charset="0"/>
              </a:rPr>
              <a:t>The curated conversation was designed to explore the following questions:  </a:t>
            </a:r>
            <a:r>
              <a:rPr lang="en-GB" sz="1200">
                <a:solidFill>
                  <a:srgbClr val="FF0000"/>
                </a:solidFill>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pPr marL="43180" fontAlgn="base">
              <a:spcBef>
                <a:spcPts val="500"/>
              </a:spcBef>
              <a:spcAft>
                <a:spcPts val="300"/>
              </a:spcAft>
            </a:pPr>
            <a:r>
              <a:rPr lang="en-GB" sz="1200">
                <a:effectLst/>
                <a:latin typeface="Symbol" panose="05050102010706020507" pitchFamily="18" charset="2"/>
                <a:ea typeface="Calibri" panose="020F0502020204030204" pitchFamily="34" charset="0"/>
              </a:rPr>
              <a:t>·</a:t>
            </a:r>
            <a:r>
              <a:rPr lang="en-GB" sz="1200">
                <a:effectLst/>
                <a:latin typeface="Times New Roman" panose="02020603050405020304" pitchFamily="18"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context and drivers</a:t>
            </a:r>
            <a:r>
              <a:rPr lang="en-GB" sz="1200">
                <a:effectLst/>
                <a:latin typeface="Calibri" panose="020F0502020204030204" pitchFamily="34"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for policy capability improvement initiatives</a:t>
            </a:r>
            <a:r>
              <a:rPr lang="en-GB" sz="1200">
                <a:effectLst/>
                <a:latin typeface="Times New Roman" panose="02020603050405020304" pitchFamily="18" charset="0"/>
                <a:ea typeface="Calibri" panose="020F0502020204030204" pitchFamily="34" charset="0"/>
              </a:rPr>
              <a:t>. </a:t>
            </a:r>
            <a:r>
              <a:rPr lang="en-GB" sz="1200">
                <a:effectLst/>
                <a:latin typeface="Calibri" panose="020F0502020204030204" pitchFamily="34" charset="0"/>
                <a:ea typeface="Calibri" panose="020F0502020204030204" pitchFamily="34" charset="0"/>
              </a:rPr>
              <a:t>What is driving the need for change and how can other reform goals be leveraged and supported by policy improvement initiatives?</a:t>
            </a:r>
            <a:endParaRPr lang="en-GB" sz="1200">
              <a:effectLst/>
              <a:latin typeface="Times New Roman" panose="02020603050405020304" pitchFamily="18" charset="0"/>
              <a:ea typeface="Calibri" panose="020F0502020204030204" pitchFamily="34" charset="0"/>
            </a:endParaRPr>
          </a:p>
          <a:p>
            <a:pPr marL="43180" fontAlgn="base">
              <a:spcBef>
                <a:spcPts val="500"/>
              </a:spcBef>
              <a:spcAft>
                <a:spcPts val="300"/>
              </a:spcAft>
            </a:pPr>
            <a:r>
              <a:rPr lang="en-GB" sz="1200">
                <a:effectLst/>
                <a:latin typeface="Symbol" panose="05050102010706020507" pitchFamily="18" charset="2"/>
                <a:ea typeface="Calibri" panose="020F0502020204030204" pitchFamily="34" charset="0"/>
              </a:rPr>
              <a:t>·</a:t>
            </a:r>
            <a:r>
              <a:rPr lang="en-GB" sz="1200">
                <a:effectLst/>
                <a:latin typeface="Times New Roman" panose="02020603050405020304" pitchFamily="18"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processes and stakeholders</a:t>
            </a:r>
            <a:r>
              <a:rPr lang="en-GB" sz="1200">
                <a:effectLst/>
                <a:latin typeface="Calibri" panose="020F0502020204030204" pitchFamily="34" charset="0"/>
                <a:ea typeface="Calibri" panose="020F0502020204030204" pitchFamily="34" charset="0"/>
              </a:rPr>
              <a:t>. Who is involved in designing and leading new ways of working and what are the key roles and relationships that need to be built and maintained?</a:t>
            </a:r>
            <a:r>
              <a:rPr lang="en-GB" sz="1200">
                <a:effectLst/>
                <a:latin typeface="Times New Roman" panose="02020603050405020304" pitchFamily="18" charset="0"/>
                <a:ea typeface="Calibri" panose="020F0502020204030204" pitchFamily="34" charset="0"/>
              </a:rPr>
              <a:t> </a:t>
            </a:r>
          </a:p>
          <a:p>
            <a:pPr marL="43180" fontAlgn="base">
              <a:spcBef>
                <a:spcPts val="500"/>
              </a:spcBef>
              <a:spcAft>
                <a:spcPts val="300"/>
              </a:spcAft>
            </a:pPr>
            <a:r>
              <a:rPr lang="en-GB" sz="1200">
                <a:effectLst/>
                <a:latin typeface="Symbol" panose="05050102010706020507" pitchFamily="18" charset="2"/>
                <a:ea typeface="Calibri" panose="020F0502020204030204" pitchFamily="34" charset="0"/>
              </a:rPr>
              <a:t>·</a:t>
            </a:r>
            <a:r>
              <a:rPr lang="en-GB" sz="1200">
                <a:effectLst/>
                <a:latin typeface="Times New Roman" panose="02020603050405020304" pitchFamily="18"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frameworks and tools to support policy professionals</a:t>
            </a:r>
            <a:r>
              <a:rPr lang="en-GB" sz="1200">
                <a:effectLst/>
                <a:latin typeface="Calibri" panose="020F0502020204030204" pitchFamily="34" charset="0"/>
                <a:ea typeface="Calibri" panose="020F0502020204030204" pitchFamily="34" charset="0"/>
              </a:rPr>
              <a:t>. What collateral is needed to support policy staff in their day-to-day work, and to ensure consistency of approach without constraining innovation and agility?</a:t>
            </a:r>
            <a:endParaRPr lang="en-GB" sz="1200">
              <a:effectLst/>
              <a:latin typeface="Times New Roman" panose="02020603050405020304" pitchFamily="18" charset="0"/>
              <a:ea typeface="Calibri" panose="020F0502020204030204" pitchFamily="34" charset="0"/>
            </a:endParaRPr>
          </a:p>
          <a:p>
            <a:pPr marL="43180" fontAlgn="base">
              <a:spcBef>
                <a:spcPts val="500"/>
              </a:spcBef>
              <a:spcAft>
                <a:spcPts val="300"/>
              </a:spcAft>
            </a:pPr>
            <a:r>
              <a:rPr lang="en-GB" sz="1200" b="1">
                <a:effectLst/>
                <a:latin typeface="Symbol" panose="05050102010706020507" pitchFamily="18" charset="2"/>
                <a:ea typeface="Calibri" panose="020F0502020204030204" pitchFamily="34" charset="0"/>
              </a:rPr>
              <a:t>·</a:t>
            </a:r>
            <a:r>
              <a:rPr lang="en-GB" sz="1200" b="1">
                <a:effectLst/>
                <a:latin typeface="Times New Roman" panose="02020603050405020304" pitchFamily="18"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approaches to upskilling policy professionals</a:t>
            </a:r>
            <a:r>
              <a:rPr lang="en-GB" sz="1200">
                <a:effectLst/>
                <a:latin typeface="Calibri" panose="020F0502020204030204" pitchFamily="34" charset="0"/>
                <a:ea typeface="Calibri" panose="020F0502020204030204" pitchFamily="34" charset="0"/>
              </a:rPr>
              <a:t>. What skills are required of modern policy professionals and what sort of development and training works best to build those skills?  </a:t>
            </a:r>
            <a:r>
              <a:rPr lang="en-GB" sz="1200">
                <a:effectLst/>
                <a:latin typeface="Times New Roman" panose="02020603050405020304" pitchFamily="18" charset="0"/>
                <a:ea typeface="Calibri" panose="020F0502020204030204" pitchFamily="34" charset="0"/>
              </a:rPr>
              <a:t> </a:t>
            </a:r>
          </a:p>
          <a:p>
            <a:pPr marL="43180" fontAlgn="base">
              <a:spcBef>
                <a:spcPts val="500"/>
              </a:spcBef>
              <a:spcAft>
                <a:spcPts val="600"/>
              </a:spcAft>
            </a:pPr>
            <a:r>
              <a:rPr lang="en-GB" sz="1200">
                <a:effectLst/>
                <a:latin typeface="Symbol" panose="05050102010706020507" pitchFamily="18" charset="2"/>
                <a:ea typeface="Calibri" panose="020F0502020204030204" pitchFamily="34" charset="0"/>
              </a:rPr>
              <a:t>·</a:t>
            </a:r>
            <a:r>
              <a:rPr lang="en-GB" sz="1200">
                <a:effectLst/>
                <a:latin typeface="Times New Roman" panose="02020603050405020304" pitchFamily="18"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critical success factors for implementing a change process</a:t>
            </a:r>
            <a:r>
              <a:rPr lang="en-GB" sz="1200">
                <a:effectLst/>
                <a:latin typeface="Calibri" panose="020F0502020204030204" pitchFamily="34" charset="0"/>
                <a:ea typeface="Calibri" panose="020F0502020204030204" pitchFamily="34" charset="0"/>
              </a:rPr>
              <a:t>. What can we learn from each other about successful operating models for ensuring change is catalysed and sticks? </a:t>
            </a:r>
            <a:endParaRPr lang="en-GB" sz="1200">
              <a:effectLst/>
              <a:latin typeface="Times New Roman" panose="02020603050405020304" pitchFamily="18" charset="0"/>
              <a:ea typeface="Calibri" panose="020F0502020204030204" pitchFamily="34" charset="0"/>
            </a:endParaRPr>
          </a:p>
          <a:p>
            <a:pPr algn="just"/>
            <a:endParaRPr lang="en-GB" sz="1200">
              <a:cs typeface="Arial"/>
            </a:endParaRPr>
          </a:p>
          <a:p>
            <a:r>
              <a:rPr lang="en-GB" sz="1200">
                <a:cs typeface="Arial"/>
              </a:rPr>
              <a:t>These were distilled into three themes. What follows is a </a:t>
            </a:r>
            <a:r>
              <a:rPr lang="en-GB" sz="1200">
                <a:ea typeface="+mn-lt"/>
                <a:cs typeface="+mn-lt"/>
              </a:rPr>
              <a:t>précis</a:t>
            </a:r>
            <a:r>
              <a:rPr lang="en-GB" sz="1200">
                <a:cs typeface="Arial"/>
              </a:rPr>
              <a:t> of the conversation, to draw out key transferable insights. </a:t>
            </a:r>
          </a:p>
        </p:txBody>
      </p:sp>
      <p:sp>
        <p:nvSpPr>
          <p:cNvPr id="5" name="TextBox 4">
            <a:extLst>
              <a:ext uri="{FF2B5EF4-FFF2-40B4-BE49-F238E27FC236}">
                <a16:creationId xmlns:a16="http://schemas.microsoft.com/office/drawing/2014/main" id="{56107A8B-7C01-4BE6-AEE0-D57396083FE1}"/>
              </a:ext>
            </a:extLst>
          </p:cNvPr>
          <p:cNvSpPr txBox="1"/>
          <p:nvPr/>
        </p:nvSpPr>
        <p:spPr>
          <a:xfrm>
            <a:off x="8892752" y="2329934"/>
            <a:ext cx="1723549" cy="369332"/>
          </a:xfrm>
          <a:prstGeom prst="rect">
            <a:avLst/>
          </a:prstGeom>
          <a:noFill/>
        </p:spPr>
        <p:txBody>
          <a:bodyPr wrap="none" rtlCol="0">
            <a:spAutoFit/>
          </a:bodyPr>
          <a:lstStyle/>
          <a:p>
            <a:r>
              <a:rPr lang="en-GB">
                <a:solidFill>
                  <a:schemeClr val="tx2"/>
                </a:solidFill>
              </a:rPr>
              <a:t>Session format</a:t>
            </a:r>
          </a:p>
        </p:txBody>
      </p:sp>
      <p:pic>
        <p:nvPicPr>
          <p:cNvPr id="8" name="Graphic 7" descr="Bullseye outline">
            <a:extLst>
              <a:ext uri="{FF2B5EF4-FFF2-40B4-BE49-F238E27FC236}">
                <a16:creationId xmlns:a16="http://schemas.microsoft.com/office/drawing/2014/main" id="{7B21C570-ED39-47B7-A925-603F43C59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3865" y="1603362"/>
            <a:ext cx="914400" cy="914400"/>
          </a:xfrm>
          <a:prstGeom prst="rect">
            <a:avLst/>
          </a:prstGeom>
        </p:spPr>
      </p:pic>
      <p:pic>
        <p:nvPicPr>
          <p:cNvPr id="10" name="Graphic 9" descr="Bar graph with upward trend outline">
            <a:extLst>
              <a:ext uri="{FF2B5EF4-FFF2-40B4-BE49-F238E27FC236}">
                <a16:creationId xmlns:a16="http://schemas.microsoft.com/office/drawing/2014/main" id="{D8F47902-710D-45D4-9889-275ED2EF30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6646" y="4613221"/>
            <a:ext cx="914400" cy="914400"/>
          </a:xfrm>
          <a:prstGeom prst="rect">
            <a:avLst/>
          </a:prstGeom>
        </p:spPr>
      </p:pic>
      <p:pic>
        <p:nvPicPr>
          <p:cNvPr id="12" name="Graphic 11" descr="Aspiration outline">
            <a:extLst>
              <a:ext uri="{FF2B5EF4-FFF2-40B4-BE49-F238E27FC236}">
                <a16:creationId xmlns:a16="http://schemas.microsoft.com/office/drawing/2014/main" id="{A46D3EF7-567A-4F62-9446-9A360C58B6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6385" y="1529877"/>
            <a:ext cx="914400" cy="914400"/>
          </a:xfrm>
          <a:prstGeom prst="rect">
            <a:avLst/>
          </a:prstGeom>
        </p:spPr>
      </p:pic>
      <p:pic>
        <p:nvPicPr>
          <p:cNvPr id="14" name="Graphic 13" descr="Tools outline">
            <a:extLst>
              <a:ext uri="{FF2B5EF4-FFF2-40B4-BE49-F238E27FC236}">
                <a16:creationId xmlns:a16="http://schemas.microsoft.com/office/drawing/2014/main" id="{2147075B-01FE-4FD7-8C8F-FAB7CA7222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10585" y="3547365"/>
            <a:ext cx="914400" cy="914400"/>
          </a:xfrm>
          <a:prstGeom prst="rect">
            <a:avLst/>
          </a:prstGeom>
        </p:spPr>
      </p:pic>
      <p:pic>
        <p:nvPicPr>
          <p:cNvPr id="16" name="Graphic 15" descr="Blueprint outline">
            <a:extLst>
              <a:ext uri="{FF2B5EF4-FFF2-40B4-BE49-F238E27FC236}">
                <a16:creationId xmlns:a16="http://schemas.microsoft.com/office/drawing/2014/main" id="{AF5F6BA8-C3A5-4608-BF9B-545F39BF78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5533" y="2514600"/>
            <a:ext cx="914400" cy="914400"/>
          </a:xfrm>
          <a:prstGeom prst="rect">
            <a:avLst/>
          </a:prstGeom>
        </p:spPr>
      </p:pic>
    </p:spTree>
    <p:extLst>
      <p:ext uri="{BB962C8B-B14F-4D97-AF65-F5344CB8AC3E}">
        <p14:creationId xmlns:p14="http://schemas.microsoft.com/office/powerpoint/2010/main" val="330116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187DCF5B-8FEB-498B-BF75-6E808DD31D44}"/>
              </a:ext>
            </a:extLst>
          </p:cNvPr>
          <p:cNvGraphicFramePr>
            <a:graphicFrameLocks noGrp="1"/>
          </p:cNvGraphicFramePr>
          <p:nvPr/>
        </p:nvGraphicFramePr>
        <p:xfrm>
          <a:off x="501569" y="1302151"/>
          <a:ext cx="9334016" cy="403333"/>
        </p:xfrm>
        <a:graphic>
          <a:graphicData uri="http://schemas.openxmlformats.org/drawingml/2006/table">
            <a:tbl>
              <a:tblPr firstRow="1" bandRow="1">
                <a:tableStyleId>{5C22544A-7EE6-4342-B048-85BDC9FD1C3A}</a:tableStyleId>
              </a:tblPr>
              <a:tblGrid>
                <a:gridCol w="9334016">
                  <a:extLst>
                    <a:ext uri="{9D8B030D-6E8A-4147-A177-3AD203B41FA5}">
                      <a16:colId xmlns:a16="http://schemas.microsoft.com/office/drawing/2014/main" val="3184116382"/>
                    </a:ext>
                  </a:extLst>
                </a:gridCol>
              </a:tblGrid>
              <a:tr h="403333">
                <a:tc>
                  <a:txBody>
                    <a:bodyPr/>
                    <a:lstStyle/>
                    <a:p>
                      <a:endParaRPr lang="en-GB"/>
                    </a:p>
                  </a:txBody>
                  <a:tcPr>
                    <a:solidFill>
                      <a:schemeClr val="tx2">
                        <a:lumMod val="20000"/>
                        <a:lumOff val="80000"/>
                      </a:schemeClr>
                    </a:solidFill>
                  </a:tcPr>
                </a:tc>
                <a:extLst>
                  <a:ext uri="{0D108BD9-81ED-4DB2-BD59-A6C34878D82A}">
                    <a16:rowId xmlns:a16="http://schemas.microsoft.com/office/drawing/2014/main" val="2147647605"/>
                  </a:ext>
                </a:extLst>
              </a:tr>
            </a:tbl>
          </a:graphicData>
        </a:graphic>
      </p:graphicFrame>
      <p:sp>
        <p:nvSpPr>
          <p:cNvPr id="2" name="Title 1">
            <a:extLst>
              <a:ext uri="{FF2B5EF4-FFF2-40B4-BE49-F238E27FC236}">
                <a16:creationId xmlns:a16="http://schemas.microsoft.com/office/drawing/2014/main" id="{45ABD7B0-EB6F-411F-BE7C-0BE572C8A19A}"/>
              </a:ext>
            </a:extLst>
          </p:cNvPr>
          <p:cNvSpPr>
            <a:spLocks noGrp="1"/>
          </p:cNvSpPr>
          <p:nvPr>
            <p:ph type="title"/>
          </p:nvPr>
        </p:nvSpPr>
        <p:spPr>
          <a:xfrm>
            <a:off x="434369" y="841418"/>
            <a:ext cx="11184643" cy="457994"/>
          </a:xfrm>
        </p:spPr>
        <p:txBody>
          <a:bodyPr/>
          <a:lstStyle/>
          <a:p>
            <a:r>
              <a:rPr lang="en-AU"/>
              <a:t>Theme 1 – the imperative</a:t>
            </a:r>
            <a:endParaRPr lang="en-GB"/>
          </a:p>
        </p:txBody>
      </p:sp>
      <p:sp>
        <p:nvSpPr>
          <p:cNvPr id="3" name="Content Placeholder 2">
            <a:extLst>
              <a:ext uri="{FF2B5EF4-FFF2-40B4-BE49-F238E27FC236}">
                <a16:creationId xmlns:a16="http://schemas.microsoft.com/office/drawing/2014/main" id="{042DE448-FA8A-4318-9752-BC84B291C190}"/>
              </a:ext>
            </a:extLst>
          </p:cNvPr>
          <p:cNvSpPr>
            <a:spLocks noGrp="1"/>
          </p:cNvSpPr>
          <p:nvPr>
            <p:ph idx="1"/>
          </p:nvPr>
        </p:nvSpPr>
        <p:spPr>
          <a:xfrm>
            <a:off x="434674" y="1305219"/>
            <a:ext cx="9334016" cy="4626807"/>
          </a:xfrm>
        </p:spPr>
        <p:txBody>
          <a:bodyPr vert="horz" lIns="91440" tIns="45720" rIns="91440" bIns="45720" rtlCol="0" anchor="t">
            <a:noAutofit/>
          </a:bodyPr>
          <a:lstStyle/>
          <a:p>
            <a:pPr marL="43180" fontAlgn="base">
              <a:lnSpc>
                <a:spcPct val="110000"/>
              </a:lnSpc>
              <a:spcBef>
                <a:spcPts val="500"/>
              </a:spcBef>
              <a:spcAft>
                <a:spcPts val="300"/>
              </a:spcAft>
            </a:pPr>
            <a:r>
              <a:rPr lang="en-GB" b="1">
                <a:effectLst/>
                <a:latin typeface="Calibri"/>
                <a:ea typeface="Calibri" panose="020F0502020204030204" pitchFamily="34" charset="0"/>
                <a:cs typeface="Calibri"/>
              </a:rPr>
              <a:t>Context and drivers</a:t>
            </a:r>
            <a:r>
              <a:rPr lang="en-GB">
                <a:effectLst/>
                <a:latin typeface="Calibri"/>
                <a:ea typeface="Calibri" panose="020F0502020204030204" pitchFamily="34" charset="0"/>
                <a:cs typeface="Calibri"/>
              </a:rPr>
              <a:t> </a:t>
            </a:r>
            <a:r>
              <a:rPr lang="en-GB" b="1">
                <a:effectLst/>
                <a:latin typeface="Calibri"/>
                <a:ea typeface="Calibri" panose="020F0502020204030204" pitchFamily="34" charset="0"/>
                <a:cs typeface="Calibri"/>
              </a:rPr>
              <a:t>for policy capability improvement initiatives</a:t>
            </a:r>
            <a:r>
              <a:rPr lang="en-GB">
                <a:effectLst/>
                <a:latin typeface="Times New Roman"/>
                <a:ea typeface="Calibri" panose="020F0502020204030204" pitchFamily="34" charset="0"/>
                <a:cs typeface="Times New Roman"/>
              </a:rPr>
              <a:t>.</a:t>
            </a:r>
            <a:r>
              <a:rPr lang="en-GB">
                <a:latin typeface="Times New Roman"/>
                <a:ea typeface="Calibri" panose="020F0502020204030204" pitchFamily="34" charset="0"/>
                <a:cs typeface="Times New Roman"/>
              </a:rPr>
              <a:t> </a:t>
            </a:r>
            <a:r>
              <a:rPr lang="en-GB" b="1">
                <a:latin typeface="Calibri"/>
                <a:ea typeface="Calibri" panose="020F0502020204030204" pitchFamily="34" charset="0"/>
                <a:cs typeface="Calibri"/>
              </a:rPr>
              <a:t>What are we trying to achieve and why? </a:t>
            </a:r>
            <a:endParaRPr lang="en-GB">
              <a:effectLst/>
              <a:latin typeface="Times New Roman" panose="02020603050405020304" pitchFamily="18" charset="0"/>
              <a:ea typeface="Calibri" panose="020F0502020204030204" pitchFamily="34" charset="0"/>
              <a:cs typeface="Times New Roman"/>
            </a:endParaRPr>
          </a:p>
          <a:p>
            <a:pPr marL="43180">
              <a:lnSpc>
                <a:spcPct val="110000"/>
              </a:lnSpc>
              <a:spcBef>
                <a:spcPts val="500"/>
              </a:spcBef>
              <a:spcAft>
                <a:spcPts val="300"/>
              </a:spcAft>
            </a:pPr>
            <a:r>
              <a:rPr lang="en-GB" sz="1200">
                <a:latin typeface="Arial"/>
                <a:cs typeface="Calibri"/>
              </a:rPr>
              <a:t>Each jurisdiction is on a quest to improve policy capability - in order to produce high-quality policy advice to support good government decision-making. But they work in different contexts; there are similarities and differences in their approaches. Key insights:  </a:t>
            </a:r>
          </a:p>
          <a:p>
            <a:pPr marL="43180">
              <a:lnSpc>
                <a:spcPct val="110000"/>
              </a:lnSpc>
              <a:spcBef>
                <a:spcPts val="500"/>
              </a:spcBef>
              <a:spcAft>
                <a:spcPts val="300"/>
              </a:spcAft>
            </a:pPr>
            <a:r>
              <a:rPr lang="en-GB" sz="1200" b="1">
                <a:latin typeface="Arial"/>
                <a:cs typeface="Calibri"/>
              </a:rPr>
              <a:t>Change can provide an opportunity for more change...and improvement </a:t>
            </a:r>
          </a:p>
          <a:p>
            <a:pPr marL="328930" indent="-285750">
              <a:lnSpc>
                <a:spcPct val="110000"/>
              </a:lnSpc>
              <a:spcBef>
                <a:spcPts val="500"/>
              </a:spcBef>
              <a:spcAft>
                <a:spcPts val="300"/>
              </a:spcAft>
              <a:buFont typeface="Arial" panose="020B0604020202020204" pitchFamily="34" charset="0"/>
              <a:buChar char="•"/>
            </a:pPr>
            <a:r>
              <a:rPr lang="en-GB" sz="1000">
                <a:latin typeface="Arial"/>
                <a:cs typeface="Calibri"/>
              </a:rPr>
              <a:t>New leadership, organisational change or other reform initiatives can provide an opportunity and potential leverage for improvement initiatives. These can form part of a narrative of creating new norms or ‘ways of doing things’ to further catalyse and affect improvements in policy capability and processes. </a:t>
            </a:r>
          </a:p>
          <a:p>
            <a:pPr marL="328930" indent="-285750">
              <a:lnSpc>
                <a:spcPct val="110000"/>
              </a:lnSpc>
              <a:spcBef>
                <a:spcPts val="500"/>
              </a:spcBef>
              <a:spcAft>
                <a:spcPts val="300"/>
              </a:spcAft>
              <a:buFont typeface="Arial" panose="020B0604020202020204" pitchFamily="34" charset="0"/>
              <a:buChar char="•"/>
            </a:pPr>
            <a:r>
              <a:rPr lang="en-GB" sz="1000">
                <a:latin typeface="Arial"/>
                <a:cs typeface="Calibri"/>
              </a:rPr>
              <a:t>Politics or political considerations are sometimes seen as limiting policy options (and effectiveness), especially attempts to focus on longer-term policy challenges. A focus on stewardship, including being proactive in advice to ministers and government, can help to enhance this political administrative relationship. We need to find ways to have conversations with ministers, and other senior leaders, to enable the capability shifts needed to achieve </a:t>
            </a:r>
            <a:r>
              <a:rPr lang="en-GB" sz="1000">
                <a:cs typeface="Calibri"/>
              </a:rPr>
              <a:t>long-term </a:t>
            </a:r>
            <a:r>
              <a:rPr lang="en-GB" sz="1000">
                <a:latin typeface="Arial"/>
                <a:cs typeface="Calibri"/>
              </a:rPr>
              <a:t>complex policy goals. </a:t>
            </a:r>
          </a:p>
          <a:p>
            <a:pPr marL="43180">
              <a:lnSpc>
                <a:spcPct val="110000"/>
              </a:lnSpc>
              <a:spcBef>
                <a:spcPts val="500"/>
              </a:spcBef>
              <a:spcAft>
                <a:spcPts val="300"/>
              </a:spcAft>
            </a:pPr>
            <a:r>
              <a:rPr lang="en-GB" sz="1200" b="1">
                <a:latin typeface="Arial"/>
                <a:cs typeface="Calibri"/>
              </a:rPr>
              <a:t>Jurisdictional and system drivers present challenges for organisations…</a:t>
            </a:r>
          </a:p>
          <a:p>
            <a:pPr marL="386080" indent="-342900">
              <a:lnSpc>
                <a:spcPct val="110000"/>
              </a:lnSpc>
              <a:spcBef>
                <a:spcPts val="500"/>
              </a:spcBef>
              <a:spcAft>
                <a:spcPts val="300"/>
              </a:spcAft>
              <a:buFont typeface="Arial" panose="020B0604020202020204" pitchFamily="34" charset="0"/>
              <a:buChar char="•"/>
            </a:pPr>
            <a:r>
              <a:rPr lang="en-GB" sz="1000">
                <a:latin typeface="Arial"/>
                <a:cs typeface="Calibri"/>
              </a:rPr>
              <a:t>The quality of policy advice and guidance on policy processes is often inconsistent, even within an organisation. Agreeing and articulating repeatable and scalable processes is important for ensuring consistently high-performance and for improving overall capability. Major system-level reforms require consistency across an organisation and even across other organisations in a jurisdiction (especially where policy is cross-cutting). </a:t>
            </a:r>
          </a:p>
          <a:p>
            <a:pPr marL="386080" indent="-342900">
              <a:lnSpc>
                <a:spcPct val="110000"/>
              </a:lnSpc>
              <a:spcBef>
                <a:spcPts val="500"/>
              </a:spcBef>
              <a:spcAft>
                <a:spcPts val="300"/>
              </a:spcAft>
              <a:buFont typeface="Arial" panose="020B0604020202020204" pitchFamily="34" charset="0"/>
              <a:buChar char="•"/>
            </a:pPr>
            <a:r>
              <a:rPr lang="en-GB" sz="1000">
                <a:latin typeface="Arial"/>
                <a:cs typeface="Calibri"/>
              </a:rPr>
              <a:t>Building trust between government agencies and clients (both providers and end-users) is a system level concern and requires reconfiguring and building relationships and trust between agencies and internal and external stakeholders. Policy needs to be informed by knowledge and practice in the field. Understanding connections and interdependencies is crucial for building a joined-up system. </a:t>
            </a:r>
            <a:r>
              <a:rPr lang="en-GB" sz="1000" i="1">
                <a:latin typeface="Arial"/>
                <a:cs typeface="Calibri"/>
              </a:rPr>
              <a:t>“You need to understand the system to improve the system.”</a:t>
            </a:r>
          </a:p>
          <a:p>
            <a:pPr marL="386080" indent="-342900">
              <a:lnSpc>
                <a:spcPct val="110000"/>
              </a:lnSpc>
              <a:spcBef>
                <a:spcPts val="500"/>
              </a:spcBef>
              <a:spcAft>
                <a:spcPts val="300"/>
              </a:spcAft>
              <a:buFont typeface="Arial" panose="020B0604020202020204" pitchFamily="34" charset="0"/>
              <a:buChar char="•"/>
            </a:pPr>
            <a:r>
              <a:rPr lang="en-GB" sz="1000">
                <a:latin typeface="Arial"/>
                <a:cs typeface="Calibri"/>
              </a:rPr>
              <a:t>First Nations rights and </a:t>
            </a:r>
            <a:r>
              <a:rPr lang="en-GB" sz="1000">
                <a:cs typeface="Calibri"/>
              </a:rPr>
              <a:t>interests, </a:t>
            </a:r>
            <a:r>
              <a:rPr lang="en-GB" sz="1000">
                <a:latin typeface="Arial"/>
                <a:cs typeface="Calibri"/>
              </a:rPr>
              <a:t>are a key concern in thinking through system level change. In the case of Aotearoa New Zealand, Te </a:t>
            </a:r>
            <a:r>
              <a:rPr lang="en-GB" sz="1000" err="1">
                <a:latin typeface="Arial"/>
                <a:cs typeface="Calibri"/>
              </a:rPr>
              <a:t>Tiriti</a:t>
            </a:r>
            <a:r>
              <a:rPr lang="en-GB" sz="1000">
                <a:latin typeface="Arial"/>
                <a:cs typeface="Calibri"/>
              </a:rPr>
              <a:t> o Waitangi (Te </a:t>
            </a:r>
            <a:r>
              <a:rPr lang="en-GB" sz="1000" err="1">
                <a:latin typeface="Arial"/>
                <a:cs typeface="Calibri"/>
              </a:rPr>
              <a:t>Tiriti</a:t>
            </a:r>
            <a:r>
              <a:rPr lang="en-GB" sz="1000">
                <a:latin typeface="Arial"/>
                <a:cs typeface="Calibri"/>
              </a:rPr>
              <a:t> / the Treaty of Waitangi) underpins those relationships and desired policy outcomes. Established policy tools need to better reflect and support evolving understandings of Te Tiriti. Differential impacts of policy </a:t>
            </a:r>
            <a:r>
              <a:rPr lang="en-GB" sz="1000">
                <a:cs typeface="Calibri"/>
              </a:rPr>
              <a:t>need </a:t>
            </a:r>
            <a:r>
              <a:rPr lang="en-GB" sz="1000">
                <a:latin typeface="Arial"/>
                <a:cs typeface="Calibri"/>
              </a:rPr>
              <a:t>to be analysed and equity considerations in relation to First Peoples need to be built into policy goals in all jurisdictions.</a:t>
            </a:r>
          </a:p>
          <a:p>
            <a:endParaRPr lang="en-GB" sz="1400">
              <a:cs typeface="Arial"/>
            </a:endParaRPr>
          </a:p>
          <a:p>
            <a:endParaRPr lang="en-GB" sz="1400">
              <a:cs typeface="Arial"/>
            </a:endParaRPr>
          </a:p>
          <a:p>
            <a:endParaRPr lang="en-GB" sz="1400">
              <a:cs typeface="Arial"/>
            </a:endParaRPr>
          </a:p>
        </p:txBody>
      </p:sp>
      <p:pic>
        <p:nvPicPr>
          <p:cNvPr id="6" name="Graphic 5" descr="Arrow circle with solid fill">
            <a:extLst>
              <a:ext uri="{FF2B5EF4-FFF2-40B4-BE49-F238E27FC236}">
                <a16:creationId xmlns:a16="http://schemas.microsoft.com/office/drawing/2014/main" id="{81E2B490-07F1-469A-B1F2-769CB9165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0989" y="2137750"/>
            <a:ext cx="914400" cy="914400"/>
          </a:xfrm>
          <a:prstGeom prst="rect">
            <a:avLst/>
          </a:prstGeom>
        </p:spPr>
      </p:pic>
      <p:pic>
        <p:nvPicPr>
          <p:cNvPr id="12" name="Graphic 11" descr="Cycle with people with solid fill">
            <a:extLst>
              <a:ext uri="{FF2B5EF4-FFF2-40B4-BE49-F238E27FC236}">
                <a16:creationId xmlns:a16="http://schemas.microsoft.com/office/drawing/2014/main" id="{F1BDCFDA-2B56-4CCD-B3EE-5BE484188B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14127" y="4654374"/>
            <a:ext cx="914400" cy="914400"/>
          </a:xfrm>
          <a:prstGeom prst="rect">
            <a:avLst/>
          </a:prstGeom>
        </p:spPr>
      </p:pic>
      <p:pic>
        <p:nvPicPr>
          <p:cNvPr id="16" name="Graphic 15" descr="Family with two children outline">
            <a:extLst>
              <a:ext uri="{FF2B5EF4-FFF2-40B4-BE49-F238E27FC236}">
                <a16:creationId xmlns:a16="http://schemas.microsoft.com/office/drawing/2014/main" id="{71E67417-1271-4832-8E7C-19B9231E8B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2558" y="3828854"/>
            <a:ext cx="914400" cy="914400"/>
          </a:xfrm>
          <a:prstGeom prst="rect">
            <a:avLst/>
          </a:prstGeom>
        </p:spPr>
      </p:pic>
      <p:pic>
        <p:nvPicPr>
          <p:cNvPr id="18" name="Graphic 17" descr="User network with solid fill">
            <a:extLst>
              <a:ext uri="{FF2B5EF4-FFF2-40B4-BE49-F238E27FC236}">
                <a16:creationId xmlns:a16="http://schemas.microsoft.com/office/drawing/2014/main" id="{00721B03-CB3A-4F01-809E-B30495F173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90989" y="3052150"/>
            <a:ext cx="914400" cy="914400"/>
          </a:xfrm>
          <a:prstGeom prst="rect">
            <a:avLst/>
          </a:prstGeom>
        </p:spPr>
      </p:pic>
    </p:spTree>
    <p:extLst>
      <p:ext uri="{BB962C8B-B14F-4D97-AF65-F5344CB8AC3E}">
        <p14:creationId xmlns:p14="http://schemas.microsoft.com/office/powerpoint/2010/main" val="267652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F0F3E5-C4A6-4A20-BCC8-C05CA884F977}"/>
              </a:ext>
            </a:extLst>
          </p:cNvPr>
          <p:cNvSpPr>
            <a:spLocks noGrp="1"/>
          </p:cNvSpPr>
          <p:nvPr>
            <p:ph type="title"/>
          </p:nvPr>
        </p:nvSpPr>
        <p:spPr>
          <a:xfrm>
            <a:off x="434369" y="795526"/>
            <a:ext cx="11183938" cy="504615"/>
          </a:xfrm>
        </p:spPr>
        <p:txBody>
          <a:bodyPr/>
          <a:lstStyle/>
          <a:p>
            <a:r>
              <a:rPr lang="en-AU"/>
              <a:t>Theme 2: actions towards improvement</a:t>
            </a:r>
            <a:endParaRPr lang="en-GB"/>
          </a:p>
        </p:txBody>
      </p:sp>
      <p:sp>
        <p:nvSpPr>
          <p:cNvPr id="6" name="Footer Placeholder 1">
            <a:extLst>
              <a:ext uri="{FF2B5EF4-FFF2-40B4-BE49-F238E27FC236}">
                <a16:creationId xmlns:a16="http://schemas.microsoft.com/office/drawing/2014/main" id="{5825C0AA-ACC2-460D-BD72-C8F996E9837E}"/>
              </a:ext>
            </a:extLst>
          </p:cNvPr>
          <p:cNvSpPr>
            <a:spLocks noGrp="1"/>
          </p:cNvSpPr>
          <p:nvPr>
            <p:ph type="ftr" sz="quarter" idx="11"/>
          </p:nvPr>
        </p:nvSpPr>
        <p:spPr>
          <a:xfrm>
            <a:off x="434369" y="573639"/>
            <a:ext cx="5975350" cy="221887"/>
          </a:xfrm>
        </p:spPr>
        <p:txBody>
          <a:bodyPr/>
          <a:lstStyle/>
          <a:p>
            <a:r>
              <a:rPr lang="en-AU"/>
              <a:t>Building Policy Capability</a:t>
            </a:r>
            <a:endParaRPr lang="en-GB"/>
          </a:p>
          <a:p>
            <a:pPr algn="l"/>
            <a:endParaRPr lang="en-US" b="1" i="0" cap="all">
              <a:solidFill>
                <a:srgbClr val="000000"/>
              </a:solidFill>
              <a:effectLst/>
              <a:latin typeface="Domus SmBd"/>
            </a:endParaRPr>
          </a:p>
        </p:txBody>
      </p:sp>
      <p:graphicFrame>
        <p:nvGraphicFramePr>
          <p:cNvPr id="7" name="Table 7">
            <a:extLst>
              <a:ext uri="{FF2B5EF4-FFF2-40B4-BE49-F238E27FC236}">
                <a16:creationId xmlns:a16="http://schemas.microsoft.com/office/drawing/2014/main" id="{2B9DBFE9-3F12-41A2-BD9D-8D8E3227A213}"/>
              </a:ext>
            </a:extLst>
          </p:cNvPr>
          <p:cNvGraphicFramePr>
            <a:graphicFrameLocks noGrp="1"/>
          </p:cNvGraphicFramePr>
          <p:nvPr>
            <p:extLst>
              <p:ext uri="{D42A27DB-BD31-4B8C-83A1-F6EECF244321}">
                <p14:modId xmlns:p14="http://schemas.microsoft.com/office/powerpoint/2010/main" val="1275841121"/>
              </p:ext>
            </p:extLst>
          </p:nvPr>
        </p:nvGraphicFramePr>
        <p:xfrm>
          <a:off x="497971" y="1329449"/>
          <a:ext cx="7659201" cy="372602"/>
        </p:xfrm>
        <a:graphic>
          <a:graphicData uri="http://schemas.openxmlformats.org/drawingml/2006/table">
            <a:tbl>
              <a:tblPr firstRow="1" bandRow="1">
                <a:tableStyleId>{5C22544A-7EE6-4342-B048-85BDC9FD1C3A}</a:tableStyleId>
              </a:tblPr>
              <a:tblGrid>
                <a:gridCol w="7659201">
                  <a:extLst>
                    <a:ext uri="{9D8B030D-6E8A-4147-A177-3AD203B41FA5}">
                      <a16:colId xmlns:a16="http://schemas.microsoft.com/office/drawing/2014/main" val="3184116382"/>
                    </a:ext>
                  </a:extLst>
                </a:gridCol>
              </a:tblGrid>
              <a:tr h="372602">
                <a:tc>
                  <a:txBody>
                    <a:bodyPr/>
                    <a:lstStyle/>
                    <a:p>
                      <a:endParaRPr lang="en-GB"/>
                    </a:p>
                  </a:txBody>
                  <a:tcPr>
                    <a:solidFill>
                      <a:schemeClr val="tx2">
                        <a:lumMod val="20000"/>
                        <a:lumOff val="80000"/>
                      </a:schemeClr>
                    </a:solidFill>
                  </a:tcPr>
                </a:tc>
                <a:extLst>
                  <a:ext uri="{0D108BD9-81ED-4DB2-BD59-A6C34878D82A}">
                    <a16:rowId xmlns:a16="http://schemas.microsoft.com/office/drawing/2014/main" val="2147647605"/>
                  </a:ext>
                </a:extLst>
              </a:tr>
            </a:tbl>
          </a:graphicData>
        </a:graphic>
      </p:graphicFrame>
      <p:sp>
        <p:nvSpPr>
          <p:cNvPr id="3" name="Content Placeholder 2">
            <a:extLst>
              <a:ext uri="{FF2B5EF4-FFF2-40B4-BE49-F238E27FC236}">
                <a16:creationId xmlns:a16="http://schemas.microsoft.com/office/drawing/2014/main" id="{EF976BB8-725D-4433-AA85-E8F1573E07F0}"/>
              </a:ext>
            </a:extLst>
          </p:cNvPr>
          <p:cNvSpPr>
            <a:spLocks noGrp="1"/>
          </p:cNvSpPr>
          <p:nvPr>
            <p:ph idx="1"/>
          </p:nvPr>
        </p:nvSpPr>
        <p:spPr>
          <a:xfrm>
            <a:off x="497973" y="1362008"/>
            <a:ext cx="7659200" cy="369351"/>
          </a:xfrm>
        </p:spPr>
        <p:txBody>
          <a:bodyPr vert="horz" lIns="91440" tIns="45720" rIns="91440" bIns="45720" rtlCol="0" anchor="t">
            <a:noAutofit/>
          </a:bodyPr>
          <a:lstStyle/>
          <a:p>
            <a:pPr fontAlgn="base">
              <a:lnSpc>
                <a:spcPct val="110000"/>
              </a:lnSpc>
              <a:spcAft>
                <a:spcPts val="300"/>
              </a:spcAft>
            </a:pPr>
            <a:r>
              <a:rPr lang="en-GB" sz="1400" b="1">
                <a:effectLst/>
                <a:latin typeface="Arial" panose="020B0604020202020204" pitchFamily="34" charset="0"/>
                <a:ea typeface="Calibri" panose="020F0502020204030204" pitchFamily="34" charset="0"/>
                <a:cs typeface="Arial" panose="020B0604020202020204" pitchFamily="34" charset="0"/>
              </a:rPr>
              <a:t>How are we going about building capability? What are we focusing on? </a:t>
            </a:r>
            <a:endParaRPr lang="en-GB" sz="1400">
              <a:effectLst/>
              <a:latin typeface="Arial" panose="020B0604020202020204" pitchFamily="34" charset="0"/>
              <a:ea typeface="Calibri" panose="020F0502020204030204" pitchFamily="34" charset="0"/>
              <a:cs typeface="Arial" panose="020B0604020202020204" pitchFamily="34" charset="0"/>
            </a:endParaRPr>
          </a:p>
          <a:p>
            <a:pPr>
              <a:lnSpc>
                <a:spcPct val="110000"/>
              </a:lnSpc>
            </a:pPr>
            <a:r>
              <a:rPr lang="en-GB" sz="1200">
                <a:latin typeface="Arial"/>
                <a:cs typeface="Arial"/>
              </a:rPr>
              <a:t>Participating organisations are at different points in their policy improvement journeys. They are taking different paths. For some, the primary focus is on a consistent model for policy design and delivery; for others the focus is on building the professional capability or the policy skills of staff. All agreed that regardless of the approach taken, it needs to be deliberate, well-articulated and effectively communicated across the organisation. Key insights: </a:t>
            </a:r>
            <a:endParaRPr lang="en-GB" sz="1200">
              <a:latin typeface="Arial" panose="020B0604020202020204" pitchFamily="34" charset="0"/>
              <a:cs typeface="Arial" panose="020B0604020202020204" pitchFamily="34" charset="0"/>
            </a:endParaRPr>
          </a:p>
          <a:p>
            <a:pPr>
              <a:lnSpc>
                <a:spcPct val="110000"/>
              </a:lnSpc>
            </a:pPr>
            <a:r>
              <a:rPr lang="en-GB" sz="1200" b="1">
                <a:latin typeface="Arial" panose="020B0604020202020204" pitchFamily="34" charset="0"/>
                <a:cs typeface="Arial" panose="020B0604020202020204" pitchFamily="34" charset="0"/>
              </a:rPr>
              <a:t>Build a shared view of current practice</a:t>
            </a:r>
          </a:p>
          <a:p>
            <a:pPr marL="285750" indent="-285750">
              <a:lnSpc>
                <a:spcPct val="110000"/>
              </a:lnSpc>
              <a:spcBef>
                <a:spcPts val="300"/>
              </a:spcBef>
              <a:buFont typeface="Arial" panose="020B0604020202020204" pitchFamily="34" charset="0"/>
              <a:buChar char="•"/>
            </a:pPr>
            <a:r>
              <a:rPr lang="en-GB" sz="1100">
                <a:latin typeface="Arial" panose="020B0604020202020204" pitchFamily="34" charset="0"/>
                <a:cs typeface="Arial" panose="020B0604020202020204" pitchFamily="34" charset="0"/>
              </a:rPr>
              <a:t>Being clear about the current state is an important starting point. Sometimes it is helpful to </a:t>
            </a:r>
            <a:r>
              <a:rPr lang="en-GB" sz="1100" i="1">
                <a:latin typeface="Arial" panose="020B0604020202020204" pitchFamily="34" charset="0"/>
                <a:cs typeface="Arial" panose="020B0604020202020204" pitchFamily="34" charset="0"/>
              </a:rPr>
              <a:t>“hold a mirror up to ourselves” </a:t>
            </a:r>
            <a:r>
              <a:rPr lang="en-GB" sz="1100">
                <a:latin typeface="Arial" panose="020B0604020202020204" pitchFamily="34" charset="0"/>
                <a:cs typeface="Arial" panose="020B0604020202020204" pitchFamily="34" charset="0"/>
              </a:rPr>
              <a:t>(including by inviting outside critique) to understand the challenge, identify the ‘pain points’, and to catalyse and guide action towards improvement. </a:t>
            </a:r>
          </a:p>
          <a:p>
            <a:pPr marL="285750" indent="-285750">
              <a:lnSpc>
                <a:spcPct val="110000"/>
              </a:lnSpc>
              <a:spcBef>
                <a:spcPts val="300"/>
              </a:spcBef>
              <a:buFont typeface="Arial" panose="020B0604020202020204" pitchFamily="34" charset="0"/>
              <a:buChar char="•"/>
            </a:pPr>
            <a:r>
              <a:rPr lang="en-GB" sz="1100">
                <a:latin typeface="Arial" panose="020B0604020202020204" pitchFamily="34" charset="0"/>
                <a:cs typeface="Arial" panose="020B0604020202020204" pitchFamily="34" charset="0"/>
              </a:rPr>
              <a:t>Process mapping or mapping the wider system can surface complex and important interrelationships.</a:t>
            </a:r>
          </a:p>
          <a:p>
            <a:pPr marL="285750" indent="-285750">
              <a:lnSpc>
                <a:spcPct val="110000"/>
              </a:lnSpc>
              <a:spcBef>
                <a:spcPts val="300"/>
              </a:spcBef>
              <a:buFont typeface="Arial" panose="020B0604020202020204" pitchFamily="34" charset="0"/>
              <a:buChar char="•"/>
            </a:pPr>
            <a:r>
              <a:rPr lang="en-GB" sz="1100">
                <a:latin typeface="Arial"/>
                <a:ea typeface="Calibri"/>
                <a:cs typeface="Arial"/>
              </a:rPr>
              <a:t>Agencies have different approaches to articulating, and evaluating, the quality of their policy advice. This is an area with potential to better measure current performance and future performance improvement. There are opportunities to leverage, adapt or adopt, established models (frameworks and tools) from elsewhere (e.g. NZ agencies must report policy quality scores annually against the Policy Project </a:t>
            </a:r>
            <a:r>
              <a:rPr lang="en-GB" sz="1100">
                <a:latin typeface="Arial"/>
                <a:ea typeface="Calibri"/>
                <a:cs typeface="Arial"/>
                <a:hlinkClick r:id="rId3"/>
              </a:rPr>
              <a:t>Policy Quality framework</a:t>
            </a:r>
            <a:r>
              <a:rPr lang="en-GB" sz="1100">
                <a:latin typeface="Arial"/>
                <a:ea typeface="Calibri"/>
                <a:cs typeface="Arial"/>
              </a:rPr>
              <a:t>). </a:t>
            </a:r>
          </a:p>
          <a:p>
            <a:pPr>
              <a:lnSpc>
                <a:spcPct val="110000"/>
              </a:lnSpc>
              <a:spcBef>
                <a:spcPts val="1200"/>
              </a:spcBef>
            </a:pPr>
            <a:r>
              <a:rPr lang="en-GB" sz="1200" b="1">
                <a:effectLst/>
                <a:latin typeface="Arial" panose="020B0604020202020204" pitchFamily="34" charset="0"/>
                <a:ea typeface="Calibri" panose="020F0502020204030204" pitchFamily="34" charset="0"/>
                <a:cs typeface="Arial" panose="020B0604020202020204" pitchFamily="34" charset="0"/>
              </a:rPr>
              <a:t>First articulate capability domains, </a:t>
            </a:r>
            <a:r>
              <a:rPr lang="en-GB" sz="1200" b="1" i="1">
                <a:effectLst/>
                <a:latin typeface="Arial" panose="020B0604020202020204" pitchFamily="34" charset="0"/>
                <a:ea typeface="Calibri" panose="020F0502020204030204" pitchFamily="34" charset="0"/>
                <a:cs typeface="Arial" panose="020B0604020202020204" pitchFamily="34" charset="0"/>
              </a:rPr>
              <a:t>then</a:t>
            </a:r>
            <a:r>
              <a:rPr lang="en-GB" sz="1200" b="1">
                <a:effectLst/>
                <a:latin typeface="Arial" panose="020B0604020202020204" pitchFamily="34" charset="0"/>
                <a:ea typeface="Calibri" panose="020F0502020204030204" pitchFamily="34" charset="0"/>
                <a:cs typeface="Arial" panose="020B0604020202020204" pitchFamily="34" charset="0"/>
              </a:rPr>
              <a:t> focus development efforts and exemplify good practice </a:t>
            </a:r>
          </a:p>
          <a:p>
            <a:pPr marL="285750" indent="-285750">
              <a:lnSpc>
                <a:spcPct val="110000"/>
              </a:lnSpc>
              <a:spcBef>
                <a:spcPts val="300"/>
              </a:spcBef>
              <a:buFont typeface="Arial" panose="020B0604020202020204" pitchFamily="34" charset="0"/>
              <a:buChar char="•"/>
            </a:pPr>
            <a:r>
              <a:rPr lang="en-GB" sz="1100">
                <a:latin typeface="Arial"/>
                <a:cs typeface="Arial"/>
              </a:rPr>
              <a:t>Articulating a clear, relevant capability model (e.g. the South Australian Department for Education </a:t>
            </a:r>
            <a:r>
              <a:rPr lang="en-GB" sz="1100">
                <a:latin typeface="Arial"/>
                <a:cs typeface="Arial"/>
                <a:hlinkClick r:id="rId4"/>
              </a:rPr>
              <a:t>Strategic Policy Model</a:t>
            </a:r>
            <a:r>
              <a:rPr lang="en-GB" sz="1100">
                <a:latin typeface="Arial"/>
                <a:cs typeface="Arial"/>
              </a:rPr>
              <a:t>) provides scaffolding for shared language and understanding good practice. Examples of successful applications of the model to policy challenges help to socialise use of the model and reinforce its future use. A model of the policy process can also focus staff development efforts (both formal and on-the-job learning). </a:t>
            </a:r>
            <a:endParaRPr lang="en-GB" sz="1100">
              <a:latin typeface="Arial" panose="020B0604020202020204" pitchFamily="34" charset="0"/>
              <a:cs typeface="Arial" panose="020B0604020202020204" pitchFamily="34" charset="0"/>
            </a:endParaRPr>
          </a:p>
          <a:p>
            <a:pPr marL="285750" indent="-285750">
              <a:lnSpc>
                <a:spcPct val="110000"/>
              </a:lnSpc>
              <a:spcBef>
                <a:spcPts val="300"/>
              </a:spcBef>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a:lnSpc>
                <a:spcPct val="110000"/>
              </a:lnSpc>
              <a:spcBef>
                <a:spcPts val="300"/>
              </a:spcBef>
            </a:pPr>
            <a:endParaRPr lang="en-GB" sz="1100">
              <a:latin typeface="Arial" panose="020B0604020202020204" pitchFamily="34" charset="0"/>
              <a:cs typeface="Arial" panose="020B0604020202020204" pitchFamily="34" charset="0"/>
            </a:endParaRPr>
          </a:p>
          <a:p>
            <a:pPr>
              <a:lnSpc>
                <a:spcPct val="110000"/>
              </a:lnSpc>
              <a:spcBef>
                <a:spcPts val="1200"/>
              </a:spcBef>
            </a:pPr>
            <a:r>
              <a:rPr lang="en-GB" sz="1600">
                <a:latin typeface="Arial" panose="020B0604020202020204" pitchFamily="34" charset="0"/>
                <a:cs typeface="Arial" panose="020B0604020202020204" pitchFamily="34" charset="0"/>
              </a:rPr>
              <a:t>.</a:t>
            </a:r>
          </a:p>
          <a:p>
            <a:endParaRPr lang="en-GB">
              <a:latin typeface="Arial" panose="020B0604020202020204" pitchFamily="34" charset="0"/>
              <a:ea typeface="Calibri" panose="020F0502020204030204" pitchFamily="34" charset="0"/>
              <a:cs typeface="Arial" panose="020B0604020202020204" pitchFamily="34" charset="0"/>
            </a:endParaRPr>
          </a:p>
          <a:p>
            <a:endParaRPr lang="en-GB">
              <a:latin typeface="Arial" panose="020B0604020202020204" pitchFamily="34" charset="0"/>
              <a:ea typeface="Calibri" panose="020F0502020204030204" pitchFamily="34" charset="0"/>
              <a:cs typeface="Arial" panose="020B0604020202020204" pitchFamily="34" charset="0"/>
            </a:endParaRPr>
          </a:p>
          <a:p>
            <a:endParaRPr lang="en-GB">
              <a:latin typeface="Arial" panose="020B0604020202020204" pitchFamily="34" charset="0"/>
              <a:ea typeface="Calibri" panose="020F0502020204030204" pitchFamily="34" charset="0"/>
              <a:cs typeface="Arial" panose="020B0604020202020204" pitchFamily="34" charset="0"/>
            </a:endParaRPr>
          </a:p>
          <a:p>
            <a:endParaRPr lang="en-GB"/>
          </a:p>
        </p:txBody>
      </p:sp>
      <p:pic>
        <p:nvPicPr>
          <p:cNvPr id="4" name="Picture 3">
            <a:extLst>
              <a:ext uri="{FF2B5EF4-FFF2-40B4-BE49-F238E27FC236}">
                <a16:creationId xmlns:a16="http://schemas.microsoft.com/office/drawing/2014/main" id="{060CA012-BCEE-4144-8796-AA124D131ED1}"/>
              </a:ext>
            </a:extLst>
          </p:cNvPr>
          <p:cNvPicPr>
            <a:picLocks noChangeAspect="1"/>
          </p:cNvPicPr>
          <p:nvPr/>
        </p:nvPicPr>
        <p:blipFill>
          <a:blip r:embed="rId5"/>
          <a:stretch>
            <a:fillRect/>
          </a:stretch>
        </p:blipFill>
        <p:spPr>
          <a:xfrm>
            <a:off x="8999144" y="1865340"/>
            <a:ext cx="1473098" cy="17861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a:extLst>
              <a:ext uri="{FF2B5EF4-FFF2-40B4-BE49-F238E27FC236}">
                <a16:creationId xmlns:a16="http://schemas.microsoft.com/office/drawing/2014/main" id="{BBCF4298-74D6-423C-8F57-6DBC6DED0EBF}"/>
              </a:ext>
            </a:extLst>
          </p:cNvPr>
          <p:cNvPicPr>
            <a:picLocks noChangeAspect="1"/>
          </p:cNvPicPr>
          <p:nvPr/>
        </p:nvPicPr>
        <p:blipFill>
          <a:blip r:embed="rId6"/>
          <a:stretch>
            <a:fillRect/>
          </a:stretch>
        </p:blipFill>
        <p:spPr>
          <a:xfrm>
            <a:off x="8569207" y="3935244"/>
            <a:ext cx="2729518" cy="21272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756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F0F3E5-C4A6-4A20-BCC8-C05CA884F977}"/>
              </a:ext>
            </a:extLst>
          </p:cNvPr>
          <p:cNvSpPr>
            <a:spLocks noGrp="1"/>
          </p:cNvSpPr>
          <p:nvPr>
            <p:ph type="title"/>
          </p:nvPr>
        </p:nvSpPr>
        <p:spPr>
          <a:xfrm>
            <a:off x="434369" y="795526"/>
            <a:ext cx="11183938" cy="504615"/>
          </a:xfrm>
        </p:spPr>
        <p:txBody>
          <a:bodyPr/>
          <a:lstStyle/>
          <a:p>
            <a:r>
              <a:rPr lang="en-AU"/>
              <a:t>Theme 2: actions towards improvement </a:t>
            </a:r>
            <a:r>
              <a:rPr lang="en-AU" sz="1200"/>
              <a:t>(continued)</a:t>
            </a:r>
            <a:endParaRPr lang="en-GB" sz="1200"/>
          </a:p>
        </p:txBody>
      </p:sp>
      <p:sp>
        <p:nvSpPr>
          <p:cNvPr id="6" name="Footer Placeholder 1">
            <a:extLst>
              <a:ext uri="{FF2B5EF4-FFF2-40B4-BE49-F238E27FC236}">
                <a16:creationId xmlns:a16="http://schemas.microsoft.com/office/drawing/2014/main" id="{5825C0AA-ACC2-460D-BD72-C8F996E9837E}"/>
              </a:ext>
            </a:extLst>
          </p:cNvPr>
          <p:cNvSpPr>
            <a:spLocks noGrp="1"/>
          </p:cNvSpPr>
          <p:nvPr>
            <p:ph type="ftr" sz="quarter" idx="11"/>
          </p:nvPr>
        </p:nvSpPr>
        <p:spPr>
          <a:xfrm>
            <a:off x="434369" y="573639"/>
            <a:ext cx="5975350" cy="221887"/>
          </a:xfrm>
        </p:spPr>
        <p:txBody>
          <a:bodyPr/>
          <a:lstStyle/>
          <a:p>
            <a:r>
              <a:rPr lang="en-AU"/>
              <a:t>Building Policy Capability</a:t>
            </a:r>
            <a:endParaRPr lang="en-GB"/>
          </a:p>
          <a:p>
            <a:pPr algn="l"/>
            <a:endParaRPr lang="en-US" b="1" i="0" cap="all">
              <a:solidFill>
                <a:srgbClr val="000000"/>
              </a:solidFill>
              <a:effectLst/>
              <a:latin typeface="Domus SmBd"/>
            </a:endParaRPr>
          </a:p>
        </p:txBody>
      </p:sp>
      <p:sp>
        <p:nvSpPr>
          <p:cNvPr id="8" name="Content Placeholder 2">
            <a:extLst>
              <a:ext uri="{FF2B5EF4-FFF2-40B4-BE49-F238E27FC236}">
                <a16:creationId xmlns:a16="http://schemas.microsoft.com/office/drawing/2014/main" id="{027FDF0E-6E93-4631-82C1-79F8E272AA2C}"/>
              </a:ext>
            </a:extLst>
          </p:cNvPr>
          <p:cNvSpPr>
            <a:spLocks noGrp="1"/>
          </p:cNvSpPr>
          <p:nvPr>
            <p:ph idx="1"/>
          </p:nvPr>
        </p:nvSpPr>
        <p:spPr>
          <a:xfrm>
            <a:off x="434369" y="1505033"/>
            <a:ext cx="7158823" cy="4847140"/>
          </a:xfrm>
        </p:spPr>
        <p:txBody>
          <a:bodyPr vert="horz" lIns="91440" tIns="45720" rIns="91440" bIns="45720" rtlCol="0" anchor="t">
            <a:noAutofit/>
          </a:bodyPr>
          <a:lstStyle/>
          <a:p>
            <a:pPr lvl="0" fontAlgn="base">
              <a:lnSpc>
                <a:spcPct val="110000"/>
              </a:lnSpc>
            </a:pPr>
            <a:r>
              <a:rPr lang="en-GB" sz="1200" b="1">
                <a:latin typeface="Arial" panose="020B0604020202020204" pitchFamily="34" charset="0"/>
                <a:ea typeface="Calibri" panose="020F0502020204030204" pitchFamily="34" charset="0"/>
                <a:cs typeface="Arial" panose="020B0604020202020204" pitchFamily="34" charset="0"/>
              </a:rPr>
              <a:t>Tools are vital, but they need to be ‘useful and used’, and supported by the culture</a:t>
            </a:r>
          </a:p>
          <a:p>
            <a:pPr marL="285750" indent="-285750" fontAlgn="base">
              <a:lnSpc>
                <a:spcPct val="110000"/>
              </a:lnSpc>
              <a:spcBef>
                <a:spcPts val="500"/>
              </a:spcBef>
              <a:spcAft>
                <a:spcPts val="300"/>
              </a:spcAft>
              <a:buFont typeface="Arial" panose="020B0604020202020204" pitchFamily="34" charset="0"/>
              <a:buChar char="•"/>
            </a:pPr>
            <a:r>
              <a:rPr lang="en-GB" sz="1100">
                <a:latin typeface="Arial" panose="020B0604020202020204" pitchFamily="34" charset="0"/>
                <a:ea typeface="Calibri" panose="020F0502020204030204" pitchFamily="34" charset="0"/>
                <a:cs typeface="Arial" panose="020B0604020202020204" pitchFamily="34" charset="0"/>
              </a:rPr>
              <a:t>Building </a:t>
            </a:r>
            <a:r>
              <a:rPr lang="en-GB" sz="1100" i="1">
                <a:latin typeface="Arial" panose="020B0604020202020204" pitchFamily="34" charset="0"/>
                <a:ea typeface="Calibri" panose="020F0502020204030204" pitchFamily="34" charset="0"/>
                <a:cs typeface="Arial" panose="020B0604020202020204" pitchFamily="34" charset="0"/>
              </a:rPr>
              <a:t>“easy to understand collateral” </a:t>
            </a:r>
            <a:r>
              <a:rPr lang="en-GB" sz="1100">
                <a:latin typeface="Arial" panose="020B0604020202020204" pitchFamily="34" charset="0"/>
                <a:ea typeface="Calibri" panose="020F0502020204030204" pitchFamily="34" charset="0"/>
                <a:cs typeface="Arial" panose="020B0604020202020204" pitchFamily="34" charset="0"/>
              </a:rPr>
              <a:t>and tools that are accessible, easy to use, and help policy practitioners in their day-to-day work is a key part of the policy improvement equation. The challenge is to </a:t>
            </a:r>
            <a:r>
              <a:rPr lang="en-GB" sz="1100">
                <a:effectLst/>
                <a:latin typeface="Arial" panose="020B0604020202020204" pitchFamily="34" charset="0"/>
                <a:ea typeface="Calibri" panose="020F0502020204030204" pitchFamily="34" charset="0"/>
                <a:cs typeface="Arial" panose="020B0604020202020204" pitchFamily="34" charset="0"/>
              </a:rPr>
              <a:t>ensure consistency across the organisation without constraining innovation and agility. Use of tools and fram</a:t>
            </a:r>
            <a:r>
              <a:rPr lang="en-GB" sz="1100">
                <a:latin typeface="Arial" panose="020B0604020202020204" pitchFamily="34" charset="0"/>
                <a:ea typeface="Calibri" panose="020F0502020204030204" pitchFamily="34" charset="0"/>
                <a:cs typeface="Arial" panose="020B0604020202020204" pitchFamily="34" charset="0"/>
              </a:rPr>
              <a:t>eworks need to be championed by management and leadership as </a:t>
            </a:r>
            <a:r>
              <a:rPr lang="en-GB" sz="1100" i="1">
                <a:latin typeface="Arial" panose="020B0604020202020204" pitchFamily="34" charset="0"/>
                <a:ea typeface="Calibri" panose="020F0502020204030204" pitchFamily="34" charset="0"/>
                <a:cs typeface="Arial" panose="020B0604020202020204" pitchFamily="34" charset="0"/>
              </a:rPr>
              <a:t>“the way we do things around  here”. </a:t>
            </a:r>
            <a:r>
              <a:rPr lang="en-GB" sz="1100">
                <a:latin typeface="Arial" panose="020B0604020202020204" pitchFamily="34" charset="0"/>
                <a:ea typeface="Calibri" panose="020F0502020204030204" pitchFamily="34" charset="0"/>
                <a:cs typeface="Arial" panose="020B0604020202020204" pitchFamily="34" charset="0"/>
              </a:rPr>
              <a:t>They need to become part of the culture.</a:t>
            </a:r>
          </a:p>
          <a:p>
            <a:pPr>
              <a:lnSpc>
                <a:spcPct val="110000"/>
              </a:lnSpc>
              <a:spcBef>
                <a:spcPts val="1200"/>
              </a:spcBef>
            </a:pPr>
            <a:r>
              <a:rPr lang="en-GB" sz="1200" b="1">
                <a:latin typeface="Arial" panose="020B0604020202020204" pitchFamily="34" charset="0"/>
                <a:ea typeface="Calibri" panose="020F0502020204030204" pitchFamily="34" charset="0"/>
                <a:cs typeface="Arial" panose="020B0604020202020204" pitchFamily="34" charset="0"/>
              </a:rPr>
              <a:t>Appoint and equip internal champions as enablers to work </a:t>
            </a:r>
            <a:r>
              <a:rPr lang="en-GB" sz="1200" b="1" i="1">
                <a:latin typeface="Arial" panose="020B0604020202020204" pitchFamily="34" charset="0"/>
                <a:ea typeface="Calibri" panose="020F0502020204030204" pitchFamily="34" charset="0"/>
                <a:cs typeface="Arial" panose="020B0604020202020204" pitchFamily="34" charset="0"/>
              </a:rPr>
              <a:t>with</a:t>
            </a:r>
            <a:r>
              <a:rPr lang="en-GB" sz="1200" b="1">
                <a:latin typeface="Arial" panose="020B0604020202020204" pitchFamily="34" charset="0"/>
                <a:ea typeface="Calibri" panose="020F0502020204030204" pitchFamily="34" charset="0"/>
                <a:cs typeface="Arial" panose="020B0604020202020204" pitchFamily="34" charset="0"/>
              </a:rPr>
              <a:t> teams across the agency</a:t>
            </a:r>
          </a:p>
          <a:p>
            <a:pPr marL="285750" indent="-285750">
              <a:lnSpc>
                <a:spcPct val="110000"/>
              </a:lnSpc>
              <a:spcBef>
                <a:spcPts val="300"/>
              </a:spcBef>
              <a:buFont typeface="Arial" panose="020B0604020202020204" pitchFamily="34" charset="0"/>
              <a:buChar char="•"/>
            </a:pPr>
            <a:r>
              <a:rPr lang="en-GB" sz="1100">
                <a:latin typeface="Arial" panose="020B0604020202020204" pitchFamily="34" charset="0"/>
                <a:cs typeface="Arial" panose="020B0604020202020204" pitchFamily="34" charset="0"/>
              </a:rPr>
              <a:t>Internal champions can help teams solve their business problems while simultaneously demonstrating the value of new tools and models. These champions can operate along the lines of an internal consulting model or be embedded in teams working on substantive policy challenges. Experimentation with different operating models will generate insights for a sustainable ongoing support function. </a:t>
            </a:r>
          </a:p>
          <a:p>
            <a:pPr>
              <a:lnSpc>
                <a:spcPct val="110000"/>
              </a:lnSpc>
              <a:spcBef>
                <a:spcPts val="300"/>
              </a:spcBef>
            </a:pPr>
            <a:endParaRPr lang="en-GB" sz="1200" b="1">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300"/>
              </a:spcBef>
            </a:pPr>
            <a:r>
              <a:rPr lang="en-GB" sz="1200" b="1">
                <a:latin typeface="Arial" panose="020B0604020202020204" pitchFamily="34" charset="0"/>
                <a:ea typeface="Calibri" panose="020F0502020204030204" pitchFamily="34" charset="0"/>
                <a:cs typeface="Arial" panose="020B0604020202020204" pitchFamily="34" charset="0"/>
              </a:rPr>
              <a:t>Policy skills frameworks can articulate the skills required now, and in future, for high-performing policy practitioners and teams.</a:t>
            </a:r>
          </a:p>
          <a:p>
            <a:pPr marL="285750" indent="-285750" fontAlgn="base">
              <a:lnSpc>
                <a:spcPct val="110000"/>
              </a:lnSpc>
              <a:spcBef>
                <a:spcPts val="300"/>
              </a:spcBef>
              <a:buFont typeface="Arial" panose="020B0604020202020204" pitchFamily="34" charset="0"/>
              <a:buChar char="•"/>
            </a:pPr>
            <a:r>
              <a:rPr lang="en-GB" sz="1100">
                <a:latin typeface="Arial"/>
                <a:ea typeface="Calibri" panose="020F0502020204030204" pitchFamily="34" charset="0"/>
                <a:cs typeface="Arial"/>
              </a:rPr>
              <a:t>Skills frameworks provide the architecture to articulate what is required of modern policy professionals (including areas not usually well described like ‘political nous’ or ‘strategic thinking’ skills). They can signal where and why new capabilities are needed (such as in data and analytics, collaboration, strategic foresight, participatory methods) and how these can be mapped for individuals, teams and organisations. There are existing models that can be drawn on. For example, the South Australian Department for Education has adapted the New Zealand </a:t>
            </a:r>
            <a:r>
              <a:rPr lang="en-GB" sz="1100">
                <a:latin typeface="Arial"/>
                <a:ea typeface="Calibri" panose="020F0502020204030204" pitchFamily="34" charset="0"/>
                <a:cs typeface="Arial"/>
                <a:hlinkClick r:id="rId3"/>
              </a:rPr>
              <a:t>Policy Skills Framework</a:t>
            </a:r>
            <a:r>
              <a:rPr lang="en-GB" sz="1100">
                <a:latin typeface="Arial"/>
                <a:ea typeface="Calibri" panose="020F0502020204030204" pitchFamily="34" charset="0"/>
                <a:cs typeface="Arial"/>
              </a:rPr>
              <a:t>. </a:t>
            </a:r>
            <a:endParaRPr lang="en-GB" sz="1100">
              <a:latin typeface="Arial" panose="020B0604020202020204" pitchFamily="34" charset="0"/>
              <a:ea typeface="Calibri" panose="020F0502020204030204" pitchFamily="34" charset="0"/>
              <a:cs typeface="Arial" panose="020B0604020202020204" pitchFamily="34" charset="0"/>
            </a:endParaRPr>
          </a:p>
          <a:p>
            <a:pPr lvl="0" fontAlgn="base">
              <a:lnSpc>
                <a:spcPct val="110000"/>
              </a:lnSpc>
              <a:spcBef>
                <a:spcPts val="500"/>
              </a:spcBef>
              <a:spcAft>
                <a:spcPts val="300"/>
              </a:spcAft>
            </a:pPr>
            <a:endParaRPr lang="en-GB">
              <a:latin typeface="Arial" panose="020B0604020202020204" pitchFamily="34" charset="0"/>
              <a:ea typeface="Calibri" panose="020F0502020204030204" pitchFamily="34" charset="0"/>
              <a:cs typeface="Arial" panose="020B0604020202020204" pitchFamily="34" charset="0"/>
            </a:endParaRPr>
          </a:p>
          <a:p>
            <a:pPr marL="285750" lvl="0" indent="-285750" fontAlgn="base">
              <a:lnSpc>
                <a:spcPct val="110000"/>
              </a:lnSpc>
              <a:spcBef>
                <a:spcPts val="300"/>
              </a:spcBef>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7" name="Graphic 6" descr="Clipboard Partially Crossed outline">
            <a:extLst>
              <a:ext uri="{FF2B5EF4-FFF2-40B4-BE49-F238E27FC236}">
                <a16:creationId xmlns:a16="http://schemas.microsoft.com/office/drawing/2014/main" id="{D93C1BC1-0B1B-4818-B1E8-6B7726A78C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0237" y="1047833"/>
            <a:ext cx="914400" cy="914400"/>
          </a:xfrm>
          <a:prstGeom prst="rect">
            <a:avLst/>
          </a:prstGeom>
        </p:spPr>
      </p:pic>
      <p:pic>
        <p:nvPicPr>
          <p:cNvPr id="3" name="Picture 2">
            <a:extLst>
              <a:ext uri="{FF2B5EF4-FFF2-40B4-BE49-F238E27FC236}">
                <a16:creationId xmlns:a16="http://schemas.microsoft.com/office/drawing/2014/main" id="{529E0C6A-B9C2-4B47-A271-0A346D3DF50D}"/>
              </a:ext>
            </a:extLst>
          </p:cNvPr>
          <p:cNvPicPr>
            <a:picLocks noChangeAspect="1"/>
          </p:cNvPicPr>
          <p:nvPr/>
        </p:nvPicPr>
        <p:blipFill>
          <a:blip r:embed="rId6"/>
          <a:stretch>
            <a:fillRect/>
          </a:stretch>
        </p:blipFill>
        <p:spPr>
          <a:xfrm>
            <a:off x="8122897" y="3126946"/>
            <a:ext cx="3709079" cy="2780672"/>
          </a:xfrm>
          <a:prstGeom prst="rect">
            <a:avLst/>
          </a:prstGeom>
        </p:spPr>
      </p:pic>
      <p:sp>
        <p:nvSpPr>
          <p:cNvPr id="4" name="TextBox 3">
            <a:extLst>
              <a:ext uri="{FF2B5EF4-FFF2-40B4-BE49-F238E27FC236}">
                <a16:creationId xmlns:a16="http://schemas.microsoft.com/office/drawing/2014/main" id="{F3C05BD9-86AE-4A9B-8285-20B128B0D584}"/>
              </a:ext>
            </a:extLst>
          </p:cNvPr>
          <p:cNvSpPr txBox="1"/>
          <p:nvPr/>
        </p:nvSpPr>
        <p:spPr>
          <a:xfrm>
            <a:off x="9344449" y="5831642"/>
            <a:ext cx="1691489" cy="230832"/>
          </a:xfrm>
          <a:prstGeom prst="rect">
            <a:avLst/>
          </a:prstGeom>
          <a:noFill/>
        </p:spPr>
        <p:txBody>
          <a:bodyPr wrap="none" rtlCol="0">
            <a:spAutoFit/>
          </a:bodyPr>
          <a:lstStyle/>
          <a:p>
            <a:r>
              <a:rPr lang="en-GB" sz="900" b="1"/>
              <a:t>NZ Policy Skills Framework</a:t>
            </a:r>
          </a:p>
        </p:txBody>
      </p:sp>
      <p:pic>
        <p:nvPicPr>
          <p:cNvPr id="10" name="Graphic 9" descr="Tools with solid fill">
            <a:extLst>
              <a:ext uri="{FF2B5EF4-FFF2-40B4-BE49-F238E27FC236}">
                <a16:creationId xmlns:a16="http://schemas.microsoft.com/office/drawing/2014/main" id="{05BDFF21-0FF1-4791-A55B-15A98BFF49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0237" y="2087389"/>
            <a:ext cx="914400" cy="914400"/>
          </a:xfrm>
          <a:prstGeom prst="rect">
            <a:avLst/>
          </a:prstGeom>
        </p:spPr>
      </p:pic>
    </p:spTree>
    <p:extLst>
      <p:ext uri="{BB962C8B-B14F-4D97-AF65-F5344CB8AC3E}">
        <p14:creationId xmlns:p14="http://schemas.microsoft.com/office/powerpoint/2010/main" val="194441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F0F3E5-C4A6-4A20-BCC8-C05CA884F977}"/>
              </a:ext>
            </a:extLst>
          </p:cNvPr>
          <p:cNvSpPr>
            <a:spLocks noGrp="1"/>
          </p:cNvSpPr>
          <p:nvPr>
            <p:ph type="title"/>
          </p:nvPr>
        </p:nvSpPr>
        <p:spPr>
          <a:xfrm>
            <a:off x="434369" y="795526"/>
            <a:ext cx="11183938" cy="504615"/>
          </a:xfrm>
        </p:spPr>
        <p:txBody>
          <a:bodyPr/>
          <a:lstStyle/>
          <a:p>
            <a:r>
              <a:rPr lang="en-AU"/>
              <a:t>Theme 2: actions towards improvement </a:t>
            </a:r>
            <a:r>
              <a:rPr lang="en-AU" sz="1200"/>
              <a:t>(continued)</a:t>
            </a:r>
            <a:endParaRPr lang="en-GB" sz="1200"/>
          </a:p>
        </p:txBody>
      </p:sp>
      <p:sp>
        <p:nvSpPr>
          <p:cNvPr id="6" name="Footer Placeholder 1">
            <a:extLst>
              <a:ext uri="{FF2B5EF4-FFF2-40B4-BE49-F238E27FC236}">
                <a16:creationId xmlns:a16="http://schemas.microsoft.com/office/drawing/2014/main" id="{5825C0AA-ACC2-460D-BD72-C8F996E9837E}"/>
              </a:ext>
            </a:extLst>
          </p:cNvPr>
          <p:cNvSpPr>
            <a:spLocks noGrp="1"/>
          </p:cNvSpPr>
          <p:nvPr>
            <p:ph type="ftr" sz="quarter" idx="11"/>
          </p:nvPr>
        </p:nvSpPr>
        <p:spPr>
          <a:xfrm>
            <a:off x="434369" y="573639"/>
            <a:ext cx="5975350" cy="221887"/>
          </a:xfrm>
        </p:spPr>
        <p:txBody>
          <a:bodyPr/>
          <a:lstStyle/>
          <a:p>
            <a:r>
              <a:rPr lang="en-AU"/>
              <a:t>Building Policy Capability</a:t>
            </a:r>
            <a:endParaRPr lang="en-GB"/>
          </a:p>
          <a:p>
            <a:pPr algn="l"/>
            <a:endParaRPr lang="en-US" b="1" i="0" cap="all">
              <a:solidFill>
                <a:srgbClr val="000000"/>
              </a:solidFill>
              <a:effectLst/>
              <a:latin typeface="Domus SmBd"/>
            </a:endParaRPr>
          </a:p>
        </p:txBody>
      </p:sp>
      <p:sp>
        <p:nvSpPr>
          <p:cNvPr id="8" name="Content Placeholder 2">
            <a:extLst>
              <a:ext uri="{FF2B5EF4-FFF2-40B4-BE49-F238E27FC236}">
                <a16:creationId xmlns:a16="http://schemas.microsoft.com/office/drawing/2014/main" id="{027FDF0E-6E93-4631-82C1-79F8E272AA2C}"/>
              </a:ext>
            </a:extLst>
          </p:cNvPr>
          <p:cNvSpPr>
            <a:spLocks noGrp="1"/>
          </p:cNvSpPr>
          <p:nvPr>
            <p:ph idx="1"/>
          </p:nvPr>
        </p:nvSpPr>
        <p:spPr>
          <a:xfrm>
            <a:off x="395065" y="1437221"/>
            <a:ext cx="7364442" cy="4847140"/>
          </a:xfrm>
        </p:spPr>
        <p:txBody>
          <a:bodyPr vert="horz" lIns="91440" tIns="45720" rIns="91440" bIns="45720" rtlCol="0" anchor="t">
            <a:noAutofit/>
          </a:bodyPr>
          <a:lstStyle/>
          <a:p>
            <a:r>
              <a:rPr lang="en-GB" sz="1200" b="1">
                <a:latin typeface="Arial" panose="020B0604020202020204" pitchFamily="34" charset="0"/>
                <a:ea typeface="Calibri" panose="020F0502020204030204" pitchFamily="34" charset="0"/>
                <a:cs typeface="Arial" panose="020B0604020202020204" pitchFamily="34" charset="0"/>
              </a:rPr>
              <a:t>Recognise policy skills across the policy value chain and value diversity</a:t>
            </a:r>
          </a:p>
          <a:p>
            <a:pPr marL="285750" indent="-285750">
              <a:buFont typeface="Arial" panose="020B0604020202020204" pitchFamily="34" charset="0"/>
              <a:buChar char="•"/>
            </a:pPr>
            <a:r>
              <a:rPr lang="en-GB" sz="1100">
                <a:latin typeface="Arial"/>
                <a:ea typeface="Calibri"/>
                <a:cs typeface="Arial"/>
              </a:rPr>
              <a:t>Articulating policy skills surfaces the role and value of policy work and the interface with other functional groups (delivery, communications, legal etc,) that are part of the policy value chain. It can help other non-policy staff see where they fit, and where their skills are relevant to policy work. Even those working in policy roles don’t always identify as policy professionals.</a:t>
            </a:r>
          </a:p>
          <a:p>
            <a:pPr marL="285750" indent="-285750">
              <a:buFont typeface="Arial" panose="020B0604020202020204" pitchFamily="34" charset="0"/>
              <a:buChar char="•"/>
            </a:pPr>
            <a:r>
              <a:rPr lang="en-GB" sz="1100">
                <a:latin typeface="Arial"/>
                <a:cs typeface="Arial"/>
              </a:rPr>
              <a:t>Recruiting for good policy analysis and policy related skills is central but there is an increasing interest in seeking out innovative thinkers - to bring new ideas and ways of working - who are able to relate to different audiences and contexts. Building overall people capability means building baseline skills across the team or organisation while creating the space for diversity (in all its forms, including diversity of thought). </a:t>
            </a:r>
          </a:p>
          <a:p>
            <a:pPr marL="285750" indent="-285750">
              <a:buFont typeface="Arial" panose="020B0604020202020204" pitchFamily="34" charset="0"/>
              <a:buChar char="•"/>
            </a:pPr>
            <a:r>
              <a:rPr lang="en-GB" sz="1200" b="1">
                <a:latin typeface="Arial" panose="020B0604020202020204" pitchFamily="34" charset="0"/>
                <a:cs typeface="Arial" panose="020B0604020202020204" pitchFamily="34" charset="0"/>
              </a:rPr>
              <a:t>Build people capability according to team, organisation and system needs </a:t>
            </a:r>
            <a:endParaRPr lang="en-GB" sz="1200" b="1">
              <a:cs typeface="Arial"/>
            </a:endParaRPr>
          </a:p>
          <a:p>
            <a:pPr marL="285750" indent="-285750">
              <a:buFont typeface="Arial" panose="020B0604020202020204" pitchFamily="34" charset="0"/>
              <a:buChar char="•"/>
            </a:pPr>
            <a:r>
              <a:rPr lang="en-GB" sz="1100">
                <a:latin typeface="Arial"/>
                <a:ea typeface="Calibri"/>
                <a:cs typeface="Arial"/>
              </a:rPr>
              <a:t>Efforts to build policy skills work best when they are deliberate and based on the needs of the team or organisation (as opposed to ad hoc and driven by individuals’ personal development interests). Professional development works well as a team sport. The Higher Education Division of the Australian Department of Education, Skills and Employment has a comprehensive program to develop the collective strategic policy skills of the division. It is also recruiting more staff at junior levels. </a:t>
            </a:r>
            <a:endParaRPr lang="en-GB" sz="11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100">
                <a:cs typeface="Arial"/>
              </a:rPr>
              <a:t>A structured training program across any organisation needs to enable staff at all levels of responsibility to improve their policy practice, from foundational training for junior career levels to bespoke programs for senior staff</a:t>
            </a:r>
            <a:r>
              <a:rPr lang="en-GB" sz="1100" i="1">
                <a:cs typeface="Arial"/>
              </a:rPr>
              <a:t>. </a:t>
            </a:r>
            <a:r>
              <a:rPr lang="en-GB" sz="1100">
                <a:cs typeface="Arial"/>
              </a:rPr>
              <a:t>It is a case of continuous improvement.  </a:t>
            </a:r>
            <a:r>
              <a:rPr lang="en-GB" sz="1100" i="1">
                <a:cs typeface="Arial"/>
              </a:rPr>
              <a:t>“You never finish this work!”</a:t>
            </a:r>
          </a:p>
          <a:p>
            <a:pPr marL="285750" indent="-285750">
              <a:buFont typeface="Arial" panose="020B0604020202020204" pitchFamily="34" charset="0"/>
              <a:buChar char="•"/>
            </a:pPr>
            <a:r>
              <a:rPr lang="en-GB" sz="1100">
                <a:latin typeface="Arial"/>
                <a:ea typeface="Calibri"/>
                <a:cs typeface="Arial"/>
              </a:rPr>
              <a:t>Whether to ‘buy’ or ‘grow’ policy staff, and in what ratios, is an important consideration across organisations. </a:t>
            </a:r>
            <a:r>
              <a:rPr lang="en-GB" sz="1100">
                <a:cs typeface="Arial"/>
              </a:rPr>
              <a:t>Agencies investing in their staff development should view this as a wider investment in system wide capability, acknowledging and accepting that skills are shared and circulate between agencies as staff move around the public service. Turnover is not a zero-sum game. Leaders have a responsibility for building and maintaining a sense of purpose and identity within an organisation while promoting the importance of overall system performance. </a:t>
            </a:r>
          </a:p>
          <a:p>
            <a:pPr marL="285750" indent="-285750">
              <a:buFont typeface="Arial" panose="020B0604020202020204" pitchFamily="34" charset="0"/>
              <a:buChar char="•"/>
            </a:pPr>
            <a:endParaRPr lang="en-GB" sz="1100">
              <a:cs typeface="Arial"/>
            </a:endParaRPr>
          </a:p>
          <a:p>
            <a:pPr marL="285750" indent="-285750">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a:p>
            <a:pPr marL="285750" lvl="0" indent="-285750" fontAlgn="base">
              <a:lnSpc>
                <a:spcPct val="110000"/>
              </a:lnSpc>
              <a:spcBef>
                <a:spcPts val="300"/>
              </a:spcBef>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9" name="Graphic 8" descr="Classroom outline">
            <a:extLst>
              <a:ext uri="{FF2B5EF4-FFF2-40B4-BE49-F238E27FC236}">
                <a16:creationId xmlns:a16="http://schemas.microsoft.com/office/drawing/2014/main" id="{6FBF5747-5B83-43E2-BCA3-45C5641761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9731" y="2784437"/>
            <a:ext cx="914400" cy="914400"/>
          </a:xfrm>
          <a:prstGeom prst="rect">
            <a:avLst/>
          </a:prstGeom>
        </p:spPr>
      </p:pic>
      <p:pic>
        <p:nvPicPr>
          <p:cNvPr id="13" name="Graphic 12" descr="Woman Shrugging outline">
            <a:extLst>
              <a:ext uri="{FF2B5EF4-FFF2-40B4-BE49-F238E27FC236}">
                <a16:creationId xmlns:a16="http://schemas.microsoft.com/office/drawing/2014/main" id="{FB918C30-B59E-4665-A775-7DC51D8CA7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2969" y="2947795"/>
            <a:ext cx="693961" cy="693961"/>
          </a:xfrm>
          <a:prstGeom prst="rect">
            <a:avLst/>
          </a:prstGeom>
        </p:spPr>
      </p:pic>
      <p:pic>
        <p:nvPicPr>
          <p:cNvPr id="15" name="Graphic 14" descr="Group of women outline">
            <a:extLst>
              <a:ext uri="{FF2B5EF4-FFF2-40B4-BE49-F238E27FC236}">
                <a16:creationId xmlns:a16="http://schemas.microsoft.com/office/drawing/2014/main" id="{85619052-BE4F-45BA-A50E-DE72CDEA8B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03668" y="2891828"/>
            <a:ext cx="749929" cy="749929"/>
          </a:xfrm>
          <a:prstGeom prst="rect">
            <a:avLst/>
          </a:prstGeom>
        </p:spPr>
      </p:pic>
      <p:pic>
        <p:nvPicPr>
          <p:cNvPr id="16" name="Graphic 15" descr="Group of people outline">
            <a:extLst>
              <a:ext uri="{FF2B5EF4-FFF2-40B4-BE49-F238E27FC236}">
                <a16:creationId xmlns:a16="http://schemas.microsoft.com/office/drawing/2014/main" id="{173DA974-AF58-4E8D-ADBB-888196879B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44550" y="1870037"/>
            <a:ext cx="914400" cy="914400"/>
          </a:xfrm>
          <a:prstGeom prst="rect">
            <a:avLst/>
          </a:prstGeom>
        </p:spPr>
      </p:pic>
      <p:pic>
        <p:nvPicPr>
          <p:cNvPr id="17" name="Picture 16">
            <a:extLst>
              <a:ext uri="{FF2B5EF4-FFF2-40B4-BE49-F238E27FC236}">
                <a16:creationId xmlns:a16="http://schemas.microsoft.com/office/drawing/2014/main" id="{B11F43FB-3E09-4F33-BF4D-99FBA7603F23}"/>
              </a:ext>
            </a:extLst>
          </p:cNvPr>
          <p:cNvPicPr>
            <a:picLocks noChangeAspect="1"/>
          </p:cNvPicPr>
          <p:nvPr/>
        </p:nvPicPr>
        <p:blipFill>
          <a:blip r:embed="rId11"/>
          <a:stretch>
            <a:fillRect/>
          </a:stretch>
        </p:blipFill>
        <p:spPr>
          <a:xfrm>
            <a:off x="8114715" y="3805114"/>
            <a:ext cx="3206206" cy="1867752"/>
          </a:xfrm>
          <a:prstGeom prst="rect">
            <a:avLst/>
          </a:prstGeom>
        </p:spPr>
      </p:pic>
      <p:sp>
        <p:nvSpPr>
          <p:cNvPr id="18" name="TextBox 17">
            <a:extLst>
              <a:ext uri="{FF2B5EF4-FFF2-40B4-BE49-F238E27FC236}">
                <a16:creationId xmlns:a16="http://schemas.microsoft.com/office/drawing/2014/main" id="{096D719D-7D6D-4725-8E7D-2129F47106A0}"/>
              </a:ext>
            </a:extLst>
          </p:cNvPr>
          <p:cNvSpPr txBox="1"/>
          <p:nvPr/>
        </p:nvSpPr>
        <p:spPr>
          <a:xfrm>
            <a:off x="8114715" y="5728501"/>
            <a:ext cx="3462807" cy="215444"/>
          </a:xfrm>
          <a:prstGeom prst="rect">
            <a:avLst/>
          </a:prstGeom>
          <a:noFill/>
        </p:spPr>
        <p:txBody>
          <a:bodyPr wrap="none" rtlCol="0">
            <a:spAutoFit/>
          </a:bodyPr>
          <a:lstStyle/>
          <a:p>
            <a:r>
              <a:rPr lang="en-GB" sz="800" b="1"/>
              <a:t>South Australian Department for Education policy skills framework</a:t>
            </a:r>
          </a:p>
        </p:txBody>
      </p:sp>
    </p:spTree>
    <p:extLst>
      <p:ext uri="{BB962C8B-B14F-4D97-AF65-F5344CB8AC3E}">
        <p14:creationId xmlns:p14="http://schemas.microsoft.com/office/powerpoint/2010/main" val="1336349046"/>
      </p:ext>
    </p:extLst>
  </p:cSld>
  <p:clrMapOvr>
    <a:masterClrMapping/>
  </p:clrMapOvr>
</p:sld>
</file>

<file path=ppt/theme/theme1.xml><?xml version="1.0" encoding="utf-8"?>
<a:theme xmlns:a="http://schemas.openxmlformats.org/drawingml/2006/main" name="1_ANZSOG-PowerPoint template">
  <a:themeElements>
    <a:clrScheme name="ANZOG-PPNT">
      <a:dk1>
        <a:sysClr val="windowText" lastClr="000000"/>
      </a:dk1>
      <a:lt1>
        <a:sysClr val="window" lastClr="FFFFFF"/>
      </a:lt1>
      <a:dk2>
        <a:srgbClr val="253B7D"/>
      </a:dk2>
      <a:lt2>
        <a:srgbClr val="FFFFFF"/>
      </a:lt2>
      <a:accent1>
        <a:srgbClr val="007447"/>
      </a:accent1>
      <a:accent2>
        <a:srgbClr val="00A551"/>
      </a:accent2>
      <a:accent3>
        <a:srgbClr val="EC1C24"/>
      </a:accent3>
      <a:accent4>
        <a:srgbClr val="FFCA05"/>
      </a:accent4>
      <a:accent5>
        <a:srgbClr val="253B7D"/>
      </a:accent5>
      <a:accent6>
        <a:srgbClr val="5BCAF4"/>
      </a:accent6>
      <a:hlink>
        <a:srgbClr val="253B7D"/>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ZSOG-PowerPoint template" id="{8A9BFD81-BBA4-4AC3-92F4-8574AA4EAFA3}" vid="{CB02C1A1-1C44-48A6-8C38-225648D394C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ZSOG-PowerPoint template">
  <a:themeElements>
    <a:clrScheme name="ANZOG-PPNT">
      <a:dk1>
        <a:sysClr val="windowText" lastClr="000000"/>
      </a:dk1>
      <a:lt1>
        <a:sysClr val="window" lastClr="FFFFFF"/>
      </a:lt1>
      <a:dk2>
        <a:srgbClr val="253B7D"/>
      </a:dk2>
      <a:lt2>
        <a:srgbClr val="FFFFFF"/>
      </a:lt2>
      <a:accent1>
        <a:srgbClr val="007447"/>
      </a:accent1>
      <a:accent2>
        <a:srgbClr val="00A551"/>
      </a:accent2>
      <a:accent3>
        <a:srgbClr val="EC1C24"/>
      </a:accent3>
      <a:accent4>
        <a:srgbClr val="FFCA05"/>
      </a:accent4>
      <a:accent5>
        <a:srgbClr val="253B7D"/>
      </a:accent5>
      <a:accent6>
        <a:srgbClr val="5BCAF4"/>
      </a:accent6>
      <a:hlink>
        <a:srgbClr val="253B7D"/>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ZSOG-PowerPoint template" id="{8A9BFD81-BBA4-4AC3-92F4-8574AA4EAFA3}" vid="{CB02C1A1-1C44-48A6-8C38-225648D394C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F180B4C198844BF045B7BC2D5DE4A" ma:contentTypeVersion="15" ma:contentTypeDescription="Create a new document." ma:contentTypeScope="" ma:versionID="80809b0e2fdd2628ec937d599138fe3a">
  <xsd:schema xmlns:xsd="http://www.w3.org/2001/XMLSchema" xmlns:xs="http://www.w3.org/2001/XMLSchema" xmlns:p="http://schemas.microsoft.com/office/2006/metadata/properties" xmlns:ns1="http://schemas.microsoft.com/sharepoint/v3" xmlns:ns2="941e4863-408d-4232-9006-e4ece879a4b8" xmlns:ns3="5fe5f515-21e2-4430-b2c5-8938785ae444" targetNamespace="http://schemas.microsoft.com/office/2006/metadata/properties" ma:root="true" ma:fieldsID="4615555ebce7506e29ce897663942f65" ns1:_="" ns2:_="" ns3:_="">
    <xsd:import namespace="http://schemas.microsoft.com/sharepoint/v3"/>
    <xsd:import namespace="941e4863-408d-4232-9006-e4ece879a4b8"/>
    <xsd:import namespace="5fe5f515-21e2-4430-b2c5-8938785ae4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1e4863-408d-4232-9006-e4ece879a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e5f515-21e2-4430-b2c5-8938785ae4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19425-A488-4445-B0F3-E16466751631}">
  <ds:schemaRefs>
    <ds:schemaRef ds:uri="5fe5f515-21e2-4430-b2c5-8938785ae444"/>
    <ds:schemaRef ds:uri="941e4863-408d-4232-9006-e4ece879a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D5D91D-6755-470F-8EF6-A641B8AA963E}">
  <ds:schemaRefs>
    <ds:schemaRef ds:uri="http://schemas.microsoft.com/sharepoint/v3/contenttype/forms"/>
  </ds:schemaRefs>
</ds:datastoreItem>
</file>

<file path=customXml/itemProps3.xml><?xml version="1.0" encoding="utf-8"?>
<ds:datastoreItem xmlns:ds="http://schemas.openxmlformats.org/officeDocument/2006/customXml" ds:itemID="{69D4288B-86BC-4D09-8BB6-992F2701796C}">
  <ds:schemaRefs>
    <ds:schemaRef ds:uri="5fe5f515-21e2-4430-b2c5-8938785ae444"/>
    <ds:schemaRef ds:uri="941e4863-408d-4232-9006-e4ece879a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3431</Words>
  <Application>Microsoft Office PowerPoint</Application>
  <PresentationFormat>Widescreen</PresentationFormat>
  <Paragraphs>148</Paragraphs>
  <Slides>12</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vt:lpstr>
      <vt:lpstr>Calibri</vt:lpstr>
      <vt:lpstr>Calibri Light</vt:lpstr>
      <vt:lpstr>Domus</vt:lpstr>
      <vt:lpstr>Domus SmBd</vt:lpstr>
      <vt:lpstr>Gotham SSm A</vt:lpstr>
      <vt:lpstr>Nunito</vt:lpstr>
      <vt:lpstr>Symbol</vt:lpstr>
      <vt:lpstr>Times New Roman</vt:lpstr>
      <vt:lpstr>1_ANZSOG-PowerPoint template</vt:lpstr>
      <vt:lpstr>Custom Design</vt:lpstr>
      <vt:lpstr>ANZSOG-PowerPoint template</vt:lpstr>
      <vt:lpstr>PowerPoint Presentation</vt:lpstr>
      <vt:lpstr>Building policy capability</vt:lpstr>
      <vt:lpstr>Background and intent</vt:lpstr>
      <vt:lpstr>Participants and Process</vt:lpstr>
      <vt:lpstr>Conversation Themes</vt:lpstr>
      <vt:lpstr>Theme 1 – the imperative</vt:lpstr>
      <vt:lpstr>Theme 2: actions towards improvement</vt:lpstr>
      <vt:lpstr>Theme 2: actions towards improvement (continued)</vt:lpstr>
      <vt:lpstr>Theme 2: actions towards improvement (continued)</vt:lpstr>
      <vt:lpstr>Theme 3: catalysing change and making it stick</vt:lpstr>
      <vt:lpstr>Theme 3: catalysing change and making it stick (continued)</vt:lpstr>
      <vt:lpstr>Reflections: Insights and lessons to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policy capability</dc:title>
  <dc:creator>Sally Washington</dc:creator>
  <cp:lastModifiedBy>Amelia Choy-Phelps</cp:lastModifiedBy>
  <cp:revision>3</cp:revision>
  <dcterms:created xsi:type="dcterms:W3CDTF">2022-02-22T01:22:55Z</dcterms:created>
  <dcterms:modified xsi:type="dcterms:W3CDTF">2022-03-31T23:30:59Z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0x0101004E8F180B4C198844BF045B7BC2D5DE4A</vt:lpwstr>
  </property>
</Properties>
</file>